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5"/>
  </p:notesMasterIdLst>
  <p:sldIdLst>
    <p:sldId id="256" r:id="rId2"/>
    <p:sldId id="257" r:id="rId3"/>
    <p:sldId id="259" r:id="rId4"/>
    <p:sldId id="295" r:id="rId5"/>
    <p:sldId id="258" r:id="rId6"/>
    <p:sldId id="260" r:id="rId7"/>
    <p:sldId id="264" r:id="rId8"/>
    <p:sldId id="266" r:id="rId9"/>
    <p:sldId id="261" r:id="rId10"/>
    <p:sldId id="262" r:id="rId11"/>
    <p:sldId id="267" r:id="rId12"/>
    <p:sldId id="268" r:id="rId13"/>
    <p:sldId id="269" r:id="rId14"/>
    <p:sldId id="270" r:id="rId15"/>
    <p:sldId id="271" r:id="rId16"/>
    <p:sldId id="272" r:id="rId17"/>
    <p:sldId id="296"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7" r:id="rId41"/>
    <p:sldId id="298" r:id="rId42"/>
    <p:sldId id="299" r:id="rId43"/>
    <p:sldId id="300" r:id="rId44"/>
    <p:sldId id="301" r:id="rId45"/>
    <p:sldId id="302" r:id="rId46"/>
    <p:sldId id="303" r:id="rId47"/>
    <p:sldId id="304" r:id="rId48"/>
    <p:sldId id="305" r:id="rId49"/>
    <p:sldId id="306" r:id="rId50"/>
    <p:sldId id="308" r:id="rId51"/>
    <p:sldId id="309" r:id="rId52"/>
    <p:sldId id="307" r:id="rId53"/>
    <p:sldId id="310" r:id="rId54"/>
    <p:sldId id="311" r:id="rId55"/>
    <p:sldId id="312" r:id="rId56"/>
    <p:sldId id="313" r:id="rId57"/>
    <p:sldId id="314" r:id="rId58"/>
    <p:sldId id="315" r:id="rId59"/>
    <p:sldId id="316" r:id="rId60"/>
    <p:sldId id="317" r:id="rId61"/>
    <p:sldId id="318" r:id="rId62"/>
    <p:sldId id="319" r:id="rId63"/>
    <p:sldId id="32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26E7B1E-ABB1-46B6-B8A6-8D4F0CECF6C4}" type="slidenum">
              <a:rPr lang="en-US" smtClean="0"/>
              <a:t>45</a:t>
            </a:fld>
            <a:endParaRPr lang="en-US"/>
          </a:p>
        </p:txBody>
      </p:sp>
    </p:spTree>
    <p:extLst>
      <p:ext uri="{BB962C8B-B14F-4D97-AF65-F5344CB8AC3E}">
        <p14:creationId xmlns:p14="http://schemas.microsoft.com/office/powerpoint/2010/main" val="26234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26E7B1E-ABB1-46B6-B8A6-8D4F0CECF6C4}" type="slidenum">
              <a:rPr lang="en-US" smtClean="0"/>
              <a:t>59</a:t>
            </a:fld>
            <a:endParaRPr lang="en-US"/>
          </a:p>
        </p:txBody>
      </p:sp>
    </p:spTree>
    <p:extLst>
      <p:ext uri="{BB962C8B-B14F-4D97-AF65-F5344CB8AC3E}">
        <p14:creationId xmlns:p14="http://schemas.microsoft.com/office/powerpoint/2010/main" val="129519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5/13/2020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5/13/2020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5/13/2020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5/13/2020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hdphoto" Target="../media/hdphoto1.wdp"/><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131.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10.png"/><Relationship Id="rId9"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0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40.png"/><Relationship Id="rId5" Type="http://schemas.openxmlformats.org/officeDocument/2006/relationships/image" Target="../media/image510.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90.png"/><Relationship Id="rId7" Type="http://schemas.openxmlformats.org/officeDocument/2006/relationships/image" Target="../media/image75.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210.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0.png"/><Relationship Id="rId18" Type="http://schemas.openxmlformats.org/officeDocument/2006/relationships/image" Target="../media/image600.png"/><Relationship Id="rId3" Type="http://schemas.openxmlformats.org/officeDocument/2006/relationships/image" Target="../media/image450.png"/><Relationship Id="rId21" Type="http://schemas.openxmlformats.org/officeDocument/2006/relationships/image" Target="../media/image631.png"/><Relationship Id="rId7" Type="http://schemas.openxmlformats.org/officeDocument/2006/relationships/image" Target="../media/image490.png"/><Relationship Id="rId12" Type="http://schemas.openxmlformats.org/officeDocument/2006/relationships/image" Target="../media/image540.png"/><Relationship Id="rId17" Type="http://schemas.openxmlformats.org/officeDocument/2006/relationships/image" Target="../media/image590.png"/><Relationship Id="rId2" Type="http://schemas.openxmlformats.org/officeDocument/2006/relationships/image" Target="../media/image42.png"/><Relationship Id="rId16" Type="http://schemas.openxmlformats.org/officeDocument/2006/relationships/image" Target="../media/image580.png"/><Relationship Id="rId20"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530.png"/><Relationship Id="rId5" Type="http://schemas.openxmlformats.org/officeDocument/2006/relationships/image" Target="../media/image470.png"/><Relationship Id="rId15" Type="http://schemas.openxmlformats.org/officeDocument/2006/relationships/image" Target="../media/image570.png"/><Relationship Id="rId10" Type="http://schemas.openxmlformats.org/officeDocument/2006/relationships/image" Target="../media/image520.png"/><Relationship Id="rId19" Type="http://schemas.openxmlformats.org/officeDocument/2006/relationships/image" Target="../media/image611.png"/><Relationship Id="rId4" Type="http://schemas.openxmlformats.org/officeDocument/2006/relationships/image" Target="../media/image460.png"/><Relationship Id="rId9" Type="http://schemas.openxmlformats.org/officeDocument/2006/relationships/image" Target="../media/image511.png"/><Relationship Id="rId14" Type="http://schemas.openxmlformats.org/officeDocument/2006/relationships/image" Target="../media/image560.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10.png"/><Relationship Id="rId7" Type="http://schemas.openxmlformats.org/officeDocument/2006/relationships/image" Target="../media/image71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12.png"/><Relationship Id="rId5" Type="http://schemas.openxmlformats.org/officeDocument/2006/relationships/image" Target="../media/image512.png"/><Relationship Id="rId4" Type="http://schemas.openxmlformats.org/officeDocument/2006/relationships/image" Target="../media/image411.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00.png"/><Relationship Id="rId7"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1.png"/><Relationship Id="rId4" Type="http://schemas.openxmlformats.org/officeDocument/2006/relationships/image" Target="../media/image111.png"/><Relationship Id="rId9" Type="http://schemas.openxmlformats.org/officeDocument/2006/relationships/image" Target="../media/image161.png"/></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1.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1.png"/></Relationships>
</file>

<file path=ppt/slides/_rels/slide32.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81.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1.png"/></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690.png"/><Relationship Id="rId13" Type="http://schemas.openxmlformats.org/officeDocument/2006/relationships/image" Target="../media/image350.png"/><Relationship Id="rId3" Type="http://schemas.openxmlformats.org/officeDocument/2006/relationships/image" Target="../media/image42.png"/><Relationship Id="rId7" Type="http://schemas.openxmlformats.org/officeDocument/2006/relationships/image" Target="../media/image680.png"/><Relationship Id="rId12"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330.png"/><Relationship Id="rId5" Type="http://schemas.openxmlformats.org/officeDocument/2006/relationships/image" Target="../media/image660.png"/><Relationship Id="rId10" Type="http://schemas.openxmlformats.org/officeDocument/2006/relationships/image" Target="../media/image320.png"/><Relationship Id="rId4" Type="http://schemas.openxmlformats.org/officeDocument/2006/relationships/image" Target="../media/image650.png"/><Relationship Id="rId9" Type="http://schemas.openxmlformats.org/officeDocument/2006/relationships/image" Target="../media/image701.png"/></Relationships>
</file>

<file path=ppt/slides/_rels/slide36.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4.png"/><Relationship Id="rId7" Type="http://schemas.openxmlformats.org/officeDocument/2006/relationships/image" Target="../media/image680.png"/><Relationship Id="rId12" Type="http://schemas.openxmlformats.org/officeDocument/2006/relationships/image" Target="../media/image8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390.png"/><Relationship Id="rId5" Type="http://schemas.openxmlformats.org/officeDocument/2006/relationships/image" Target="../media/image660.png"/><Relationship Id="rId10" Type="http://schemas.openxmlformats.org/officeDocument/2006/relationships/image" Target="../media/image380.png"/><Relationship Id="rId4" Type="http://schemas.openxmlformats.org/officeDocument/2006/relationships/image" Target="../media/image650.png"/><Relationship Id="rId9" Type="http://schemas.openxmlformats.org/officeDocument/2006/relationships/image" Target="../media/image370.png"/></Relationships>
</file>

<file path=ppt/slides/_rels/slide3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81.png"/><Relationship Id="rId3" Type="http://schemas.openxmlformats.org/officeDocument/2006/relationships/image" Target="../media/image42.png"/><Relationship Id="rId7" Type="http://schemas.openxmlformats.org/officeDocument/2006/relationships/image" Target="../media/image471.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4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7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62.png"/><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50.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513.png"/><Relationship Id="rId7" Type="http://schemas.openxmlformats.org/officeDocument/2006/relationships/image" Target="../media/image192.png"/><Relationship Id="rId12" Type="http://schemas.openxmlformats.org/officeDocument/2006/relationships/image" Target="../media/image112.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75.png"/><Relationship Id="rId5" Type="http://schemas.openxmlformats.org/officeDocument/2006/relationships/image" Target="../media/image172.png"/><Relationship Id="rId10" Type="http://schemas.openxmlformats.org/officeDocument/2006/relationships/image" Target="../media/image91.png"/><Relationship Id="rId4" Type="http://schemas.openxmlformats.org/officeDocument/2006/relationships/image" Target="../media/image42.png"/><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image" Target="../media/image413.png"/><Relationship Id="rId26" Type="http://schemas.openxmlformats.org/officeDocument/2006/relationships/image" Target="../media/image491.png"/><Relationship Id="rId3" Type="http://schemas.openxmlformats.org/officeDocument/2006/relationships/image" Target="../media/image262.png"/><Relationship Id="rId21" Type="http://schemas.openxmlformats.org/officeDocument/2006/relationships/image" Target="../media/image441.png"/><Relationship Id="rId34" Type="http://schemas.openxmlformats.org/officeDocument/2006/relationships/image" Target="../media/image73.png"/><Relationship Id="rId7" Type="http://schemas.openxmlformats.org/officeDocument/2006/relationships/image" Target="../media/image300.png"/><Relationship Id="rId12" Type="http://schemas.openxmlformats.org/officeDocument/2006/relationships/image" Target="../media/image351.png"/><Relationship Id="rId17" Type="http://schemas.openxmlformats.org/officeDocument/2006/relationships/image" Target="../media/image400.png"/><Relationship Id="rId25" Type="http://schemas.openxmlformats.org/officeDocument/2006/relationships/image" Target="../media/image482.png"/><Relationship Id="rId33" Type="http://schemas.openxmlformats.org/officeDocument/2006/relationships/image" Target="../media/image163.png"/><Relationship Id="rId2" Type="http://schemas.openxmlformats.org/officeDocument/2006/relationships/image" Target="../media/image122.png"/><Relationship Id="rId16" Type="http://schemas.openxmlformats.org/officeDocument/2006/relationships/image" Target="../media/image391.png"/><Relationship Id="rId20" Type="http://schemas.openxmlformats.org/officeDocument/2006/relationships/image" Target="../media/image431.png"/><Relationship Id="rId29"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341.png"/><Relationship Id="rId24" Type="http://schemas.openxmlformats.org/officeDocument/2006/relationships/image" Target="../media/image472.png"/><Relationship Id="rId32" Type="http://schemas.openxmlformats.org/officeDocument/2006/relationships/image" Target="../media/image152.png"/><Relationship Id="rId5" Type="http://schemas.openxmlformats.org/officeDocument/2006/relationships/image" Target="../media/image281.png"/><Relationship Id="rId15" Type="http://schemas.openxmlformats.org/officeDocument/2006/relationships/image" Target="../media/image381.png"/><Relationship Id="rId23" Type="http://schemas.openxmlformats.org/officeDocument/2006/relationships/image" Target="../media/image462.png"/><Relationship Id="rId28" Type="http://schemas.openxmlformats.org/officeDocument/2006/relationships/image" Target="../media/image514.png"/><Relationship Id="rId10" Type="http://schemas.openxmlformats.org/officeDocument/2006/relationships/image" Target="../media/image331.png"/><Relationship Id="rId19" Type="http://schemas.openxmlformats.org/officeDocument/2006/relationships/image" Target="../media/image421.png"/><Relationship Id="rId31" Type="http://schemas.openxmlformats.org/officeDocument/2006/relationships/image" Target="../media/image75.png"/><Relationship Id="rId4" Type="http://schemas.openxmlformats.org/officeDocument/2006/relationships/image" Target="../media/image271.png"/><Relationship Id="rId9" Type="http://schemas.openxmlformats.org/officeDocument/2006/relationships/image" Target="../media/image321.png"/><Relationship Id="rId14" Type="http://schemas.openxmlformats.org/officeDocument/2006/relationships/image" Target="../media/image371.png"/><Relationship Id="rId22" Type="http://schemas.openxmlformats.org/officeDocument/2006/relationships/image" Target="../media/image452.png"/><Relationship Id="rId27" Type="http://schemas.openxmlformats.org/officeDocument/2006/relationships/image" Target="../media/image501.png"/><Relationship Id="rId30" Type="http://schemas.openxmlformats.org/officeDocument/2006/relationships/image" Target="../media/image142.png"/><Relationship Id="rId35" Type="http://schemas.openxmlformats.org/officeDocument/2006/relationships/image" Target="../media/image220.png"/><Relationship Id="rId8" Type="http://schemas.openxmlformats.org/officeDocument/2006/relationships/image" Target="../media/image313.png"/></Relationships>
</file>

<file path=ppt/slides/_rels/slide59.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41.png"/><Relationship Id="rId3" Type="http://schemas.openxmlformats.org/officeDocument/2006/relationships/image" Target="../media/image232.png"/><Relationship Id="rId7" Type="http://schemas.openxmlformats.org/officeDocument/2006/relationships/image" Target="../media/image581.png"/><Relationship Id="rId12" Type="http://schemas.openxmlformats.org/officeDocument/2006/relationships/image" Target="../media/image6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1.png"/><Relationship Id="rId11" Type="http://schemas.openxmlformats.org/officeDocument/2006/relationships/image" Target="../media/image621.png"/><Relationship Id="rId5" Type="http://schemas.openxmlformats.org/officeDocument/2006/relationships/image" Target="../media/image561.png"/><Relationship Id="rId15" Type="http://schemas.openxmlformats.org/officeDocument/2006/relationships/image" Target="../media/image661.png"/><Relationship Id="rId10" Type="http://schemas.openxmlformats.org/officeDocument/2006/relationships/image" Target="../media/image614.png"/><Relationship Id="rId4" Type="http://schemas.openxmlformats.org/officeDocument/2006/relationships/image" Target="../media/image551.png"/><Relationship Id="rId9" Type="http://schemas.openxmlformats.org/officeDocument/2006/relationships/image" Target="../media/image601.png"/><Relationship Id="rId14" Type="http://schemas.openxmlformats.org/officeDocument/2006/relationships/image" Target="../media/image651.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60.xml.rels><?xml version="1.0" encoding="UTF-8" standalone="yes"?>
<Relationships xmlns="http://schemas.openxmlformats.org/package/2006/relationships"><Relationship Id="rId18" Type="http://schemas.openxmlformats.org/officeDocument/2006/relationships/image" Target="../media/image702.png"/><Relationship Id="rId21" Type="http://schemas.openxmlformats.org/officeDocument/2006/relationships/image" Target="../media/image730.png"/><Relationship Id="rId17" Type="http://schemas.openxmlformats.org/officeDocument/2006/relationships/image" Target="../media/image691.png"/><Relationship Id="rId2" Type="http://schemas.openxmlformats.org/officeDocument/2006/relationships/image" Target="../media/image241.png"/><Relationship Id="rId16" Type="http://schemas.openxmlformats.org/officeDocument/2006/relationships/image" Target="../media/image681.png"/><Relationship Id="rId20" Type="http://schemas.openxmlformats.org/officeDocument/2006/relationships/image" Target="../media/image720.png"/><Relationship Id="rId1" Type="http://schemas.openxmlformats.org/officeDocument/2006/relationships/slideLayout" Target="../slideLayouts/slideLayout2.xml"/><Relationship Id="rId15" Type="http://schemas.openxmlformats.org/officeDocument/2006/relationships/image" Target="../media/image671.png"/><Relationship Id="rId23" Type="http://schemas.openxmlformats.org/officeDocument/2006/relationships/image" Target="../media/image750.png"/><Relationship Id="rId22" Type="http://schemas.openxmlformats.org/officeDocument/2006/relationships/image" Target="../media/image7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Learning</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Networks</a:t>
            </a:r>
            <a:endParaRPr lang="en-IN" dirty="0"/>
          </a:p>
        </p:txBody>
      </p:sp>
      <p:sp>
        <p:nvSpPr>
          <p:cNvPr id="3" name="Content Placeholder 2"/>
          <p:cNvSpPr>
            <a:spLocks noGrp="1"/>
          </p:cNvSpPr>
          <p:nvPr>
            <p:ph idx="1"/>
          </p:nvPr>
        </p:nvSpPr>
        <p:spPr>
          <a:xfrm>
            <a:off x="253354" y="1111624"/>
            <a:ext cx="11938646" cy="5746376"/>
          </a:xfrm>
        </p:spPr>
        <p:txBody>
          <a:bodyPr>
            <a:normAutofit/>
          </a:bodyPr>
          <a:lstStyle/>
          <a:p>
            <a:r>
              <a:rPr lang="en-IN" dirty="0" smtClean="0"/>
              <a:t>The layered architecture is what makes deep networks “deep”</a:t>
            </a:r>
          </a:p>
          <a:p>
            <a:pPr lvl="2"/>
            <a:r>
              <a:rPr lang="en-IN" dirty="0" smtClean="0"/>
              <a:t>Lower </a:t>
            </a:r>
            <a:r>
              <a:rPr lang="en-IN" dirty="0"/>
              <a:t>layers can be interpreted as </a:t>
            </a:r>
            <a:r>
              <a:rPr lang="en-IN" dirty="0" smtClean="0"/>
              <a:t>computing useful features</a:t>
            </a:r>
          </a:p>
          <a:p>
            <a:pPr lvl="3"/>
            <a:r>
              <a:rPr lang="en-IN" dirty="0"/>
              <a:t>Networks that learn polynomial </a:t>
            </a:r>
            <a:r>
              <a:rPr lang="en-IN" dirty="0" err="1"/>
              <a:t>etc</a:t>
            </a:r>
            <a:r>
              <a:rPr lang="en-IN" dirty="0"/>
              <a:t> features exist too – </a:t>
            </a:r>
            <a:r>
              <a:rPr lang="en-IN" i="1" dirty="0" smtClean="0"/>
              <a:t>Sum Product Networks (SPN)</a:t>
            </a:r>
            <a:endParaRPr lang="en-IN" dirty="0"/>
          </a:p>
          <a:p>
            <a:pPr lvl="2">
              <a:lnSpc>
                <a:spcPct val="110000"/>
              </a:lnSpc>
            </a:pPr>
            <a:r>
              <a:rPr lang="en-IN" dirty="0"/>
              <a:t>Last layer exploits all this hard work to learn a good </a:t>
            </a:r>
            <a:r>
              <a:rPr lang="en-IN" dirty="0" smtClean="0"/>
              <a:t>linear model over them</a:t>
            </a:r>
            <a:r>
              <a:rPr lang="en-IN" dirty="0"/>
              <a:t> </a:t>
            </a:r>
            <a:r>
              <a:rPr lang="en-IN" dirty="0" smtClean="0"/>
              <a:t>– can have </a:t>
            </a:r>
            <a:r>
              <a:rPr lang="en-IN" dirty="0"/>
              <a:t>any no. of layers, any no. of nodes in each </a:t>
            </a:r>
            <a:r>
              <a:rPr lang="en-IN" dirty="0" smtClean="0"/>
              <a:t>layer</a:t>
            </a:r>
          </a:p>
          <a:p>
            <a:pPr lvl="2">
              <a:lnSpc>
                <a:spcPct val="110000"/>
              </a:lnSpc>
            </a:pPr>
            <a:r>
              <a:rPr lang="en-IN" dirty="0" smtClean="0"/>
              <a:t>Kernels throw a large (often infinite) number of features at a problem, deep networks instead try to learn a small number of problem specific features</a:t>
            </a:r>
          </a:p>
          <a:p>
            <a:pPr lvl="3">
              <a:lnSpc>
                <a:spcPct val="110000"/>
              </a:lnSpc>
            </a:pPr>
            <a:r>
              <a:rPr lang="en-IN" dirty="0" smtClean="0"/>
              <a:t>Easier said that done though </a:t>
            </a:r>
            <a:r>
              <a:rPr lang="en-IN" dirty="0" smtClean="0">
                <a:sym typeface="Wingdings" panose="05000000000000000000" pitchFamily="2" charset="2"/>
              </a:rPr>
              <a:t></a:t>
            </a:r>
            <a:endParaRPr lang="en-IN" dirty="0"/>
          </a:p>
          <a:p>
            <a:r>
              <a:rPr lang="en-IN" dirty="0" smtClean="0"/>
              <a:t>A network having </a:t>
            </a:r>
            <a:r>
              <a:rPr lang="en-IN" dirty="0"/>
              <a:t>a linear activation </a:t>
            </a:r>
            <a:r>
              <a:rPr lang="en-IN" dirty="0" smtClean="0"/>
              <a:t>function in hidden layers </a:t>
            </a:r>
            <a:r>
              <a:rPr lang="en-IN" dirty="0"/>
              <a:t>is useless since </a:t>
            </a:r>
            <a:r>
              <a:rPr lang="en-IN" dirty="0" smtClean="0"/>
              <a:t>such a </a:t>
            </a:r>
            <a:r>
              <a:rPr lang="en-IN" dirty="0"/>
              <a:t>network </a:t>
            </a:r>
            <a:r>
              <a:rPr lang="en-IN" dirty="0" smtClean="0"/>
              <a:t>can only learn </a:t>
            </a:r>
            <a:r>
              <a:rPr lang="en-IN" dirty="0"/>
              <a:t>a linear function in </a:t>
            </a:r>
            <a:r>
              <a:rPr lang="en-IN" dirty="0" smtClean="0"/>
              <a:t>input</a:t>
            </a:r>
          </a:p>
          <a:p>
            <a:pPr lvl="2"/>
            <a:r>
              <a:rPr lang="en-IN" dirty="0" smtClean="0"/>
              <a:t>Can collapse, replace all hidden layers with a single connection from </a:t>
            </a:r>
            <a:r>
              <a:rPr lang="en-IN" dirty="0" err="1" smtClean="0"/>
              <a:t>i</a:t>
            </a:r>
            <a:r>
              <a:rPr lang="en-IN" dirty="0" smtClean="0"/>
              <a:t>/p to o/p</a:t>
            </a:r>
          </a:p>
          <a:p>
            <a:pPr lvl="2"/>
            <a:r>
              <a:rPr lang="en-IN" dirty="0" smtClean="0"/>
              <a:t>Even (leaky) </a:t>
            </a:r>
            <a:r>
              <a:rPr lang="en-IN" dirty="0" err="1" smtClean="0"/>
              <a:t>ReLU</a:t>
            </a:r>
            <a:r>
              <a:rPr lang="en-IN" dirty="0" smtClean="0"/>
              <a:t> are piecewise linear, not linear – non-linearity is essential</a:t>
            </a:r>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pic>
        <p:nvPicPr>
          <p:cNvPr id="17" name="Picture 16"/>
          <p:cNvPicPr>
            <a:picLocks noChangeAspect="1"/>
          </p:cNvPicPr>
          <p:nvPr/>
        </p:nvPicPr>
        <p:blipFill>
          <a:blip r:embed="rId2"/>
          <a:stretch>
            <a:fillRect/>
          </a:stretch>
        </p:blipFill>
        <p:spPr>
          <a:xfrm>
            <a:off x="2288718" y="907788"/>
            <a:ext cx="7614564" cy="5950212"/>
          </a:xfrm>
          <a:prstGeom prst="rect">
            <a:avLst/>
          </a:prstGeom>
          <a:solidFill>
            <a:schemeClr val="bg1"/>
          </a:solidFill>
        </p:spPr>
      </p:pic>
      <p:sp>
        <p:nvSpPr>
          <p:cNvPr id="18" name="Rectangular Callout 17"/>
          <p:cNvSpPr/>
          <p:nvPr/>
        </p:nvSpPr>
        <p:spPr>
          <a:xfrm>
            <a:off x="10433770" y="5337340"/>
            <a:ext cx="1399642" cy="869134"/>
          </a:xfrm>
          <a:prstGeom prst="wedgeRectCallout">
            <a:avLst>
              <a:gd name="adj1" fmla="val -191508"/>
              <a:gd name="adj2" fmla="val 7713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Input layer</a:t>
            </a:r>
            <a:endParaRPr lang="en-US" sz="2400" b="1" dirty="0">
              <a:solidFill>
                <a:schemeClr val="tx1"/>
              </a:solidFill>
              <a:latin typeface="+mj-lt"/>
            </a:endParaRPr>
          </a:p>
        </p:txBody>
      </p:sp>
      <p:sp>
        <p:nvSpPr>
          <p:cNvPr id="19" name="Rectangle 18"/>
          <p:cNvSpPr/>
          <p:nvPr/>
        </p:nvSpPr>
        <p:spPr>
          <a:xfrm>
            <a:off x="4097094" y="5919732"/>
            <a:ext cx="3997813" cy="938268"/>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ular Callout 19"/>
          <p:cNvSpPr/>
          <p:nvPr/>
        </p:nvSpPr>
        <p:spPr>
          <a:xfrm>
            <a:off x="10387387" y="3448327"/>
            <a:ext cx="1492407" cy="869134"/>
          </a:xfrm>
          <a:prstGeom prst="wedgeRectCallout">
            <a:avLst>
              <a:gd name="adj1" fmla="val -79167"/>
              <a:gd name="adj2" fmla="val 553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Hidden layer</a:t>
            </a:r>
            <a:endParaRPr lang="en-US" sz="2400" b="1" dirty="0">
              <a:solidFill>
                <a:schemeClr val="tx1"/>
              </a:solidFill>
              <a:latin typeface="+mj-lt"/>
            </a:endParaRPr>
          </a:p>
        </p:txBody>
      </p:sp>
      <p:sp>
        <p:nvSpPr>
          <p:cNvPr id="21" name="Rectangle 20"/>
          <p:cNvSpPr/>
          <p:nvPr/>
        </p:nvSpPr>
        <p:spPr>
          <a:xfrm>
            <a:off x="2089608" y="4600280"/>
            <a:ext cx="8012784" cy="948864"/>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10387387" y="2442668"/>
            <a:ext cx="1492407" cy="869134"/>
          </a:xfrm>
          <a:prstGeom prst="wedgeRectCallout">
            <a:avLst>
              <a:gd name="adj1" fmla="val -94327"/>
              <a:gd name="adj2" fmla="val 130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Hidden layer</a:t>
            </a:r>
            <a:endParaRPr lang="en-US" sz="2400" b="1" dirty="0">
              <a:solidFill>
                <a:schemeClr val="tx1"/>
              </a:solidFill>
              <a:latin typeface="+mj-lt"/>
            </a:endParaRPr>
          </a:p>
        </p:txBody>
      </p:sp>
      <p:sp>
        <p:nvSpPr>
          <p:cNvPr id="23" name="Rectangle 22"/>
          <p:cNvSpPr/>
          <p:nvPr/>
        </p:nvSpPr>
        <p:spPr>
          <a:xfrm>
            <a:off x="2763625" y="2541944"/>
            <a:ext cx="6664751" cy="948864"/>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ular Callout 23"/>
          <p:cNvSpPr/>
          <p:nvPr/>
        </p:nvSpPr>
        <p:spPr>
          <a:xfrm>
            <a:off x="10387387" y="683344"/>
            <a:ext cx="1492407" cy="869134"/>
          </a:xfrm>
          <a:prstGeom prst="wedgeRectCallout">
            <a:avLst>
              <a:gd name="adj1" fmla="val -265917"/>
              <a:gd name="adj2" fmla="val 2409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Output layer</a:t>
            </a:r>
            <a:endParaRPr lang="en-US" sz="2400" b="1" dirty="0">
              <a:solidFill>
                <a:schemeClr val="tx1"/>
              </a:solidFill>
              <a:latin typeface="+mj-lt"/>
            </a:endParaRPr>
          </a:p>
        </p:txBody>
      </p:sp>
      <p:sp>
        <p:nvSpPr>
          <p:cNvPr id="25" name="Rectangle 24"/>
          <p:cNvSpPr/>
          <p:nvPr/>
        </p:nvSpPr>
        <p:spPr>
          <a:xfrm>
            <a:off x="5345473" y="902167"/>
            <a:ext cx="1350222" cy="911113"/>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2089608" y="2486347"/>
            <a:ext cx="8012784" cy="3062798"/>
            <a:chOff x="2468012" y="2573518"/>
            <a:chExt cx="7646949" cy="2941163"/>
          </a:xfrm>
        </p:grpSpPr>
        <p:sp>
          <p:nvSpPr>
            <p:cNvPr id="31" name="Rectangle 30"/>
            <p:cNvSpPr/>
            <p:nvPr/>
          </p:nvSpPr>
          <p:spPr>
            <a:xfrm>
              <a:off x="2488676" y="2573518"/>
              <a:ext cx="7626285" cy="2941163"/>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2468012" y="3040741"/>
                  <a:ext cx="7614564" cy="1862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1500" b="0" i="1" smtClean="0">
                            <a:latin typeface="Cambria Math" panose="02040503050406030204" pitchFamily="18" charset="0"/>
                          </a:rPr>
                          <m:t>𝜙</m:t>
                        </m:r>
                        <m:d>
                          <m:dPr>
                            <m:ctrlPr>
                              <a:rPr lang="en-IN" sz="11500" b="0" i="1" smtClean="0">
                                <a:latin typeface="Cambria Math" panose="02040503050406030204" pitchFamily="18" charset="0"/>
                              </a:rPr>
                            </m:ctrlPr>
                          </m:dPr>
                          <m:e>
                            <m:r>
                              <a:rPr lang="en-IN" sz="11500" b="1" i="0" smtClean="0">
                                <a:latin typeface="Cambria Math" panose="02040503050406030204" pitchFamily="18" charset="0"/>
                              </a:rPr>
                              <m:t>𝐱</m:t>
                            </m:r>
                          </m:e>
                        </m:d>
                      </m:oMath>
                    </m:oMathPara>
                  </a14:m>
                  <a:endParaRPr lang="en-US" dirty="0"/>
                </a:p>
              </p:txBody>
            </p:sp>
          </mc:Choice>
          <mc:Fallback xmlns="">
            <p:sp>
              <p:nvSpPr>
                <p:cNvPr id="144" name="TextBox 143"/>
                <p:cNvSpPr txBox="1">
                  <a:spLocks noRot="1" noChangeAspect="1" noMove="1" noResize="1" noEditPoints="1" noAdjustHandles="1" noChangeArrowheads="1" noChangeShapeType="1" noTextEdit="1"/>
                </p:cNvSpPr>
                <p:nvPr/>
              </p:nvSpPr>
              <p:spPr>
                <a:xfrm>
                  <a:off x="2468012" y="3040741"/>
                  <a:ext cx="7614564" cy="1862048"/>
                </a:xfrm>
                <a:prstGeom prst="rect">
                  <a:avLst/>
                </a:prstGeom>
                <a:blipFill rotWithShape="0">
                  <a:blip r:embed="rId4"/>
                  <a:stretch>
                    <a:fillRect/>
                  </a:stretch>
                </a:blipFill>
              </p:spPr>
              <p:txBody>
                <a:bodyPr/>
                <a:lstStyle/>
                <a:p>
                  <a:r>
                    <a:rPr lang="en-US">
                      <a:noFill/>
                    </a:rPr>
                    <a:t> </a:t>
                  </a:r>
                </a:p>
              </p:txBody>
            </p:sp>
          </mc:Fallback>
        </mc:AlternateContent>
      </p:grpSp>
      <p:grpSp>
        <p:nvGrpSpPr>
          <p:cNvPr id="26" name="Group 25"/>
          <p:cNvGrpSpPr/>
          <p:nvPr/>
        </p:nvGrpSpPr>
        <p:grpSpPr>
          <a:xfrm>
            <a:off x="10339515" y="388081"/>
            <a:ext cx="1468606" cy="1238929"/>
            <a:chOff x="12383748" y="1219011"/>
            <a:chExt cx="1862104" cy="1570887"/>
          </a:xfrm>
        </p:grpSpPr>
        <p:sp>
          <p:nvSpPr>
            <p:cNvPr id="27" name="Freeform 2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2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2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ectangular Callout 34"/>
          <p:cNvSpPr/>
          <p:nvPr/>
        </p:nvSpPr>
        <p:spPr>
          <a:xfrm>
            <a:off x="102742" y="425182"/>
            <a:ext cx="10098164" cy="1238855"/>
          </a:xfrm>
          <a:prstGeom prst="wedgeRectCallout">
            <a:avLst>
              <a:gd name="adj1" fmla="val 58166"/>
              <a:gd name="adj2" fmla="val 4053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Strictly speaking, NN are parameterized </a:t>
            </a:r>
            <a:r>
              <a:rPr lang="en-US" sz="2400" dirty="0" smtClean="0">
                <a:solidFill>
                  <a:schemeClr val="tx1"/>
                </a:solidFill>
                <a:latin typeface="+mj-lt"/>
              </a:rPr>
              <a:t>models (connection weights are the parameters) but, </a:t>
            </a:r>
            <a:r>
              <a:rPr lang="en-US" sz="2400" dirty="0">
                <a:solidFill>
                  <a:schemeClr val="tx1"/>
                </a:solidFill>
                <a:latin typeface="+mj-lt"/>
              </a:rPr>
              <a:t>they are frequently </a:t>
            </a:r>
            <a:r>
              <a:rPr lang="en-US" sz="2400" i="1" dirty="0" smtClean="0">
                <a:solidFill>
                  <a:schemeClr val="tx1"/>
                </a:solidFill>
                <a:latin typeface="+mj-lt"/>
              </a:rPr>
              <a:t>over parameterized</a:t>
            </a:r>
            <a:r>
              <a:rPr lang="en-US" sz="2400" dirty="0" smtClean="0">
                <a:solidFill>
                  <a:schemeClr val="tx1"/>
                </a:solidFill>
                <a:latin typeface="+mj-lt"/>
              </a:rPr>
              <a:t> </a:t>
            </a:r>
            <a:r>
              <a:rPr lang="en-US" sz="2400" dirty="0">
                <a:solidFill>
                  <a:schemeClr val="tx1"/>
                </a:solidFill>
                <a:latin typeface="+mj-lt"/>
              </a:rPr>
              <a:t>– </a:t>
            </a:r>
            <a:r>
              <a:rPr lang="en-US" sz="2400" dirty="0" smtClean="0">
                <a:solidFill>
                  <a:schemeClr val="tx1"/>
                </a:solidFill>
                <a:latin typeface="+mj-lt"/>
              </a:rPr>
              <a:t>millions </a:t>
            </a:r>
            <a:r>
              <a:rPr lang="en-US" sz="2400" dirty="0">
                <a:solidFill>
                  <a:schemeClr val="tx1"/>
                </a:solidFill>
                <a:latin typeface="+mj-lt"/>
              </a:rPr>
              <a:t>of </a:t>
            </a:r>
            <a:r>
              <a:rPr lang="en-US" sz="2400" dirty="0" smtClean="0">
                <a:solidFill>
                  <a:schemeClr val="tx1"/>
                </a:solidFill>
                <a:latin typeface="+mj-lt"/>
              </a:rPr>
              <a:t>parameters so almost </a:t>
            </a:r>
            <a:r>
              <a:rPr lang="en-US" sz="2400" dirty="0">
                <a:solidFill>
                  <a:schemeClr val="tx1"/>
                </a:solidFill>
                <a:latin typeface="+mj-lt"/>
              </a:rPr>
              <a:t>as good (bad) as non-parametric – bulky models, long train + test times</a:t>
            </a:r>
          </a:p>
        </p:txBody>
      </p:sp>
    </p:spTree>
    <p:extLst>
      <p:ext uri="{BB962C8B-B14F-4D97-AF65-F5344CB8AC3E}">
        <p14:creationId xmlns:p14="http://schemas.microsoft.com/office/powerpoint/2010/main" val="263216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right)">
                                      <p:cBhvr>
                                        <p:cTn id="37" dur="500"/>
                                        <p:tgtEl>
                                          <p:spTgt spid="20"/>
                                        </p:tgtEl>
                                      </p:cBhvr>
                                    </p:animEffect>
                                  </p:childTnLst>
                                </p:cTn>
                              </p:par>
                            </p:childTnLst>
                          </p:cTn>
                        </p:par>
                        <p:par>
                          <p:cTn id="38" fill="hold">
                            <p:stCondLst>
                              <p:cond delay="500"/>
                            </p:stCondLst>
                            <p:childTnLst>
                              <p:par>
                                <p:cTn id="39" presetID="22" presetClass="entr" presetSubtype="2"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500"/>
                            </p:stCondLst>
                            <p:childTnLst>
                              <p:par>
                                <p:cTn id="48" presetID="22" presetClass="entr" presetSubtype="2"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right)">
                                      <p:cBhvr>
                                        <p:cTn id="55" dur="500"/>
                                        <p:tgtEl>
                                          <p:spTgt spid="24"/>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par>
                          <p:cTn id="111" fill="hold">
                            <p:stCondLst>
                              <p:cond delay="0"/>
                            </p:stCondLst>
                            <p:childTnLst>
                              <p:par>
                                <p:cTn id="112" presetID="22" presetClass="entr" presetSubtype="2" fill="hold" grpId="0" nodeType="after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right)">
                                      <p:cBhvr>
                                        <p:cTn id="1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Networks Learn Features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pic>
        <p:nvPicPr>
          <p:cNvPr id="5" name="Picture 4"/>
          <p:cNvPicPr>
            <a:picLocks noChangeAspect="1"/>
          </p:cNvPicPr>
          <p:nvPr/>
        </p:nvPicPr>
        <p:blipFill>
          <a:blip r:embed="rId2"/>
          <a:stretch>
            <a:fillRect/>
          </a:stretch>
        </p:blipFill>
        <p:spPr>
          <a:xfrm>
            <a:off x="801648" y="1006074"/>
            <a:ext cx="6574008" cy="5350275"/>
          </a:xfrm>
          <a:prstGeom prst="rect">
            <a:avLst/>
          </a:prstGeom>
        </p:spPr>
      </p:pic>
      <p:sp>
        <p:nvSpPr>
          <p:cNvPr id="6" name="Rectangular Callout 5"/>
          <p:cNvSpPr/>
          <p:nvPr/>
        </p:nvSpPr>
        <p:spPr>
          <a:xfrm>
            <a:off x="8213718" y="5413481"/>
            <a:ext cx="3298098" cy="1093197"/>
          </a:xfrm>
          <a:prstGeom prst="wedgeRectCallout">
            <a:avLst>
              <a:gd name="adj1" fmla="val -84811"/>
              <a:gd name="adj2" fmla="val -945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Input layer is fed with train features which are also “visible” in train data</a:t>
            </a:r>
            <a:endParaRPr lang="en-US" sz="2400" b="1" dirty="0">
              <a:solidFill>
                <a:schemeClr val="tx1"/>
              </a:solidFill>
              <a:latin typeface="+mj-lt"/>
            </a:endParaRPr>
          </a:p>
        </p:txBody>
      </p:sp>
      <p:sp>
        <p:nvSpPr>
          <p:cNvPr id="7" name="Rectangular Callout 6"/>
          <p:cNvSpPr/>
          <p:nvPr/>
        </p:nvSpPr>
        <p:spPr>
          <a:xfrm>
            <a:off x="8105347" y="3864412"/>
            <a:ext cx="3829979" cy="1365868"/>
          </a:xfrm>
          <a:prstGeom prst="wedgeRectCallout">
            <a:avLst>
              <a:gd name="adj1" fmla="val -76605"/>
              <a:gd name="adj2" fmla="val 2221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Hidden layers compute latent or “hidden” representations not supplied with train data</a:t>
            </a:r>
            <a:endParaRPr lang="en-US" sz="2400" b="1" dirty="0">
              <a:solidFill>
                <a:schemeClr val="tx1"/>
              </a:solidFill>
              <a:latin typeface="+mj-lt"/>
            </a:endParaRPr>
          </a:p>
        </p:txBody>
      </p:sp>
      <p:sp>
        <p:nvSpPr>
          <p:cNvPr id="8" name="Rectangular Callout 7"/>
          <p:cNvSpPr/>
          <p:nvPr/>
        </p:nvSpPr>
        <p:spPr>
          <a:xfrm>
            <a:off x="8105348" y="847023"/>
            <a:ext cx="3964732" cy="1568917"/>
          </a:xfrm>
          <a:prstGeom prst="wedgeRectCallout">
            <a:avLst>
              <a:gd name="adj1" fmla="val -71212"/>
              <a:gd name="adj2" fmla="val -119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know what are expected outputs of the o/p layer (they are the train labels). So we say that the o/p layer is “visible”</a:t>
            </a:r>
            <a:endParaRPr lang="en-US" sz="2400" b="1" dirty="0">
              <a:solidFill>
                <a:schemeClr val="tx1"/>
              </a:solidFill>
              <a:latin typeface="+mj-lt"/>
            </a:endParaRPr>
          </a:p>
        </p:txBody>
      </p:sp>
      <p:sp>
        <p:nvSpPr>
          <p:cNvPr id="9" name="Rectangular Callout 8"/>
          <p:cNvSpPr/>
          <p:nvPr/>
        </p:nvSpPr>
        <p:spPr>
          <a:xfrm>
            <a:off x="8105348" y="2588068"/>
            <a:ext cx="3748334" cy="1093143"/>
          </a:xfrm>
          <a:prstGeom prst="wedgeRectCallout">
            <a:avLst>
              <a:gd name="adj1" fmla="val -76683"/>
              <a:gd name="adj2" fmla="val -2504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Hidden representations make it easier for a linear model to perform well</a:t>
            </a:r>
            <a:endParaRPr lang="en-US" sz="2400" b="1" dirty="0">
              <a:solidFill>
                <a:schemeClr val="tx1"/>
              </a:solidFill>
              <a:latin typeface="+mj-lt"/>
            </a:endParaRPr>
          </a:p>
        </p:txBody>
      </p:sp>
      <p:sp>
        <p:nvSpPr>
          <p:cNvPr id="11" name="Footer Placeholder 10"/>
          <p:cNvSpPr>
            <a:spLocks noGrp="1"/>
          </p:cNvSpPr>
          <p:nvPr>
            <p:ph type="ftr" sz="quarter" idx="11"/>
          </p:nvPr>
        </p:nvSpPr>
        <p:spPr/>
        <p:txBody>
          <a:bodyPr/>
          <a:lstStyle/>
          <a:p>
            <a:r>
              <a:rPr lang="en-US" dirty="0" smtClean="0"/>
              <a:t>Figure courtesy </a:t>
            </a:r>
            <a:r>
              <a:rPr lang="en-US" dirty="0" err="1" smtClean="0"/>
              <a:t>Zeiler</a:t>
            </a:r>
            <a:r>
              <a:rPr lang="en-US" dirty="0" smtClean="0"/>
              <a:t>, M. D. and Fergus, R. ECCV 2014</a:t>
            </a:r>
            <a:endParaRPr lang="en-US" dirty="0"/>
          </a:p>
        </p:txBody>
      </p:sp>
    </p:spTree>
    <p:extLst>
      <p:ext uri="{BB962C8B-B14F-4D97-AF65-F5344CB8AC3E}">
        <p14:creationId xmlns:p14="http://schemas.microsoft.com/office/powerpoint/2010/main" val="44968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General Comments</a:t>
            </a:r>
            <a:endParaRPr lang="en-IN" dirty="0"/>
          </a:p>
        </p:txBody>
      </p:sp>
      <p:sp>
        <p:nvSpPr>
          <p:cNvPr id="3" name="Content Placeholder 2"/>
          <p:cNvSpPr>
            <a:spLocks noGrp="1"/>
          </p:cNvSpPr>
          <p:nvPr>
            <p:ph idx="1"/>
          </p:nvPr>
        </p:nvSpPr>
        <p:spPr>
          <a:xfrm>
            <a:off x="253353" y="1111624"/>
            <a:ext cx="11938645" cy="5746376"/>
          </a:xfrm>
        </p:spPr>
        <p:txBody>
          <a:bodyPr>
            <a:normAutofit/>
          </a:bodyPr>
          <a:lstStyle/>
          <a:p>
            <a:r>
              <a:rPr lang="en-IN" dirty="0"/>
              <a:t>Deep networks are universal i.e. all powerful</a:t>
            </a:r>
          </a:p>
          <a:p>
            <a:pPr lvl="2"/>
            <a:r>
              <a:rPr lang="en-IN" dirty="0"/>
              <a:t>Like universal kernels, </a:t>
            </a:r>
            <a:r>
              <a:rPr lang="en-IN" dirty="0" smtClean="0"/>
              <a:t>a “big enough” network </a:t>
            </a:r>
            <a:r>
              <a:rPr lang="en-IN" dirty="0"/>
              <a:t>can </a:t>
            </a:r>
            <a:r>
              <a:rPr lang="en-IN" dirty="0" smtClean="0"/>
              <a:t>learn </a:t>
            </a:r>
            <a:r>
              <a:rPr lang="en-IN" dirty="0"/>
              <a:t>any </a:t>
            </a:r>
            <a:r>
              <a:rPr lang="en-IN" dirty="0" smtClean="0"/>
              <a:t>function</a:t>
            </a:r>
          </a:p>
          <a:p>
            <a:pPr lvl="3"/>
            <a:r>
              <a:rPr lang="en-IN" dirty="0" smtClean="0"/>
              <a:t>Big enough can mean large number of “narrow layers” (i.e. each with few hidden nodes)</a:t>
            </a:r>
          </a:p>
          <a:p>
            <a:pPr lvl="3"/>
            <a:r>
              <a:rPr lang="en-IN" dirty="0" smtClean="0"/>
              <a:t>Big enough can mean just one impossibly wide hidden layer (shallow and wide)</a:t>
            </a:r>
          </a:p>
          <a:p>
            <a:r>
              <a:rPr lang="en-IN" dirty="0" smtClean="0"/>
              <a:t>In practice, coming up with an appropriate architecture is challenging</a:t>
            </a:r>
          </a:p>
          <a:p>
            <a:pPr lvl="2"/>
            <a:r>
              <a:rPr lang="en-IN" dirty="0" smtClean="0"/>
              <a:t>A lot of current progress in deep learning is due to people coming up with innovative architectures that do very well for various problems</a:t>
            </a:r>
          </a:p>
          <a:p>
            <a:pPr lvl="2"/>
            <a:r>
              <a:rPr lang="en-IN" dirty="0" smtClean="0"/>
              <a:t>No universal/well accepted rule for architecture design. Once an architecture is successful in a domain e.g. vision, people often reuse that same design</a:t>
            </a:r>
          </a:p>
          <a:p>
            <a:pPr lvl="2"/>
            <a:r>
              <a:rPr lang="en-IN" dirty="0" smtClean="0"/>
              <a:t>Often, even weights for lower layers reused – only top (few) layers retrained </a:t>
            </a:r>
            <a:r>
              <a:rPr lang="en-IN" i="0" dirty="0" smtClean="0">
                <a:sym typeface="Wingdings" panose="05000000000000000000" pitchFamily="2" charset="2"/>
              </a:rPr>
              <a:t></a:t>
            </a:r>
            <a:endParaRPr lang="en-IN" i="0" dirty="0" smtClean="0"/>
          </a:p>
          <a:p>
            <a:r>
              <a:rPr lang="en-IN" dirty="0" smtClean="0"/>
              <a:t>Training deep networks not very straightforward either</a:t>
            </a:r>
          </a:p>
          <a:p>
            <a:pPr lvl="2"/>
            <a:r>
              <a:rPr lang="en-IN" dirty="0" smtClean="0"/>
              <a:t>Availability of GPUs speeds things up but several heuristics like dropout, batch normalization </a:t>
            </a:r>
            <a:r>
              <a:rPr lang="en-IN" dirty="0" err="1" smtClean="0"/>
              <a:t>etc</a:t>
            </a:r>
            <a:r>
              <a:rPr lang="en-IN" dirty="0" smtClean="0"/>
              <a:t> required to do very well on challenging problems</a:t>
            </a:r>
          </a:p>
          <a:p>
            <a:endParaRPr lang="en-IN" dirty="0" smtClean="0"/>
          </a:p>
          <a:p>
            <a:pPr lvl="2"/>
            <a:endParaRPr lang="en-IN" dirty="0" smtClean="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Tree>
    <p:extLst>
      <p:ext uri="{BB962C8B-B14F-4D97-AF65-F5344CB8AC3E}">
        <p14:creationId xmlns:p14="http://schemas.microsoft.com/office/powerpoint/2010/main" val="35019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 or Wide Learning?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As stated before, NN are universal approximators when sufficiently big</a:t>
                </a:r>
              </a:p>
              <a:p>
                <a:pPr lvl="2"/>
                <a:r>
                  <a:rPr lang="en-IN" dirty="0" smtClean="0"/>
                  <a:t>(</a:t>
                </a:r>
                <a:r>
                  <a:rPr lang="en-IN" dirty="0" err="1" smtClean="0"/>
                  <a:t>Cybenko</a:t>
                </a:r>
                <a:r>
                  <a:rPr lang="en-IN" dirty="0" smtClean="0"/>
                  <a:t> 1989, </a:t>
                </a:r>
                <a:r>
                  <a:rPr lang="en-IN" dirty="0" err="1" smtClean="0"/>
                  <a:t>Hornick</a:t>
                </a:r>
                <a:r>
                  <a:rPr lang="en-IN" dirty="0" smtClean="0"/>
                  <a:t> 1991) show a </a:t>
                </a:r>
                <a:r>
                  <a:rPr lang="en-IN" dirty="0"/>
                  <a:t>single sufficiently wide </a:t>
                </a:r>
                <a:r>
                  <a:rPr lang="en-IN" dirty="0" smtClean="0"/>
                  <a:t>layer (can need </a:t>
                </a:r>
                <a14:m>
                  <m:oMath xmlns:m="http://schemas.openxmlformats.org/officeDocument/2006/math">
                    <m:r>
                      <m:rPr>
                        <m:sty m:val="p"/>
                      </m:rPr>
                      <a:rPr lang="en-IN" b="0" i="0" smtClean="0">
                        <a:latin typeface="Cambria Math" panose="02040503050406030204" pitchFamily="18" charset="0"/>
                      </a:rPr>
                      <m:t>Ω</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𝑑</m:t>
                            </m:r>
                          </m:sup>
                        </m:sSup>
                      </m:e>
                    </m:d>
                  </m:oMath>
                </a14:m>
                <a:r>
                  <a:rPr lang="en-IN" dirty="0" smtClean="0"/>
                  <a:t> nodes) can approx. </a:t>
                </a:r>
                <a:r>
                  <a:rPr lang="en-IN" dirty="0"/>
                  <a:t>“any” function i.e. </a:t>
                </a:r>
                <a:r>
                  <a:rPr lang="en-IN" dirty="0" smtClean="0"/>
                  <a:t>3 layer (depth 2) </a:t>
                </a:r>
                <a:r>
                  <a:rPr lang="en-IN" dirty="0"/>
                  <a:t>NN is </a:t>
                </a:r>
                <a:r>
                  <a:rPr lang="en-IN" dirty="0" smtClean="0"/>
                  <a:t>universal</a:t>
                </a:r>
              </a:p>
              <a:p>
                <a:pPr lvl="2"/>
                <a:r>
                  <a:rPr lang="en-IN" dirty="0" smtClean="0"/>
                  <a:t>Lu et al (2017) show that </a:t>
                </a:r>
                <a14:m>
                  <m:oMath xmlns:m="http://schemas.openxmlformats.org/officeDocument/2006/math">
                    <m:r>
                      <a:rPr lang="en-IN" i="1" smtClean="0">
                        <a:latin typeface="Cambria Math" panose="02040503050406030204" pitchFamily="18" charset="0"/>
                        <a:ea typeface="Cambria Math" panose="02040503050406030204" pitchFamily="18" charset="0"/>
                      </a:rPr>
                      <m:t>𝒪</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𝑑</m:t>
                        </m:r>
                      </m:e>
                    </m:d>
                  </m:oMath>
                </a14:m>
                <a:r>
                  <a:rPr lang="en-IN" dirty="0" smtClean="0"/>
                  <a:t> layers each of </a:t>
                </a:r>
                <a14:m>
                  <m:oMath xmlns:m="http://schemas.openxmlformats.org/officeDocument/2006/math">
                    <m:r>
                      <a:rPr lang="en-IN" i="1" smtClean="0">
                        <a:latin typeface="Cambria Math" panose="02040503050406030204" pitchFamily="18" charset="0"/>
                        <a:ea typeface="Cambria Math" panose="02040503050406030204" pitchFamily="18" charset="0"/>
                      </a:rPr>
                      <m:t>𝒪</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𝑑</m:t>
                        </m:r>
                      </m:e>
                    </m:d>
                  </m:oMath>
                </a14:m>
                <a:r>
                  <a:rPr lang="en-IN" dirty="0" smtClean="0"/>
                  <a:t> width also suffice. However, the weights in the connections may have to become arbitrarily large</a:t>
                </a:r>
              </a:p>
              <a:p>
                <a:pPr lvl="2"/>
                <a:r>
                  <a:rPr lang="en-IN" dirty="0" smtClean="0"/>
                  <a:t>Large NN often </a:t>
                </a:r>
                <a:r>
                  <a:rPr lang="en-IN" dirty="0" err="1" smtClean="0"/>
                  <a:t>overfit</a:t>
                </a:r>
                <a:r>
                  <a:rPr lang="en-IN" dirty="0" smtClean="0"/>
                  <a:t> – simply memorize train data (just like RBF kernel)</a:t>
                </a:r>
              </a:p>
              <a:p>
                <a:r>
                  <a:rPr lang="en-IN" b="1" dirty="0" smtClean="0"/>
                  <a:t>Prevalent wisdom</a:t>
                </a:r>
                <a:r>
                  <a:rPr lang="en-IN" dirty="0" smtClean="0"/>
                  <a:t>: large number of hidden nodes is the key to power of NN. Use this power with caution (regularization) to prevent overfitting</a:t>
                </a:r>
              </a:p>
              <a:p>
                <a:pPr lvl="2"/>
                <a:r>
                  <a:rPr lang="en-IN" dirty="0" smtClean="0"/>
                  <a:t>Domains where raw features do not have much structure e.g. </a:t>
                </a:r>
                <a:r>
                  <a:rPr lang="en-IN" dirty="0" err="1" smtClean="0"/>
                  <a:t>RecSys</a:t>
                </a:r>
                <a:r>
                  <a:rPr lang="en-IN" dirty="0" smtClean="0"/>
                  <a:t>, common </a:t>
                </a:r>
                <a:r>
                  <a:rPr lang="en-IN" dirty="0"/>
                  <a:t>to start with just one hidden layer </a:t>
                </a:r>
                <a:r>
                  <a:rPr lang="en-IN" dirty="0" smtClean="0"/>
                  <a:t>and see if performance is acceptable</a:t>
                </a:r>
              </a:p>
              <a:p>
                <a:pPr lvl="2"/>
                <a:r>
                  <a:rPr lang="en-IN" dirty="0" smtClean="0"/>
                  <a:t>Domains where raw features are extremely well structured e.g. images, text, video, it is common to have several layers to learn new features patiently</a:t>
                </a:r>
              </a:p>
              <a:p>
                <a:pPr lvl="2"/>
                <a:r>
                  <a:rPr lang="en-IN" dirty="0" smtClean="0"/>
                  <a:t>Need to do a bit of trial and error to identify good number of layers, nodes</a:t>
                </a:r>
              </a:p>
              <a:p>
                <a:pPr lvl="2"/>
                <a:endParaRPr lang="en-IN" dirty="0" smtClean="0"/>
              </a:p>
              <a:p>
                <a:pPr lvl="2"/>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481" b="-10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spTree>
    <p:extLst>
      <p:ext uri="{BB962C8B-B14F-4D97-AF65-F5344CB8AC3E}">
        <p14:creationId xmlns:p14="http://schemas.microsoft.com/office/powerpoint/2010/main" val="227438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rallelogram 17"/>
          <p:cNvSpPr/>
          <p:nvPr/>
        </p:nvSpPr>
        <p:spPr>
          <a:xfrm>
            <a:off x="5211098" y="4611329"/>
            <a:ext cx="4294006" cy="1986543"/>
          </a:xfrm>
          <a:prstGeom prst="parallelogram">
            <a:avLst>
              <a:gd name="adj" fmla="val 61784"/>
            </a:avLst>
          </a:prstGeom>
          <a:solidFill>
            <a:srgbClr val="080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8042964" y="4320730"/>
            <a:ext cx="826584" cy="1464675"/>
          </a:xfrm>
          <a:prstGeom prst="rect">
            <a:avLst/>
          </a:prstGeom>
        </p:spPr>
      </p:pic>
      <p:pic>
        <p:nvPicPr>
          <p:cNvPr id="17" name="Picture 16"/>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6896490" y="4281049"/>
            <a:ext cx="1200236" cy="1775348"/>
          </a:xfrm>
          <a:prstGeom prst="rect">
            <a:avLst/>
          </a:prstGeom>
        </p:spPr>
      </p:pic>
      <p:sp>
        <p:nvSpPr>
          <p:cNvPr id="2" name="Title 1"/>
          <p:cNvSpPr>
            <a:spLocks noGrp="1"/>
          </p:cNvSpPr>
          <p:nvPr>
            <p:ph type="title"/>
          </p:nvPr>
        </p:nvSpPr>
        <p:spPr/>
        <p:txBody>
          <a:bodyPr/>
          <a:lstStyle/>
          <a:p>
            <a:r>
              <a:rPr lang="en-IN" dirty="0" smtClean="0"/>
              <a:t>Toy “Proof” for Universality of Sigmoid NN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6712525" cy="5300823"/>
              </a:xfrm>
            </p:spPr>
            <p:txBody>
              <a:bodyPr/>
              <a:lstStyle/>
              <a:p>
                <a:r>
                  <a:rPr lang="en-IN" dirty="0" smtClean="0"/>
                  <a:t>A single neuron in the hidden layer can learn features (scores) of the form</a:t>
                </a:r>
                <a:br>
                  <a:rPr lang="en-IN" dirty="0" smtClean="0"/>
                </a:b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𝑏</m:t>
                        </m:r>
                      </m:e>
                    </m:d>
                  </m:oMath>
                </a14:m>
                <a:endParaRPr lang="en-IN" dirty="0" smtClean="0"/>
              </a:p>
              <a:p>
                <a:pPr lvl="2"/>
                <a:r>
                  <a:rPr lang="en-IN" dirty="0" smtClean="0"/>
                  <a:t>Combining two such features in second hidden or o/p layer gives features like</a:t>
                </a:r>
              </a:p>
              <a:p>
                <a:pPr lvl="2"/>
                <a:r>
                  <a:rPr lang="en-IN" dirty="0" smtClean="0"/>
                  <a:t>Combining two such features in third hidden or o/p layer gives features like</a:t>
                </a:r>
              </a:p>
              <a:p>
                <a:pPr lvl="2"/>
                <a:r>
                  <a:rPr lang="en-IN" dirty="0" smtClean="0"/>
                  <a:t>This allows us to place </a:t>
                </a:r>
                <a:r>
                  <a:rPr lang="en-IN" dirty="0"/>
                  <a:t>D</a:t>
                </a:r>
                <a:r>
                  <a:rPr lang="en-IN" dirty="0" smtClean="0"/>
                  <a:t>irac-delta like features anywhere, approximate any</a:t>
                </a:r>
                <a:br>
                  <a:rPr lang="en-IN" dirty="0" smtClean="0"/>
                </a:br>
                <a:r>
                  <a:rPr lang="en-IN" dirty="0" smtClean="0"/>
                  <a:t>function we want, as closely we want</a:t>
                </a:r>
              </a:p>
              <a:p>
                <a:r>
                  <a:rPr lang="en-IN" dirty="0" smtClean="0"/>
                  <a:t>Not a proper proof though</a:t>
                </a:r>
              </a:p>
              <a:p>
                <a:pPr lvl="2"/>
                <a:r>
                  <a:rPr lang="en-IN" dirty="0" smtClean="0"/>
                  <a:t>Refer to papers for proofs</a:t>
                </a: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6712525" cy="5300823"/>
              </a:xfrm>
              <a:blipFill>
                <a:blip r:embed="rId4"/>
                <a:stretch>
                  <a:fillRect l="-999" t="-2759" r="-218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pic>
        <p:nvPicPr>
          <p:cNvPr id="9" name="Picture 8"/>
          <p:cNvPicPr>
            <a:picLocks noChangeAspect="1"/>
          </p:cNvPicPr>
          <p:nvPr/>
        </p:nvPicPr>
        <p:blipFill rotWithShape="1">
          <a:blip r:embed="rId5"/>
          <a:srcRect l="16326" t="30302" r="15696" b="13464"/>
          <a:stretch/>
        </p:blipFill>
        <p:spPr>
          <a:xfrm>
            <a:off x="9463111" y="2623465"/>
            <a:ext cx="2728889" cy="1511838"/>
          </a:xfrm>
          <a:prstGeom prst="rect">
            <a:avLst/>
          </a:prstGeom>
        </p:spPr>
      </p:pic>
      <p:pic>
        <p:nvPicPr>
          <p:cNvPr id="10" name="Picture 9"/>
          <p:cNvPicPr>
            <a:picLocks noChangeAspect="1"/>
          </p:cNvPicPr>
          <p:nvPr/>
        </p:nvPicPr>
        <p:blipFill rotWithShape="1">
          <a:blip r:embed="rId6"/>
          <a:srcRect l="16326" t="28893" r="15696" b="12994"/>
          <a:stretch/>
        </p:blipFill>
        <p:spPr>
          <a:xfrm>
            <a:off x="6965878" y="2623463"/>
            <a:ext cx="2640628" cy="1511842"/>
          </a:xfrm>
          <a:prstGeom prst="rect">
            <a:avLst/>
          </a:prstGeom>
        </p:spPr>
      </p:pic>
      <p:pic>
        <p:nvPicPr>
          <p:cNvPr id="11" name="Picture 10"/>
          <p:cNvPicPr>
            <a:picLocks noChangeAspect="1"/>
          </p:cNvPicPr>
          <p:nvPr/>
        </p:nvPicPr>
        <p:blipFill rotWithShape="1">
          <a:blip r:embed="rId7"/>
          <a:srcRect l="16955" t="31869" r="19053" b="5162"/>
          <a:stretch/>
        </p:blipFill>
        <p:spPr>
          <a:xfrm>
            <a:off x="9505103" y="4178300"/>
            <a:ext cx="2686897" cy="1770710"/>
          </a:xfrm>
          <a:prstGeom prst="rect">
            <a:avLst/>
          </a:prstGeom>
        </p:spPr>
      </p:pic>
      <p:sp>
        <p:nvSpPr>
          <p:cNvPr id="12" name="Footer Placeholder 11"/>
          <p:cNvSpPr>
            <a:spLocks noGrp="1"/>
          </p:cNvSpPr>
          <p:nvPr>
            <p:ph type="ftr" sz="quarter" idx="11"/>
          </p:nvPr>
        </p:nvSpPr>
        <p:spPr/>
        <p:txBody>
          <a:bodyPr/>
          <a:lstStyle/>
          <a:p>
            <a:r>
              <a:rPr lang="en-US" dirty="0" smtClean="0"/>
              <a:t>Plots courtesy https://academo.org/demos/3d-surface-plotter/</a:t>
            </a:r>
            <a:endParaRPr lang="en-US" dirty="0"/>
          </a:p>
        </p:txBody>
      </p:sp>
      <p:pic>
        <p:nvPicPr>
          <p:cNvPr id="14" name="Picture 13"/>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6723289" y="5074432"/>
            <a:ext cx="1200236" cy="581957"/>
          </a:xfrm>
          <a:prstGeom prst="rect">
            <a:avLst/>
          </a:prstGeom>
        </p:spPr>
      </p:pic>
      <p:pic>
        <p:nvPicPr>
          <p:cNvPr id="13" name="Picture 12"/>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6130515" y="4409966"/>
            <a:ext cx="1200236" cy="945376"/>
          </a:xfrm>
          <a:prstGeom prst="rect">
            <a:avLst/>
          </a:prstGeom>
        </p:spPr>
      </p:pic>
      <p:pic>
        <p:nvPicPr>
          <p:cNvPr id="15" name="Picture 14"/>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6027968" y="4425905"/>
            <a:ext cx="786909" cy="1997350"/>
          </a:xfrm>
          <a:prstGeom prst="rect">
            <a:avLst/>
          </a:prstGeom>
        </p:spPr>
      </p:pic>
      <p:pic>
        <p:nvPicPr>
          <p:cNvPr id="16" name="Picture 15"/>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7371557" y="4882654"/>
            <a:ext cx="1200236" cy="1443892"/>
          </a:xfrm>
          <a:prstGeom prst="rect">
            <a:avLst/>
          </a:prstGeom>
        </p:spPr>
      </p:pic>
      <p:pic>
        <p:nvPicPr>
          <p:cNvPr id="20" name="Picture 19"/>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6315543" y="5259857"/>
            <a:ext cx="1532869" cy="1133877"/>
          </a:xfrm>
          <a:prstGeom prst="rect">
            <a:avLst/>
          </a:prstGeom>
        </p:spPr>
      </p:pic>
      <p:pic>
        <p:nvPicPr>
          <p:cNvPr id="21" name="Picture 20"/>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5247494" y="5835810"/>
            <a:ext cx="2330632" cy="708411"/>
          </a:xfrm>
          <a:prstGeom prst="rect">
            <a:avLst/>
          </a:prstGeom>
        </p:spPr>
      </p:pic>
      <p:pic>
        <p:nvPicPr>
          <p:cNvPr id="22" name="Picture 21"/>
          <p:cNvPicPr>
            <a:picLocks noChangeAspect="1"/>
          </p:cNvPicPr>
          <p:nvPr/>
        </p:nvPicPr>
        <p:blipFill rotWithShape="1">
          <a:blip r:embed="rId2">
            <a:extLst>
              <a:ext uri="{BEBA8EAE-BF5A-486C-A8C5-ECC9F3942E4B}">
                <a14:imgProps xmlns:a14="http://schemas.microsoft.com/office/drawing/2010/main">
                  <a14:imgLayer r:embed="rId3">
                    <a14:imgEffect>
                      <a14:backgroundRemoval t="31108" b="91047" l="23171" r="78862"/>
                    </a14:imgEffect>
                  </a14:imgLayer>
                </a14:imgProps>
              </a:ext>
            </a:extLst>
          </a:blip>
          <a:srcRect l="16955" t="31869" r="19053" b="5162"/>
          <a:stretch/>
        </p:blipFill>
        <p:spPr>
          <a:xfrm>
            <a:off x="7084699" y="6132413"/>
            <a:ext cx="1200236" cy="388618"/>
          </a:xfrm>
          <a:prstGeom prst="rect">
            <a:avLst/>
          </a:prstGeom>
        </p:spPr>
      </p:pic>
      <p:grpSp>
        <p:nvGrpSpPr>
          <p:cNvPr id="28" name="Group 27"/>
          <p:cNvGrpSpPr/>
          <p:nvPr/>
        </p:nvGrpSpPr>
        <p:grpSpPr>
          <a:xfrm>
            <a:off x="9463111" y="757679"/>
            <a:ext cx="2728888" cy="1865786"/>
            <a:chOff x="9463111" y="757679"/>
            <a:chExt cx="2728888" cy="1865786"/>
          </a:xfrm>
        </p:grpSpPr>
        <p:pic>
          <p:nvPicPr>
            <p:cNvPr id="6" name="Picture 5"/>
            <p:cNvPicPr>
              <a:picLocks noChangeAspect="1"/>
            </p:cNvPicPr>
            <p:nvPr/>
          </p:nvPicPr>
          <p:blipFill rotWithShape="1">
            <a:blip r:embed="rId8"/>
            <a:srcRect l="15877" t="30143" r="12987" b="10092"/>
            <a:stretch/>
          </p:blipFill>
          <p:spPr>
            <a:xfrm>
              <a:off x="9505103" y="1111623"/>
              <a:ext cx="2686896" cy="1511842"/>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9463111" y="757679"/>
                  <a:ext cx="152327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1" i="0" smtClean="0">
                            <a:latin typeface="Cambria Math" panose="02040503050406030204" pitchFamily="18" charset="0"/>
                          </a:rPr>
                          <m:t>𝐰</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1,1</m:t>
                                </m:r>
                              </m:e>
                            </m:d>
                          </m:e>
                          <m:sup>
                            <m:r>
                              <a:rPr lang="en-IN" sz="2000" b="0" i="1" smtClean="0">
                                <a:latin typeface="Cambria Math" panose="02040503050406030204" pitchFamily="18" charset="0"/>
                              </a:rPr>
                              <m:t>⊤</m:t>
                            </m:r>
                          </m:sup>
                        </m:sSup>
                      </m:oMath>
                    </m:oMathPara>
                  </a14:m>
                  <a:endParaRPr lang="en-IN" sz="2000" dirty="0" smtClean="0"/>
                </a:p>
                <a:p>
                  <a:pPr/>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rPr>
                          <m:t>𝑏</m:t>
                        </m:r>
                        <m:r>
                          <a:rPr lang="en-IN" sz="2000" i="1">
                            <a:latin typeface="Cambria Math" panose="02040503050406030204" pitchFamily="18" charset="0"/>
                          </a:rPr>
                          <m:t>=−2</m:t>
                        </m:r>
                      </m:oMath>
                    </m:oMathPara>
                  </a14:m>
                  <a:endParaRPr lang="en-IN"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9463111" y="757679"/>
                  <a:ext cx="1523274" cy="707886"/>
                </a:xfrm>
                <a:prstGeom prst="rect">
                  <a:avLst/>
                </a:prstGeom>
                <a:blipFill>
                  <a:blip r:embed="rId9"/>
                  <a:stretch>
                    <a:fillRect/>
                  </a:stretch>
                </a:blipFill>
              </p:spPr>
              <p:txBody>
                <a:bodyPr/>
                <a:lstStyle/>
                <a:p>
                  <a:r>
                    <a:rPr lang="en-IN">
                      <a:noFill/>
                    </a:rPr>
                    <a:t> </a:t>
                  </a:r>
                </a:p>
              </p:txBody>
            </p:sp>
          </mc:Fallback>
        </mc:AlternateContent>
      </p:grpSp>
      <p:grpSp>
        <p:nvGrpSpPr>
          <p:cNvPr id="27" name="Group 26"/>
          <p:cNvGrpSpPr/>
          <p:nvPr/>
        </p:nvGrpSpPr>
        <p:grpSpPr>
          <a:xfrm>
            <a:off x="6727167" y="791392"/>
            <a:ext cx="2807251" cy="1832073"/>
            <a:chOff x="6727167" y="791392"/>
            <a:chExt cx="2807251" cy="1832073"/>
          </a:xfrm>
        </p:grpSpPr>
        <p:pic>
          <p:nvPicPr>
            <p:cNvPr id="5" name="Picture 4"/>
            <p:cNvPicPr>
              <a:picLocks noChangeAspect="1"/>
            </p:cNvPicPr>
            <p:nvPr/>
          </p:nvPicPr>
          <p:blipFill rotWithShape="1">
            <a:blip r:embed="rId10"/>
            <a:srcRect l="15741" t="29376" r="12994" b="8734"/>
            <a:stretch/>
          </p:blipFill>
          <p:spPr>
            <a:xfrm>
              <a:off x="6935056" y="1111624"/>
              <a:ext cx="2599362" cy="1511841"/>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6727167" y="791392"/>
                  <a:ext cx="152327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1" i="0" smtClean="0">
                            <a:latin typeface="Cambria Math" panose="02040503050406030204" pitchFamily="18" charset="0"/>
                          </a:rPr>
                          <m:t>𝐰</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1,1</m:t>
                                </m:r>
                              </m:e>
                            </m:d>
                          </m:e>
                          <m:sup>
                            <m:r>
                              <a:rPr lang="en-IN" sz="2000" b="0" i="1" smtClean="0">
                                <a:latin typeface="Cambria Math" panose="02040503050406030204" pitchFamily="18" charset="0"/>
                              </a:rPr>
                              <m:t>⊤</m:t>
                            </m:r>
                          </m:sup>
                        </m:sSup>
                      </m:oMath>
                    </m:oMathPara>
                  </a14:m>
                  <a:endParaRPr lang="en-IN" sz="2000" dirty="0" smtClean="0"/>
                </a:p>
                <a:p>
                  <a:pPr/>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rPr>
                          <m:t>𝑏</m:t>
                        </m:r>
                        <m:r>
                          <a:rPr lang="en-IN" sz="2000" i="1">
                            <a:latin typeface="Cambria Math" panose="02040503050406030204" pitchFamily="18" charset="0"/>
                          </a:rPr>
                          <m:t>=2</m:t>
                        </m:r>
                      </m:oMath>
                    </m:oMathPara>
                  </a14:m>
                  <a:endParaRPr lang="en-IN"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6727167" y="791392"/>
                  <a:ext cx="1523274" cy="707886"/>
                </a:xfrm>
                <a:prstGeom prst="rect">
                  <a:avLst/>
                </a:prstGeom>
                <a:blipFill>
                  <a:blip r:embed="rId11"/>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48454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down)">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down)">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down)">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Multi-output Deep Networks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grpSp>
        <p:nvGrpSpPr>
          <p:cNvPr id="5" name="Group 4"/>
          <p:cNvGrpSpPr/>
          <p:nvPr/>
        </p:nvGrpSpPr>
        <p:grpSpPr>
          <a:xfrm>
            <a:off x="358588" y="880935"/>
            <a:ext cx="7616175" cy="5932615"/>
            <a:chOff x="358588" y="880935"/>
            <a:chExt cx="7616175" cy="5932615"/>
          </a:xfrm>
        </p:grpSpPr>
        <p:pic>
          <p:nvPicPr>
            <p:cNvPr id="6" name="Picture 5"/>
            <p:cNvPicPr>
              <a:picLocks noChangeAspect="1"/>
            </p:cNvPicPr>
            <p:nvPr/>
          </p:nvPicPr>
          <p:blipFill>
            <a:blip r:embed="rId3"/>
            <a:stretch>
              <a:fillRect/>
            </a:stretch>
          </p:blipFill>
          <p:spPr>
            <a:xfrm>
              <a:off x="1706125" y="4611957"/>
              <a:ext cx="878490" cy="885750"/>
            </a:xfrm>
            <a:prstGeom prst="rect">
              <a:avLst/>
            </a:prstGeom>
          </p:spPr>
        </p:pic>
        <p:pic>
          <p:nvPicPr>
            <p:cNvPr id="7" name="Picture 6"/>
            <p:cNvPicPr>
              <a:picLocks noChangeAspect="1"/>
            </p:cNvPicPr>
            <p:nvPr/>
          </p:nvPicPr>
          <p:blipFill>
            <a:blip r:embed="rId3"/>
            <a:stretch>
              <a:fillRect/>
            </a:stretch>
          </p:blipFill>
          <p:spPr>
            <a:xfrm>
              <a:off x="3053662" y="4611957"/>
              <a:ext cx="878490" cy="885750"/>
            </a:xfrm>
            <a:prstGeom prst="rect">
              <a:avLst/>
            </a:prstGeom>
          </p:spPr>
        </p:pic>
        <p:pic>
          <p:nvPicPr>
            <p:cNvPr id="8" name="Picture 7"/>
            <p:cNvPicPr>
              <a:picLocks noChangeAspect="1"/>
            </p:cNvPicPr>
            <p:nvPr/>
          </p:nvPicPr>
          <p:blipFill>
            <a:blip r:embed="rId3"/>
            <a:stretch>
              <a:fillRect/>
            </a:stretch>
          </p:blipFill>
          <p:spPr>
            <a:xfrm>
              <a:off x="4401199" y="4611957"/>
              <a:ext cx="878490" cy="885750"/>
            </a:xfrm>
            <a:prstGeom prst="rect">
              <a:avLst/>
            </a:prstGeom>
          </p:spPr>
        </p:pic>
        <p:pic>
          <p:nvPicPr>
            <p:cNvPr id="9" name="Picture 8"/>
            <p:cNvPicPr>
              <a:picLocks noChangeAspect="1"/>
            </p:cNvPicPr>
            <p:nvPr/>
          </p:nvPicPr>
          <p:blipFill>
            <a:blip r:embed="rId3"/>
            <a:stretch>
              <a:fillRect/>
            </a:stretch>
          </p:blipFill>
          <p:spPr>
            <a:xfrm>
              <a:off x="5748736" y="4611957"/>
              <a:ext cx="878490" cy="885750"/>
            </a:xfrm>
            <a:prstGeom prst="rect">
              <a:avLst/>
            </a:prstGeom>
          </p:spPr>
        </p:pic>
        <p:pic>
          <p:nvPicPr>
            <p:cNvPr id="10" name="Picture 9"/>
            <p:cNvPicPr>
              <a:picLocks noChangeAspect="1"/>
            </p:cNvPicPr>
            <p:nvPr/>
          </p:nvPicPr>
          <p:blipFill>
            <a:blip r:embed="rId3"/>
            <a:stretch>
              <a:fillRect/>
            </a:stretch>
          </p:blipFill>
          <p:spPr>
            <a:xfrm>
              <a:off x="7096273" y="4611957"/>
              <a:ext cx="878490" cy="885750"/>
            </a:xfrm>
            <a:prstGeom prst="rect">
              <a:avLst/>
            </a:prstGeom>
          </p:spPr>
        </p:pic>
        <p:pic>
          <p:nvPicPr>
            <p:cNvPr id="11" name="Picture 10"/>
            <p:cNvPicPr>
              <a:picLocks noChangeAspect="1"/>
            </p:cNvPicPr>
            <p:nvPr/>
          </p:nvPicPr>
          <p:blipFill>
            <a:blip r:embed="rId3"/>
            <a:stretch>
              <a:fillRect/>
            </a:stretch>
          </p:blipFill>
          <p:spPr>
            <a:xfrm>
              <a:off x="358588" y="4611957"/>
              <a:ext cx="878490" cy="885750"/>
            </a:xfrm>
            <a:prstGeom prst="rect">
              <a:avLst/>
            </a:prstGeom>
          </p:spPr>
        </p:pic>
        <p:pic>
          <p:nvPicPr>
            <p:cNvPr id="12" name="Picture 11"/>
            <p:cNvPicPr>
              <a:picLocks noChangeAspect="1"/>
            </p:cNvPicPr>
            <p:nvPr/>
          </p:nvPicPr>
          <p:blipFill>
            <a:blip r:embed="rId3"/>
            <a:stretch>
              <a:fillRect/>
            </a:stretch>
          </p:blipFill>
          <p:spPr>
            <a:xfrm>
              <a:off x="2312517" y="2550345"/>
              <a:ext cx="878490" cy="885750"/>
            </a:xfrm>
            <a:prstGeom prst="rect">
              <a:avLst/>
            </a:prstGeom>
          </p:spPr>
        </p:pic>
        <p:pic>
          <p:nvPicPr>
            <p:cNvPr id="13" name="Picture 12"/>
            <p:cNvPicPr>
              <a:picLocks noChangeAspect="1"/>
            </p:cNvPicPr>
            <p:nvPr/>
          </p:nvPicPr>
          <p:blipFill>
            <a:blip r:embed="rId3"/>
            <a:stretch>
              <a:fillRect/>
            </a:stretch>
          </p:blipFill>
          <p:spPr>
            <a:xfrm>
              <a:off x="3660054" y="2550345"/>
              <a:ext cx="878490" cy="885750"/>
            </a:xfrm>
            <a:prstGeom prst="rect">
              <a:avLst/>
            </a:prstGeom>
          </p:spPr>
        </p:pic>
        <p:pic>
          <p:nvPicPr>
            <p:cNvPr id="14" name="Picture 13"/>
            <p:cNvPicPr>
              <a:picLocks noChangeAspect="1"/>
            </p:cNvPicPr>
            <p:nvPr/>
          </p:nvPicPr>
          <p:blipFill>
            <a:blip r:embed="rId3"/>
            <a:stretch>
              <a:fillRect/>
            </a:stretch>
          </p:blipFill>
          <p:spPr>
            <a:xfrm>
              <a:off x="5007591" y="2550345"/>
              <a:ext cx="878490" cy="885750"/>
            </a:xfrm>
            <a:prstGeom prst="rect">
              <a:avLst/>
            </a:prstGeom>
          </p:spPr>
        </p:pic>
        <p:pic>
          <p:nvPicPr>
            <p:cNvPr id="15" name="Picture 14"/>
            <p:cNvPicPr>
              <a:picLocks noChangeAspect="1"/>
            </p:cNvPicPr>
            <p:nvPr/>
          </p:nvPicPr>
          <p:blipFill>
            <a:blip r:embed="rId3"/>
            <a:stretch>
              <a:fillRect/>
            </a:stretch>
          </p:blipFill>
          <p:spPr>
            <a:xfrm>
              <a:off x="6355128" y="2550345"/>
              <a:ext cx="878490" cy="885750"/>
            </a:xfrm>
            <a:prstGeom prst="rect">
              <a:avLst/>
            </a:prstGeom>
          </p:spPr>
        </p:pic>
        <p:pic>
          <p:nvPicPr>
            <p:cNvPr id="16" name="Picture 15"/>
            <p:cNvPicPr>
              <a:picLocks noChangeAspect="1"/>
            </p:cNvPicPr>
            <p:nvPr/>
          </p:nvPicPr>
          <p:blipFill>
            <a:blip r:embed="rId3"/>
            <a:stretch>
              <a:fillRect/>
            </a:stretch>
          </p:blipFill>
          <p:spPr>
            <a:xfrm>
              <a:off x="964980" y="2550345"/>
              <a:ext cx="878490" cy="885750"/>
            </a:xfrm>
            <a:prstGeom prst="rect">
              <a:avLst/>
            </a:prstGeom>
          </p:spPr>
        </p:pic>
        <p:sp>
          <p:nvSpPr>
            <p:cNvPr id="17" name="Oval 16"/>
            <p:cNvSpPr/>
            <p:nvPr/>
          </p:nvSpPr>
          <p:spPr>
            <a:xfrm>
              <a:off x="2312517"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5013113"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Arrow Connector 18"/>
            <p:cNvCxnSpPr>
              <a:stCxn id="17" idx="2"/>
              <a:endCxn id="11" idx="2"/>
            </p:cNvCxnSpPr>
            <p:nvPr/>
          </p:nvCxnSpPr>
          <p:spPr>
            <a:xfrm flipH="1" flipV="1">
              <a:off x="797833" y="5497707"/>
              <a:ext cx="1514684"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1"/>
              <a:endCxn id="6" idx="2"/>
            </p:cNvCxnSpPr>
            <p:nvPr/>
          </p:nvCxnSpPr>
          <p:spPr>
            <a:xfrm flipH="1" flipV="1">
              <a:off x="2145370" y="5497707"/>
              <a:ext cx="294990"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a:endCxn id="10" idx="2"/>
            </p:cNvCxnSpPr>
            <p:nvPr/>
          </p:nvCxnSpPr>
          <p:spPr>
            <a:xfrm flipV="1">
              <a:off x="3185485" y="5497707"/>
              <a:ext cx="4350033"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6"/>
              <a:endCxn id="9" idx="2"/>
            </p:cNvCxnSpPr>
            <p:nvPr/>
          </p:nvCxnSpPr>
          <p:spPr>
            <a:xfrm flipV="1">
              <a:off x="3185485" y="5497707"/>
              <a:ext cx="3002496"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6"/>
              <a:endCxn id="8" idx="2"/>
            </p:cNvCxnSpPr>
            <p:nvPr/>
          </p:nvCxnSpPr>
          <p:spPr>
            <a:xfrm flipV="1">
              <a:off x="3185485" y="5497707"/>
              <a:ext cx="1654959"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7"/>
              <a:endCxn id="7" idx="2"/>
            </p:cNvCxnSpPr>
            <p:nvPr/>
          </p:nvCxnSpPr>
          <p:spPr>
            <a:xfrm flipV="1">
              <a:off x="3057642" y="5497707"/>
              <a:ext cx="435265"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2"/>
              <a:endCxn id="11" idx="2"/>
            </p:cNvCxnSpPr>
            <p:nvPr/>
          </p:nvCxnSpPr>
          <p:spPr>
            <a:xfrm flipH="1" flipV="1">
              <a:off x="797833" y="5497707"/>
              <a:ext cx="4215280"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2"/>
              <a:endCxn id="6" idx="2"/>
            </p:cNvCxnSpPr>
            <p:nvPr/>
          </p:nvCxnSpPr>
          <p:spPr>
            <a:xfrm flipH="1" flipV="1">
              <a:off x="2145370" y="5497707"/>
              <a:ext cx="2867743"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2"/>
              <a:endCxn id="7" idx="2"/>
            </p:cNvCxnSpPr>
            <p:nvPr/>
          </p:nvCxnSpPr>
          <p:spPr>
            <a:xfrm flipH="1" flipV="1">
              <a:off x="3492907" y="5497707"/>
              <a:ext cx="1520206"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1"/>
              <a:endCxn id="8" idx="2"/>
            </p:cNvCxnSpPr>
            <p:nvPr/>
          </p:nvCxnSpPr>
          <p:spPr>
            <a:xfrm flipH="1" flipV="1">
              <a:off x="4840444" y="5497707"/>
              <a:ext cx="300512"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7"/>
              <a:endCxn id="9" idx="2"/>
            </p:cNvCxnSpPr>
            <p:nvPr/>
          </p:nvCxnSpPr>
          <p:spPr>
            <a:xfrm flipV="1">
              <a:off x="5758238" y="5497707"/>
              <a:ext cx="429743"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6"/>
              <a:endCxn id="10" idx="2"/>
            </p:cNvCxnSpPr>
            <p:nvPr/>
          </p:nvCxnSpPr>
          <p:spPr>
            <a:xfrm flipV="1">
              <a:off x="5886081" y="5497707"/>
              <a:ext cx="1649437"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660054"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2" name="Straight Arrow Connector 31"/>
            <p:cNvCxnSpPr>
              <a:stCxn id="16" idx="0"/>
              <a:endCxn id="42" idx="2"/>
            </p:cNvCxnSpPr>
            <p:nvPr/>
          </p:nvCxnSpPr>
          <p:spPr>
            <a:xfrm flipV="1">
              <a:off x="1404225" y="1766685"/>
              <a:ext cx="1347537"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0"/>
              <a:endCxn id="43" idx="2"/>
            </p:cNvCxnSpPr>
            <p:nvPr/>
          </p:nvCxnSpPr>
          <p:spPr>
            <a:xfrm flipV="1">
              <a:off x="1404225" y="1766685"/>
              <a:ext cx="2701058"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0"/>
              <a:endCxn id="43" idx="2"/>
            </p:cNvCxnSpPr>
            <p:nvPr/>
          </p:nvCxnSpPr>
          <p:spPr>
            <a:xfrm flipH="1" flipV="1">
              <a:off x="4105283" y="1766685"/>
              <a:ext cx="2689090"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0"/>
              <a:endCxn id="42" idx="2"/>
            </p:cNvCxnSpPr>
            <p:nvPr/>
          </p:nvCxnSpPr>
          <p:spPr>
            <a:xfrm flipH="1" flipV="1">
              <a:off x="2751762" y="1766685"/>
              <a:ext cx="4042611"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0"/>
              <a:endCxn id="42" idx="2"/>
            </p:cNvCxnSpPr>
            <p:nvPr/>
          </p:nvCxnSpPr>
          <p:spPr>
            <a:xfrm flipV="1">
              <a:off x="2751762" y="1766685"/>
              <a:ext cx="0"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0"/>
              <a:endCxn id="43" idx="2"/>
            </p:cNvCxnSpPr>
            <p:nvPr/>
          </p:nvCxnSpPr>
          <p:spPr>
            <a:xfrm flipH="1" flipV="1">
              <a:off x="4105283" y="1766685"/>
              <a:ext cx="1341553"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4" idx="0"/>
              <a:endCxn id="42" idx="2"/>
            </p:cNvCxnSpPr>
            <p:nvPr/>
          </p:nvCxnSpPr>
          <p:spPr>
            <a:xfrm flipH="1" flipV="1">
              <a:off x="2751762" y="1766685"/>
              <a:ext cx="2695074"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2" idx="0"/>
              <a:endCxn id="43" idx="2"/>
            </p:cNvCxnSpPr>
            <p:nvPr/>
          </p:nvCxnSpPr>
          <p:spPr>
            <a:xfrm flipV="1">
              <a:off x="2751762" y="1766685"/>
              <a:ext cx="1353521"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0"/>
              <a:endCxn id="43" idx="2"/>
            </p:cNvCxnSpPr>
            <p:nvPr/>
          </p:nvCxnSpPr>
          <p:spPr>
            <a:xfrm flipV="1">
              <a:off x="4099299" y="1766685"/>
              <a:ext cx="5984"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0"/>
              <a:endCxn id="42" idx="2"/>
            </p:cNvCxnSpPr>
            <p:nvPr/>
          </p:nvCxnSpPr>
          <p:spPr>
            <a:xfrm flipH="1" flipV="1">
              <a:off x="2751762" y="1766685"/>
              <a:ext cx="1347537"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stretch>
              <a:fillRect/>
            </a:stretch>
          </p:blipFill>
          <p:spPr>
            <a:xfrm>
              <a:off x="2312517" y="880935"/>
              <a:ext cx="878490" cy="885750"/>
            </a:xfrm>
            <a:prstGeom prst="rect">
              <a:avLst/>
            </a:prstGeom>
          </p:spPr>
        </p:pic>
        <p:pic>
          <p:nvPicPr>
            <p:cNvPr id="43" name="Picture 42"/>
            <p:cNvPicPr>
              <a:picLocks noChangeAspect="1"/>
            </p:cNvPicPr>
            <p:nvPr/>
          </p:nvPicPr>
          <p:blipFill>
            <a:blip r:embed="rId3"/>
            <a:stretch>
              <a:fillRect/>
            </a:stretch>
          </p:blipFill>
          <p:spPr>
            <a:xfrm>
              <a:off x="3666038" y="880935"/>
              <a:ext cx="878490" cy="885750"/>
            </a:xfrm>
            <a:prstGeom prst="rect">
              <a:avLst/>
            </a:prstGeom>
          </p:spPr>
        </p:pic>
        <p:cxnSp>
          <p:nvCxnSpPr>
            <p:cNvPr id="44" name="Straight Arrow Connector 43"/>
            <p:cNvCxnSpPr>
              <a:stCxn id="9" idx="0"/>
              <a:endCxn id="14" idx="2"/>
            </p:cNvCxnSpPr>
            <p:nvPr/>
          </p:nvCxnSpPr>
          <p:spPr>
            <a:xfrm flipH="1" flipV="1">
              <a:off x="5446836"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0" idx="0"/>
              <a:endCxn id="14" idx="2"/>
            </p:cNvCxnSpPr>
            <p:nvPr/>
          </p:nvCxnSpPr>
          <p:spPr>
            <a:xfrm flipH="1" flipV="1">
              <a:off x="5446836" y="3436095"/>
              <a:ext cx="208868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0"/>
              <a:endCxn id="13" idx="2"/>
            </p:cNvCxnSpPr>
            <p:nvPr/>
          </p:nvCxnSpPr>
          <p:spPr>
            <a:xfrm flipH="1" flipV="1">
              <a:off x="4099299" y="3436095"/>
              <a:ext cx="343621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0"/>
              <a:endCxn id="12" idx="2"/>
            </p:cNvCxnSpPr>
            <p:nvPr/>
          </p:nvCxnSpPr>
          <p:spPr>
            <a:xfrm flipH="1" flipV="1">
              <a:off x="2751762" y="3436095"/>
              <a:ext cx="4783756"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0" idx="0"/>
              <a:endCxn id="16" idx="2"/>
            </p:cNvCxnSpPr>
            <p:nvPr/>
          </p:nvCxnSpPr>
          <p:spPr>
            <a:xfrm flipH="1" flipV="1">
              <a:off x="1404225" y="3436095"/>
              <a:ext cx="6131293"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0"/>
              <a:endCxn id="16" idx="2"/>
            </p:cNvCxnSpPr>
            <p:nvPr/>
          </p:nvCxnSpPr>
          <p:spPr>
            <a:xfrm flipV="1">
              <a:off x="797833"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1" idx="0"/>
              <a:endCxn id="12" idx="2"/>
            </p:cNvCxnSpPr>
            <p:nvPr/>
          </p:nvCxnSpPr>
          <p:spPr>
            <a:xfrm flipV="1">
              <a:off x="797833" y="3436095"/>
              <a:ext cx="195392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1" idx="0"/>
              <a:endCxn id="13" idx="2"/>
            </p:cNvCxnSpPr>
            <p:nvPr/>
          </p:nvCxnSpPr>
          <p:spPr>
            <a:xfrm flipV="1">
              <a:off x="797833" y="3436095"/>
              <a:ext cx="3301466"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1" idx="0"/>
              <a:endCxn id="14" idx="2"/>
            </p:cNvCxnSpPr>
            <p:nvPr/>
          </p:nvCxnSpPr>
          <p:spPr>
            <a:xfrm flipV="1">
              <a:off x="797833" y="3436095"/>
              <a:ext cx="4649003"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1" idx="0"/>
              <a:endCxn id="15" idx="2"/>
            </p:cNvCxnSpPr>
            <p:nvPr/>
          </p:nvCxnSpPr>
          <p:spPr>
            <a:xfrm flipV="1">
              <a:off x="797833" y="3436095"/>
              <a:ext cx="5996540"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 idx="0"/>
              <a:endCxn id="12" idx="2"/>
            </p:cNvCxnSpPr>
            <p:nvPr/>
          </p:nvCxnSpPr>
          <p:spPr>
            <a:xfrm flipV="1">
              <a:off x="2145370"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9" idx="0"/>
              <a:endCxn id="15" idx="2"/>
            </p:cNvCxnSpPr>
            <p:nvPr/>
          </p:nvCxnSpPr>
          <p:spPr>
            <a:xfrm flipV="1">
              <a:off x="6187981"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6" idx="0"/>
              <a:endCxn id="13" idx="2"/>
            </p:cNvCxnSpPr>
            <p:nvPr/>
          </p:nvCxnSpPr>
          <p:spPr>
            <a:xfrm flipV="1">
              <a:off x="2145370" y="3436095"/>
              <a:ext cx="195392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0"/>
              <a:endCxn id="13" idx="2"/>
            </p:cNvCxnSpPr>
            <p:nvPr/>
          </p:nvCxnSpPr>
          <p:spPr>
            <a:xfrm flipH="1" flipV="1">
              <a:off x="4099299" y="3436095"/>
              <a:ext cx="208868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7" idx="0"/>
              <a:endCxn id="13" idx="2"/>
            </p:cNvCxnSpPr>
            <p:nvPr/>
          </p:nvCxnSpPr>
          <p:spPr>
            <a:xfrm flipV="1">
              <a:off x="3492907"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0"/>
              <a:endCxn id="13" idx="2"/>
            </p:cNvCxnSpPr>
            <p:nvPr/>
          </p:nvCxnSpPr>
          <p:spPr>
            <a:xfrm flipH="1" flipV="1">
              <a:off x="4099299"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8" idx="0"/>
              <a:endCxn id="12" idx="2"/>
            </p:cNvCxnSpPr>
            <p:nvPr/>
          </p:nvCxnSpPr>
          <p:spPr>
            <a:xfrm flipH="1" flipV="1">
              <a:off x="2751762" y="3436095"/>
              <a:ext cx="208868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7" idx="0"/>
              <a:endCxn id="14" idx="2"/>
            </p:cNvCxnSpPr>
            <p:nvPr/>
          </p:nvCxnSpPr>
          <p:spPr>
            <a:xfrm flipV="1">
              <a:off x="3492907" y="3436095"/>
              <a:ext cx="195392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0" idx="0"/>
              <a:endCxn id="15" idx="2"/>
            </p:cNvCxnSpPr>
            <p:nvPr/>
          </p:nvCxnSpPr>
          <p:spPr>
            <a:xfrm flipH="1" flipV="1">
              <a:off x="6794373"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7" idx="0"/>
              <a:endCxn id="12" idx="2"/>
            </p:cNvCxnSpPr>
            <p:nvPr/>
          </p:nvCxnSpPr>
          <p:spPr>
            <a:xfrm flipH="1" flipV="1">
              <a:off x="2751762"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0"/>
              <a:endCxn id="14" idx="2"/>
            </p:cNvCxnSpPr>
            <p:nvPr/>
          </p:nvCxnSpPr>
          <p:spPr>
            <a:xfrm flipV="1">
              <a:off x="4840444"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0"/>
              <a:endCxn id="16" idx="2"/>
            </p:cNvCxnSpPr>
            <p:nvPr/>
          </p:nvCxnSpPr>
          <p:spPr>
            <a:xfrm flipH="1" flipV="1">
              <a:off x="1404225"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0"/>
              <a:endCxn id="71" idx="2"/>
            </p:cNvCxnSpPr>
            <p:nvPr/>
          </p:nvCxnSpPr>
          <p:spPr>
            <a:xfrm flipV="1">
              <a:off x="1404225" y="1766685"/>
              <a:ext cx="4036627"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5" idx="0"/>
              <a:endCxn id="71" idx="2"/>
            </p:cNvCxnSpPr>
            <p:nvPr/>
          </p:nvCxnSpPr>
          <p:spPr>
            <a:xfrm flipH="1" flipV="1">
              <a:off x="5440852" y="1766685"/>
              <a:ext cx="1353521"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4" idx="0"/>
              <a:endCxn id="71" idx="2"/>
            </p:cNvCxnSpPr>
            <p:nvPr/>
          </p:nvCxnSpPr>
          <p:spPr>
            <a:xfrm flipH="1" flipV="1">
              <a:off x="5440852" y="1766685"/>
              <a:ext cx="5984"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2" idx="0"/>
              <a:endCxn id="71" idx="2"/>
            </p:cNvCxnSpPr>
            <p:nvPr/>
          </p:nvCxnSpPr>
          <p:spPr>
            <a:xfrm flipV="1">
              <a:off x="2751762" y="1766685"/>
              <a:ext cx="2689090"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0"/>
              <a:endCxn id="71" idx="2"/>
            </p:cNvCxnSpPr>
            <p:nvPr/>
          </p:nvCxnSpPr>
          <p:spPr>
            <a:xfrm flipV="1">
              <a:off x="4099299" y="1766685"/>
              <a:ext cx="1341553"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3"/>
            <a:stretch>
              <a:fillRect/>
            </a:stretch>
          </p:blipFill>
          <p:spPr>
            <a:xfrm>
              <a:off x="5001607" y="880935"/>
              <a:ext cx="878490" cy="885750"/>
            </a:xfrm>
            <a:prstGeom prst="rect">
              <a:avLst/>
            </a:prstGeom>
          </p:spPr>
        </p:pic>
        <p:sp>
          <p:nvSpPr>
            <p:cNvPr id="72" name="Rectangle 71"/>
            <p:cNvSpPr/>
            <p:nvPr/>
          </p:nvSpPr>
          <p:spPr>
            <a:xfrm>
              <a:off x="2584615" y="972426"/>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932152" y="972426"/>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284941" y="972426"/>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74"/>
          <p:cNvSpPr/>
          <p:nvPr/>
        </p:nvSpPr>
        <p:spPr>
          <a:xfrm>
            <a:off x="2333175" y="901557"/>
            <a:ext cx="3546921" cy="422253"/>
          </a:xfrm>
          <a:custGeom>
            <a:avLst/>
            <a:gdLst>
              <a:gd name="connsiteX0" fmla="*/ 391373 w 3508310"/>
              <a:gd name="connsiteY0" fmla="*/ 0 h 422253"/>
              <a:gd name="connsiteX1" fmla="*/ 3088570 w 3508310"/>
              <a:gd name="connsiteY1" fmla="*/ 0 h 422253"/>
              <a:gd name="connsiteX2" fmla="*/ 3088570 w 3508310"/>
              <a:gd name="connsiteY2" fmla="*/ 580 h 422253"/>
              <a:gd name="connsiteX3" fmla="*/ 3165644 w 3508310"/>
              <a:gd name="connsiteY3" fmla="*/ 7566 h 422253"/>
              <a:gd name="connsiteX4" fmla="*/ 3383322 w 3508310"/>
              <a:gd name="connsiteY4" fmla="*/ 122368 h 422253"/>
              <a:gd name="connsiteX5" fmla="*/ 3508310 w 3508310"/>
              <a:gd name="connsiteY5" fmla="*/ 422253 h 422253"/>
              <a:gd name="connsiteX6" fmla="*/ 3086057 w 3508310"/>
              <a:gd name="connsiteY6" fmla="*/ 422253 h 422253"/>
              <a:gd name="connsiteX7" fmla="*/ 3086039 w 3508310"/>
              <a:gd name="connsiteY7" fmla="*/ 420178 h 422253"/>
              <a:gd name="connsiteX8" fmla="*/ 422271 w 3508310"/>
              <a:gd name="connsiteY8" fmla="*/ 420178 h 422253"/>
              <a:gd name="connsiteX9" fmla="*/ 422253 w 3508310"/>
              <a:gd name="connsiteY9" fmla="*/ 422253 h 422253"/>
              <a:gd name="connsiteX10" fmla="*/ 0 w 3508310"/>
              <a:gd name="connsiteY10" fmla="*/ 422253 h 422253"/>
              <a:gd name="connsiteX11" fmla="*/ 124988 w 3508310"/>
              <a:gd name="connsiteY11" fmla="*/ 122368 h 422253"/>
              <a:gd name="connsiteX12" fmla="*/ 342666 w 3508310"/>
              <a:gd name="connsiteY12" fmla="*/ 7566 h 422253"/>
              <a:gd name="connsiteX13" fmla="*/ 391373 w 3508310"/>
              <a:gd name="connsiteY13" fmla="*/ 3151 h 42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8310" h="422253">
                <a:moveTo>
                  <a:pt x="391373" y="0"/>
                </a:moveTo>
                <a:lnTo>
                  <a:pt x="3088570" y="0"/>
                </a:lnTo>
                <a:lnTo>
                  <a:pt x="3088570" y="580"/>
                </a:lnTo>
                <a:lnTo>
                  <a:pt x="3165644" y="7566"/>
                </a:lnTo>
                <a:cubicBezTo>
                  <a:pt x="3247382" y="23255"/>
                  <a:pt x="3323330" y="62899"/>
                  <a:pt x="3383322" y="122368"/>
                </a:cubicBezTo>
                <a:cubicBezTo>
                  <a:pt x="3463313" y="201660"/>
                  <a:pt x="3508310" y="309623"/>
                  <a:pt x="3508310" y="422253"/>
                </a:cubicBezTo>
                <a:lnTo>
                  <a:pt x="3086057" y="422253"/>
                </a:lnTo>
                <a:lnTo>
                  <a:pt x="3086039" y="420178"/>
                </a:lnTo>
                <a:lnTo>
                  <a:pt x="422271" y="420178"/>
                </a:lnTo>
                <a:lnTo>
                  <a:pt x="422253" y="422253"/>
                </a:lnTo>
                <a:lnTo>
                  <a:pt x="0" y="422253"/>
                </a:lnTo>
                <a:cubicBezTo>
                  <a:pt x="0" y="309623"/>
                  <a:pt x="44997" y="201660"/>
                  <a:pt x="124988" y="122368"/>
                </a:cubicBezTo>
                <a:cubicBezTo>
                  <a:pt x="184981" y="62899"/>
                  <a:pt x="260928" y="23255"/>
                  <a:pt x="342666" y="7566"/>
                </a:cubicBezTo>
                <a:lnTo>
                  <a:pt x="391373" y="3151"/>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ular Callout 75"/>
          <p:cNvSpPr/>
          <p:nvPr/>
        </p:nvSpPr>
        <p:spPr>
          <a:xfrm>
            <a:off x="6710800" y="101295"/>
            <a:ext cx="4303098" cy="840449"/>
          </a:xfrm>
          <a:prstGeom prst="wedgeRectCallout">
            <a:avLst>
              <a:gd name="adj1" fmla="val -71445"/>
              <a:gd name="adj2" fmla="val 5411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Useful for multi-class/label </a:t>
            </a:r>
            <a:r>
              <a:rPr lang="en-IN" sz="2400" dirty="0" err="1" smtClean="0">
                <a:solidFill>
                  <a:schemeClr val="tx1"/>
                </a:solidFill>
                <a:latin typeface="+mj-lt"/>
              </a:rPr>
              <a:t>classfn</a:t>
            </a:r>
            <a:r>
              <a:rPr lang="en-IN" sz="2400" dirty="0" smtClean="0">
                <a:solidFill>
                  <a:schemeClr val="tx1"/>
                </a:solidFill>
                <a:latin typeface="+mj-lt"/>
              </a:rPr>
              <a:t>, ranking, vector regression</a:t>
            </a:r>
            <a:endParaRPr lang="en-US" sz="2400" b="1" dirty="0">
              <a:solidFill>
                <a:schemeClr val="tx1"/>
              </a:solidFill>
              <a:latin typeface="+mj-lt"/>
            </a:endParaRPr>
          </a:p>
        </p:txBody>
      </p:sp>
      <p:pic>
        <p:nvPicPr>
          <p:cNvPr id="77" name="Picture 7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55753" y="931439"/>
            <a:ext cx="1263156" cy="354196"/>
          </a:xfrm>
          <a:prstGeom prst="rect">
            <a:avLst/>
          </a:prstGeom>
        </p:spPr>
      </p:pic>
      <mc:AlternateContent xmlns:mc="http://schemas.openxmlformats.org/markup-compatibility/2006" xmlns:a14="http://schemas.microsoft.com/office/drawing/2010/main">
        <mc:Choice Requires="a14">
          <p:sp>
            <p:nvSpPr>
              <p:cNvPr id="81" name="Rectangular Callout 80"/>
              <p:cNvSpPr/>
              <p:nvPr/>
            </p:nvSpPr>
            <p:spPr>
              <a:xfrm>
                <a:off x="6710798" y="1080433"/>
                <a:ext cx="5425581" cy="1247212"/>
              </a:xfrm>
              <a:prstGeom prst="wedgeRectCallout">
                <a:avLst>
                  <a:gd name="adj1" fmla="val -65460"/>
                  <a:gd name="adj2" fmla="val -4855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Let </a:t>
                </a:r>
                <a14:m>
                  <m:oMath xmlns:m="http://schemas.openxmlformats.org/officeDocument/2006/math">
                    <m:r>
                      <a:rPr lang="en-IN" sz="2400" b="0" i="1" smtClean="0">
                        <a:solidFill>
                          <a:schemeClr val="tx1"/>
                        </a:solidFill>
                        <a:latin typeface="Cambria Math" panose="02040503050406030204" pitchFamily="18" charset="0"/>
                      </a:rPr>
                      <m:t>𝑡</m:t>
                    </m:r>
                  </m:oMath>
                </a14:m>
                <a:r>
                  <a:rPr lang="en-IN" sz="2400" dirty="0" smtClean="0">
                    <a:solidFill>
                      <a:schemeClr val="tx1"/>
                    </a:solidFill>
                    <a:latin typeface="+mj-lt"/>
                  </a:rPr>
                  <a:t> be pre-activations of o/p layer. For vector regression </a:t>
                </a:r>
                <a14:m>
                  <m:oMath xmlns:m="http://schemas.openxmlformats.org/officeDocument/2006/math">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𝒕</m:t>
                        </m:r>
                      </m:e>
                    </m:d>
                    <m:r>
                      <a:rPr lang="en-IN" sz="2400" b="0" i="0" smtClean="0">
                        <a:solidFill>
                          <a:schemeClr val="tx1"/>
                        </a:solidFill>
                        <a:latin typeface="Cambria Math" panose="02040503050406030204" pitchFamily="18" charset="0"/>
                      </a:rPr>
                      <m:t>=</m:t>
                    </m:r>
                    <m:r>
                      <a:rPr lang="en-IN" sz="2400" b="1" i="0" smtClean="0">
                        <a:solidFill>
                          <a:schemeClr val="tx1"/>
                        </a:solidFill>
                        <a:latin typeface="Cambria Math" panose="02040503050406030204" pitchFamily="18" charset="0"/>
                      </a:rPr>
                      <m:t>𝐭</m:t>
                    </m:r>
                  </m:oMath>
                </a14:m>
                <a:r>
                  <a:rPr lang="en-US" sz="2400" b="1" dirty="0" smtClean="0">
                    <a:solidFill>
                      <a:schemeClr val="tx1"/>
                    </a:solidFill>
                    <a:latin typeface="+mj-lt"/>
                  </a:rPr>
                  <a:t>. </a:t>
                </a:r>
                <a:r>
                  <a:rPr lang="en-US" sz="2400" dirty="0" smtClean="0">
                    <a:solidFill>
                      <a:schemeClr val="tx1"/>
                    </a:solidFill>
                    <a:latin typeface="+mj-lt"/>
                  </a:rPr>
                  <a:t>For </a:t>
                </a:r>
                <a:r>
                  <a:rPr lang="en-US" sz="2400" dirty="0" err="1" smtClean="0">
                    <a:solidFill>
                      <a:schemeClr val="tx1"/>
                    </a:solidFill>
                    <a:latin typeface="+mj-lt"/>
                  </a:rPr>
                  <a:t>multilabel</a:t>
                </a:r>
                <a:r>
                  <a:rPr lang="en-US" sz="2400" dirty="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𝐭</m:t>
                        </m:r>
                      </m:e>
                    </m:d>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sign</m:t>
                    </m:r>
                    <m:d>
                      <m:dPr>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𝐭</m:t>
                        </m:r>
                      </m:e>
                    </m:d>
                  </m:oMath>
                </a14:m>
                <a:r>
                  <a:rPr lang="en-US" sz="2400" dirty="0" smtClean="0">
                    <a:solidFill>
                      <a:schemeClr val="tx1"/>
                    </a:solidFill>
                    <a:latin typeface="+mj-lt"/>
                  </a:rPr>
                  <a:t> (element-wise) often used</a:t>
                </a:r>
                <a:endParaRPr lang="en-US" sz="2400" dirty="0">
                  <a:solidFill>
                    <a:schemeClr val="tx1"/>
                  </a:solidFill>
                  <a:latin typeface="+mj-lt"/>
                </a:endParaRPr>
              </a:p>
            </p:txBody>
          </p:sp>
        </mc:Choice>
        <mc:Fallback xmlns="">
          <p:sp>
            <p:nvSpPr>
              <p:cNvPr id="81" name="Rectangular Callout 80"/>
              <p:cNvSpPr>
                <a:spLocks noRot="1" noChangeAspect="1" noMove="1" noResize="1" noEditPoints="1" noAdjustHandles="1" noChangeArrowheads="1" noChangeShapeType="1" noTextEdit="1"/>
              </p:cNvSpPr>
              <p:nvPr/>
            </p:nvSpPr>
            <p:spPr>
              <a:xfrm>
                <a:off x="6710798" y="1080433"/>
                <a:ext cx="5425581" cy="1247212"/>
              </a:xfrm>
              <a:prstGeom prst="wedgeRectCallout">
                <a:avLst>
                  <a:gd name="adj1" fmla="val -65460"/>
                  <a:gd name="adj2" fmla="val -48558"/>
                </a:avLst>
              </a:prstGeom>
              <a:blipFill>
                <a:blip r:embed="rId5"/>
                <a:stretch>
                  <a:fillRect b="-7109"/>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4" name="Rectangular Callout 83"/>
              <p:cNvSpPr/>
              <p:nvPr/>
            </p:nvSpPr>
            <p:spPr>
              <a:xfrm>
                <a:off x="7702665" y="2454193"/>
                <a:ext cx="4433713" cy="1278405"/>
              </a:xfrm>
              <a:prstGeom prst="wedgeRectCallout">
                <a:avLst>
                  <a:gd name="adj1" fmla="val -70634"/>
                  <a:gd name="adj2" fmla="val -535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For multiclass, </a:t>
                </a:r>
                <a:r>
                  <a:rPr lang="en-IN" sz="2400" dirty="0" err="1" smtClean="0">
                    <a:solidFill>
                      <a:schemeClr val="tx1"/>
                    </a:solidFill>
                    <a:latin typeface="+mj-lt"/>
                  </a:rPr>
                  <a:t>softmax</a:t>
                </a:r>
                <a:r>
                  <a:rPr lang="en-IN" sz="2400" dirty="0" smtClean="0">
                    <a:solidFill>
                      <a:schemeClr val="tx1"/>
                    </a:solidFill>
                    <a:latin typeface="+mj-lt"/>
                  </a:rPr>
                  <a:t> popular. </a:t>
                </a:r>
                <a14:m>
                  <m:oMath xmlns:m="http://schemas.openxmlformats.org/officeDocument/2006/math">
                    <m:r>
                      <a:rPr lang="en-IN" sz="2400" b="1" i="0" smtClean="0">
                        <a:solidFill>
                          <a:schemeClr val="tx1"/>
                        </a:solidFill>
                        <a:latin typeface="Cambria Math" panose="02040503050406030204" pitchFamily="18" charset="0"/>
                      </a:rPr>
                      <m:t>𝐳</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m:rPr>
                            <m:sty m:val="p"/>
                          </m:rPr>
                          <a:rPr lang="en-IN" sz="2400" b="0" i="0" smtClean="0">
                            <a:solidFill>
                              <a:schemeClr val="tx1"/>
                            </a:solidFill>
                            <a:latin typeface="Cambria Math" panose="02040503050406030204" pitchFamily="18" charset="0"/>
                          </a:rPr>
                          <m:t>SM</m:t>
                        </m:r>
                      </m:sub>
                    </m:sSub>
                    <m:d>
                      <m:dPr>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𝐭</m:t>
                        </m:r>
                      </m:e>
                    </m:d>
                  </m:oMath>
                </a14:m>
                <a:r>
                  <a:rPr lang="en-IN" sz="2400" dirty="0" smtClean="0">
                    <a:solidFill>
                      <a:schemeClr val="tx1"/>
                    </a:solidFill>
                    <a:latin typeface="+mj-lt"/>
                  </a:rPr>
                  <a:t> where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1" i="0" smtClean="0">
                            <a:solidFill>
                              <a:schemeClr val="tx1"/>
                            </a:solidFill>
                            <a:latin typeface="Cambria Math" panose="02040503050406030204" pitchFamily="18" charset="0"/>
                          </a:rPr>
                          <m:t>𝐳</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exp</m:t>
                            </m:r>
                          </m:fName>
                          <m:e>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1" i="0" smtClean="0">
                                        <a:solidFill>
                                          <a:schemeClr val="tx1"/>
                                        </a:solidFill>
                                        <a:latin typeface="Cambria Math" panose="02040503050406030204" pitchFamily="18" charset="0"/>
                                      </a:rPr>
                                      <m:t>𝐭</m:t>
                                    </m:r>
                                  </m:e>
                                  <m:sub>
                                    <m:r>
                                      <a:rPr lang="en-IN" sz="2400" b="0" i="1" smtClean="0">
                                        <a:solidFill>
                                          <a:schemeClr val="tx1"/>
                                        </a:solidFill>
                                        <a:latin typeface="Cambria Math" panose="02040503050406030204" pitchFamily="18" charset="0"/>
                                      </a:rPr>
                                      <m:t>𝑖</m:t>
                                    </m:r>
                                  </m:sub>
                                </m:sSub>
                              </m:e>
                            </m:d>
                          </m:e>
                        </m:func>
                      </m:num>
                      <m:den>
                        <m:nary>
                          <m:naryPr>
                            <m:chr m:val="∑"/>
                            <m:limLoc m:val="subSup"/>
                            <m:ctrlPr>
                              <a:rPr lang="en-IN" sz="2400" b="0" i="1" smtClean="0">
                                <a:solidFill>
                                  <a:schemeClr val="tx1"/>
                                </a:solidFill>
                                <a:latin typeface="Cambria Math" panose="02040503050406030204" pitchFamily="18" charset="0"/>
                              </a:rPr>
                            </m:ctrlPr>
                          </m:naryPr>
                          <m:sub>
                            <m:r>
                              <m:rPr>
                                <m:brk m:alnAt="25"/>
                              </m:rPr>
                              <a:rPr lang="en-IN" sz="2400" b="0" i="1" smtClean="0">
                                <a:solidFill>
                                  <a:schemeClr val="tx1"/>
                                </a:solidFill>
                                <a:latin typeface="Cambria Math" panose="02040503050406030204" pitchFamily="18" charset="0"/>
                              </a:rPr>
                              <m:t>𝑗</m:t>
                            </m:r>
                            <m:r>
                              <a:rPr lang="en-IN" sz="2400" b="0" i="1" smtClean="0">
                                <a:solidFill>
                                  <a:schemeClr val="tx1"/>
                                </a:solidFill>
                                <a:latin typeface="Cambria Math" panose="02040503050406030204" pitchFamily="18" charset="0"/>
                              </a:rPr>
                              <m:t>=1</m:t>
                            </m:r>
                          </m:sub>
                          <m:sup>
                            <m:r>
                              <a:rPr lang="en-IN" sz="2400" b="0" i="1" smtClean="0">
                                <a:solidFill>
                                  <a:schemeClr val="tx1"/>
                                </a:solidFill>
                                <a:latin typeface="Cambria Math" panose="02040503050406030204" pitchFamily="18" charset="0"/>
                              </a:rPr>
                              <m:t>𝐾</m:t>
                            </m:r>
                          </m:sup>
                          <m:e>
                            <m:func>
                              <m:funcPr>
                                <m:ctrlPr>
                                  <a:rPr lang="en-IN" sz="2400" i="1">
                                    <a:solidFill>
                                      <a:schemeClr val="tx1"/>
                                    </a:solidFill>
                                    <a:latin typeface="Cambria Math" panose="02040503050406030204" pitchFamily="18" charset="0"/>
                                  </a:rPr>
                                </m:ctrlPr>
                              </m:funcPr>
                              <m:fName>
                                <m:r>
                                  <m:rPr>
                                    <m:sty m:val="p"/>
                                  </m:rPr>
                                  <a:rPr lang="en-IN" sz="2400">
                                    <a:solidFill>
                                      <a:schemeClr val="tx1"/>
                                    </a:solidFill>
                                    <a:latin typeface="Cambria Math" panose="02040503050406030204" pitchFamily="18" charset="0"/>
                                  </a:rPr>
                                  <m:t>exp</m:t>
                                </m:r>
                              </m:fName>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b="1">
                                            <a:solidFill>
                                              <a:schemeClr val="tx1"/>
                                            </a:solidFill>
                                            <a:latin typeface="Cambria Math" panose="02040503050406030204" pitchFamily="18" charset="0"/>
                                          </a:rPr>
                                          <m:t>𝐭</m:t>
                                        </m:r>
                                      </m:e>
                                      <m:sub>
                                        <m:r>
                                          <a:rPr lang="en-IN" sz="2400" b="0" i="1" smtClean="0">
                                            <a:solidFill>
                                              <a:schemeClr val="tx1"/>
                                            </a:solidFill>
                                            <a:latin typeface="Cambria Math" panose="02040503050406030204" pitchFamily="18" charset="0"/>
                                          </a:rPr>
                                          <m:t>𝑗</m:t>
                                        </m:r>
                                      </m:sub>
                                    </m:sSub>
                                  </m:e>
                                </m:d>
                              </m:e>
                            </m:func>
                          </m:e>
                        </m:nary>
                      </m:den>
                    </m:f>
                  </m:oMath>
                </a14:m>
                <a:endParaRPr lang="en-US" sz="2400" dirty="0">
                  <a:solidFill>
                    <a:schemeClr val="tx1"/>
                  </a:solidFill>
                  <a:latin typeface="+mj-lt"/>
                </a:endParaRPr>
              </a:p>
            </p:txBody>
          </p:sp>
        </mc:Choice>
        <mc:Fallback xmlns="">
          <p:sp>
            <p:nvSpPr>
              <p:cNvPr id="84" name="Rectangular Callout 83"/>
              <p:cNvSpPr>
                <a:spLocks noRot="1" noChangeAspect="1" noMove="1" noResize="1" noEditPoints="1" noAdjustHandles="1" noChangeArrowheads="1" noChangeShapeType="1" noTextEdit="1"/>
              </p:cNvSpPr>
              <p:nvPr/>
            </p:nvSpPr>
            <p:spPr>
              <a:xfrm>
                <a:off x="7702665" y="2454193"/>
                <a:ext cx="4433713" cy="1278405"/>
              </a:xfrm>
              <a:prstGeom prst="wedgeRectCallout">
                <a:avLst>
                  <a:gd name="adj1" fmla="val -70634"/>
                  <a:gd name="adj2" fmla="val -53584"/>
                </a:avLst>
              </a:prstGeom>
              <a:blipFill>
                <a:blip r:embed="rId6"/>
                <a:stretch>
                  <a:fillRect/>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2" name="Rectangular Callout 81"/>
              <p:cNvSpPr/>
              <p:nvPr/>
            </p:nvSpPr>
            <p:spPr>
              <a:xfrm>
                <a:off x="7702665" y="3910446"/>
                <a:ext cx="4433713" cy="1587261"/>
              </a:xfrm>
              <a:prstGeom prst="wedgeRectCallout">
                <a:avLst>
                  <a:gd name="adj1" fmla="val 40030"/>
                  <a:gd name="adj2" fmla="val -6889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Good to normalize before use</a:t>
                </a:r>
                <a:br>
                  <a:rPr lang="en-IN" sz="2400" dirty="0" smtClean="0">
                    <a:solidFill>
                      <a:schemeClr val="tx1"/>
                    </a:solidFill>
                    <a:latin typeface="+mj-lt"/>
                  </a:rPr>
                </a:br>
                <a14:m>
                  <m:oMath xmlns:m="http://schemas.openxmlformats.org/officeDocument/2006/math">
                    <m:r>
                      <a:rPr lang="en-IN" sz="2400" b="0" i="1" smtClean="0">
                        <a:solidFill>
                          <a:schemeClr val="tx1"/>
                        </a:solidFill>
                        <a:latin typeface="Cambria Math" panose="02040503050406030204" pitchFamily="18" charset="0"/>
                      </a:rPr>
                      <m:t> </m:t>
                    </m:r>
                    <m:sSub>
                      <m:sSubPr>
                        <m:ctrlPr>
                          <a:rPr lang="en-IN" sz="2400" b="0" i="1" dirty="0" smtClean="0">
                            <a:solidFill>
                              <a:schemeClr val="tx1"/>
                            </a:solidFill>
                            <a:latin typeface="Cambria Math" panose="02040503050406030204" pitchFamily="18" charset="0"/>
                          </a:rPr>
                        </m:ctrlPr>
                      </m:sSubPr>
                      <m:e>
                        <m:acc>
                          <m:accPr>
                            <m:chr m:val="̃"/>
                            <m:ctrlPr>
                              <a:rPr lang="en-IN" sz="2400" b="0" i="1" smtClean="0">
                                <a:solidFill>
                                  <a:schemeClr val="tx1"/>
                                </a:solidFill>
                                <a:latin typeface="Cambria Math" panose="02040503050406030204" pitchFamily="18" charset="0"/>
                              </a:rPr>
                            </m:ctrlPr>
                          </m:accPr>
                          <m:e>
                            <m:r>
                              <a:rPr lang="en-IN" sz="2400" b="1" i="0" smtClean="0">
                                <a:solidFill>
                                  <a:schemeClr val="tx1"/>
                                </a:solidFill>
                                <a:latin typeface="Cambria Math" panose="02040503050406030204" pitchFamily="18" charset="0"/>
                              </a:rPr>
                              <m:t>𝐭</m:t>
                            </m:r>
                          </m:e>
                        </m:acc>
                      </m:e>
                      <m:sub>
                        <m:r>
                          <a:rPr lang="en-IN" sz="2400" b="0" i="1" dirty="0" smtClean="0">
                            <a:solidFill>
                              <a:schemeClr val="tx1"/>
                            </a:solidFill>
                            <a:latin typeface="Cambria Math" panose="02040503050406030204" pitchFamily="18" charset="0"/>
                          </a:rPr>
                          <m:t>𝑖</m:t>
                        </m:r>
                      </m:sub>
                    </m:sSub>
                    <m:r>
                      <a:rPr lang="en-IN" sz="2400" b="0" i="1" dirty="0" smtClean="0">
                        <a:solidFill>
                          <a:schemeClr val="tx1"/>
                        </a:solidFill>
                        <a:latin typeface="Cambria Math" panose="02040503050406030204" pitchFamily="18" charset="0"/>
                      </a:rPr>
                      <m:t>=</m:t>
                    </m:r>
                    <m:sSub>
                      <m:sSubPr>
                        <m:ctrlPr>
                          <a:rPr lang="en-IN" sz="2400" b="0" i="1" dirty="0" smtClean="0">
                            <a:solidFill>
                              <a:schemeClr val="tx1"/>
                            </a:solidFill>
                            <a:latin typeface="Cambria Math" panose="02040503050406030204" pitchFamily="18" charset="0"/>
                          </a:rPr>
                        </m:ctrlPr>
                      </m:sSubPr>
                      <m:e>
                        <m:r>
                          <a:rPr lang="en-IN" sz="2400" b="1" i="0" dirty="0" smtClean="0">
                            <a:solidFill>
                              <a:schemeClr val="tx1"/>
                            </a:solidFill>
                            <a:latin typeface="Cambria Math" panose="02040503050406030204" pitchFamily="18" charset="0"/>
                          </a:rPr>
                          <m:t>𝐭</m:t>
                        </m:r>
                      </m:e>
                      <m:sub>
                        <m:r>
                          <a:rPr lang="en-IN" sz="2400" b="0" i="1" dirty="0" smtClean="0">
                            <a:solidFill>
                              <a:schemeClr val="tx1"/>
                            </a:solidFill>
                            <a:latin typeface="Cambria Math" panose="02040503050406030204" pitchFamily="18" charset="0"/>
                          </a:rPr>
                          <m:t>𝑖</m:t>
                        </m:r>
                      </m:sub>
                    </m:sSub>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max</m:t>
                            </m:r>
                          </m:e>
                          <m:lim>
                            <m:r>
                              <a:rPr lang="en-IN" sz="2400" b="0" i="1" dirty="0" smtClean="0">
                                <a:solidFill>
                                  <a:schemeClr val="tx1"/>
                                </a:solidFill>
                                <a:latin typeface="Cambria Math" panose="02040503050406030204" pitchFamily="18" charset="0"/>
                              </a:rPr>
                              <m:t>𝑗</m:t>
                            </m:r>
                          </m:lim>
                        </m:limLow>
                      </m:fName>
                      <m:e>
                        <m:sSub>
                          <m:sSubPr>
                            <m:ctrlPr>
                              <a:rPr lang="en-IN" sz="2400" i="1" dirty="0">
                                <a:solidFill>
                                  <a:schemeClr val="tx1"/>
                                </a:solidFill>
                                <a:latin typeface="Cambria Math" panose="02040503050406030204" pitchFamily="18" charset="0"/>
                              </a:rPr>
                            </m:ctrlPr>
                          </m:sSubPr>
                          <m:e>
                            <m:r>
                              <a:rPr lang="en-IN" sz="2400" b="1" dirty="0">
                                <a:solidFill>
                                  <a:schemeClr val="tx1"/>
                                </a:solidFill>
                                <a:latin typeface="Cambria Math" panose="02040503050406030204" pitchFamily="18" charset="0"/>
                              </a:rPr>
                              <m:t>𝐭</m:t>
                            </m:r>
                          </m:e>
                          <m:sub>
                            <m:r>
                              <a:rPr lang="en-IN" sz="2400" b="0" i="1" dirty="0" smtClean="0">
                                <a:solidFill>
                                  <a:schemeClr val="tx1"/>
                                </a:solidFill>
                                <a:latin typeface="Cambria Math" panose="02040503050406030204" pitchFamily="18" charset="0"/>
                              </a:rPr>
                              <m:t>𝑗</m:t>
                            </m:r>
                          </m:sub>
                        </m:sSub>
                      </m:e>
                    </m:func>
                  </m:oMath>
                </a14:m>
                <a:r>
                  <a:rPr lang="en-US" sz="2400" b="1" dirty="0" smtClean="0">
                    <a:solidFill>
                      <a:schemeClr val="tx1"/>
                    </a:solidFill>
                    <a:latin typeface="+mj-lt"/>
                  </a:rPr>
                  <a:t> </a:t>
                </a:r>
                <a:r>
                  <a:rPr lang="en-US" sz="2400" dirty="0" smtClean="0">
                    <a:solidFill>
                      <a:schemeClr val="tx1"/>
                    </a:solidFill>
                    <a:latin typeface="+mj-lt"/>
                  </a:rPr>
                  <a:t>to avoid overflow problems. Note that </a:t>
                </a:r>
                <a:r>
                  <a:rPr lang="en-IN" sz="2400" dirty="0">
                    <a:solidFill>
                      <a:schemeClr val="tx1"/>
                    </a:solidFill>
                    <a:latin typeface="+mj-lt"/>
                  </a:rPr>
                  <a:t>Note that </a:t>
                </a:r>
                <a14:m>
                  <m:oMath xmlns:m="http://schemas.openxmlformats.org/officeDocument/2006/math">
                    <m:sSub>
                      <m:sSubPr>
                        <m:ctrlPr>
                          <a:rPr lang="en-IN" sz="2400" i="1">
                            <a:solidFill>
                              <a:schemeClr val="tx1"/>
                            </a:solidFill>
                            <a:latin typeface="Cambria Math" panose="02040503050406030204" pitchFamily="18" charset="0"/>
                          </a:rPr>
                        </m:ctrlPr>
                      </m:sSubPr>
                      <m:e>
                        <m:r>
                          <m:rPr>
                            <m:sty m:val="p"/>
                          </m:rPr>
                          <a:rPr lang="en-IN" sz="2400">
                            <a:solidFill>
                              <a:schemeClr val="tx1"/>
                            </a:solidFill>
                            <a:latin typeface="Cambria Math" panose="02040503050406030204" pitchFamily="18" charset="0"/>
                          </a:rPr>
                          <m:t>f</m:t>
                        </m:r>
                      </m:e>
                      <m:sub>
                        <m:r>
                          <m:rPr>
                            <m:sty m:val="p"/>
                          </m:rPr>
                          <a:rPr lang="en-IN" sz="2400">
                            <a:solidFill>
                              <a:schemeClr val="tx1"/>
                            </a:solidFill>
                            <a:latin typeface="Cambria Math" panose="02040503050406030204" pitchFamily="18" charset="0"/>
                          </a:rPr>
                          <m:t>SM</m:t>
                        </m:r>
                      </m:sub>
                    </m:sSub>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𝐭</m:t>
                        </m:r>
                      </m:e>
                    </m:d>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m:rPr>
                            <m:sty m:val="p"/>
                          </m:rPr>
                          <a:rPr lang="en-IN" sz="2400">
                            <a:solidFill>
                              <a:schemeClr val="tx1"/>
                            </a:solidFill>
                            <a:latin typeface="Cambria Math" panose="02040503050406030204" pitchFamily="18" charset="0"/>
                          </a:rPr>
                          <m:t>f</m:t>
                        </m:r>
                      </m:e>
                      <m:sub>
                        <m:r>
                          <m:rPr>
                            <m:sty m:val="p"/>
                          </m:rPr>
                          <a:rPr lang="en-IN" sz="2400">
                            <a:solidFill>
                              <a:schemeClr val="tx1"/>
                            </a:solidFill>
                            <a:latin typeface="Cambria Math" panose="02040503050406030204" pitchFamily="18" charset="0"/>
                          </a:rPr>
                          <m:t>SM</m:t>
                        </m:r>
                      </m:sub>
                    </m:sSub>
                    <m:d>
                      <m:dPr>
                        <m:ctrlPr>
                          <a:rPr lang="en-IN" sz="2400" i="1">
                            <a:solidFill>
                              <a:schemeClr val="tx1"/>
                            </a:solidFill>
                            <a:latin typeface="Cambria Math" panose="02040503050406030204" pitchFamily="18" charset="0"/>
                          </a:rPr>
                        </m:ctrlPr>
                      </m:dPr>
                      <m:e>
                        <m:acc>
                          <m:accPr>
                            <m:chr m:val="̃"/>
                            <m:ctrlPr>
                              <a:rPr lang="en-IN" sz="2400" i="1">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𝐭</m:t>
                            </m:r>
                          </m:e>
                        </m:acc>
                      </m:e>
                    </m:d>
                  </m:oMath>
                </a14:m>
                <a:endParaRPr lang="en-US" sz="2400" dirty="0">
                  <a:solidFill>
                    <a:schemeClr val="tx1"/>
                  </a:solidFill>
                  <a:latin typeface="+mj-lt"/>
                </a:endParaRPr>
              </a:p>
            </p:txBody>
          </p:sp>
        </mc:Choice>
        <mc:Fallback xmlns="">
          <p:sp>
            <p:nvSpPr>
              <p:cNvPr id="82" name="Rectangular Callout 81"/>
              <p:cNvSpPr>
                <a:spLocks noRot="1" noChangeAspect="1" noMove="1" noResize="1" noEditPoints="1" noAdjustHandles="1" noChangeArrowheads="1" noChangeShapeType="1" noTextEdit="1"/>
              </p:cNvSpPr>
              <p:nvPr/>
            </p:nvSpPr>
            <p:spPr>
              <a:xfrm>
                <a:off x="7702665" y="3910446"/>
                <a:ext cx="4433713" cy="1587261"/>
              </a:xfrm>
              <a:prstGeom prst="wedgeRectCallout">
                <a:avLst>
                  <a:gd name="adj1" fmla="val 40030"/>
                  <a:gd name="adj2" fmla="val -68892"/>
                </a:avLst>
              </a:prstGeom>
              <a:blipFill>
                <a:blip r:embed="rId7"/>
                <a:stretch>
                  <a:fillRect b="-630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59167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right)">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right)">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right)">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wipe(left)">
                                      <p:cBhvr>
                                        <p:cTn id="3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1" grpId="0" animBg="1"/>
      <p:bldP spid="84" grpId="0" animBg="1"/>
      <p:bldP spid="8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Loss Functions for Deep Learning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Squared loss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ℓ</m:t>
                        </m:r>
                      </m:e>
                      <m:sub>
                        <m:r>
                          <m:rPr>
                            <m:sty m:val="p"/>
                          </m:rPr>
                          <a:rPr lang="en-IN">
                            <a:latin typeface="Cambria Math" panose="02040503050406030204" pitchFamily="18" charset="0"/>
                          </a:rPr>
                          <m:t>LS</m:t>
                        </m:r>
                      </m:sub>
                    </m:sSub>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r>
                          <a:rPr lang="en-IN" i="1">
                            <a:latin typeface="Cambria Math" panose="02040503050406030204" pitchFamily="18" charset="0"/>
                          </a:rPr>
                          <m:t>𝑦</m:t>
                        </m:r>
                      </m:e>
                    </m:d>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r>
                              <a:rPr lang="en-IN" i="1">
                                <a:latin typeface="Cambria Math" panose="02040503050406030204" pitchFamily="18" charset="0"/>
                              </a:rPr>
                              <m:t>𝑦</m:t>
                            </m:r>
                          </m:e>
                        </m:d>
                      </m:e>
                      <m:sup>
                        <m:r>
                          <a:rPr lang="en-IN" i="1">
                            <a:latin typeface="Cambria Math" panose="02040503050406030204" pitchFamily="18" charset="0"/>
                          </a:rPr>
                          <m:t>2</m:t>
                        </m:r>
                      </m:sup>
                    </m:sSup>
                  </m:oMath>
                </a14:m>
                <a:endParaRPr lang="en-US" dirty="0"/>
              </a:p>
              <a:p>
                <a:r>
                  <a:rPr lang="en-IN" dirty="0"/>
                  <a:t>Absolute </a:t>
                </a:r>
                <a:r>
                  <a:rPr lang="en-IN" dirty="0" smtClean="0"/>
                  <a:t>difference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ℓ</m:t>
                        </m:r>
                      </m:e>
                      <m:sub>
                        <m:r>
                          <m:rPr>
                            <m:sty m:val="p"/>
                          </m:rPr>
                          <a:rPr lang="en-IN">
                            <a:latin typeface="Cambria Math" panose="02040503050406030204" pitchFamily="18" charset="0"/>
                          </a:rPr>
                          <m:t>ABS</m:t>
                        </m:r>
                      </m:sub>
                    </m:sSub>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r>
                          <a:rPr lang="en-IN" i="1">
                            <a:latin typeface="Cambria Math" panose="02040503050406030204" pitchFamily="18" charset="0"/>
                          </a:rPr>
                          <m:t>𝑦</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dirty="0">
                            <a:latin typeface="Cambria Math" panose="02040503050406030204" pitchFamily="18" charset="0"/>
                          </a:rPr>
                          <m:t>−</m:t>
                        </m:r>
                        <m:r>
                          <a:rPr lang="en-IN" i="1" dirty="0">
                            <a:latin typeface="Cambria Math" panose="02040503050406030204" pitchFamily="18" charset="0"/>
                          </a:rPr>
                          <m:t>𝑦</m:t>
                        </m:r>
                      </m:e>
                    </m:d>
                  </m:oMath>
                </a14:m>
                <a:endParaRPr lang="en-IN" dirty="0" smtClean="0"/>
              </a:p>
              <a:p>
                <a:pPr lvl="2"/>
                <a:r>
                  <a:rPr lang="en-IN" dirty="0" smtClean="0"/>
                  <a:t>Squared/absolute loss most common for regression problems</a:t>
                </a:r>
              </a:p>
              <a:p>
                <a:pPr lvl="2"/>
                <a:r>
                  <a:rPr lang="en-IN" dirty="0" smtClean="0"/>
                  <a:t>Work well when </a:t>
                </a:r>
                <a:r>
                  <a:rPr lang="en-IN" dirty="0" err="1" smtClean="0"/>
                  <a:t>ReLU</a:t>
                </a:r>
                <a:r>
                  <a:rPr lang="en-IN" dirty="0" smtClean="0"/>
                  <a:t>/identity activation used in the output layer</a:t>
                </a:r>
              </a:p>
              <a:p>
                <a:pPr lvl="2"/>
                <a:r>
                  <a:rPr lang="en-IN" dirty="0" smtClean="0"/>
                  <a:t>Sigmoid/</a:t>
                </a:r>
                <a:r>
                  <a:rPr lang="en-IN" dirty="0" err="1" smtClean="0"/>
                  <a:t>tanh</a:t>
                </a:r>
                <a:r>
                  <a:rPr lang="en-IN" dirty="0" smtClean="0"/>
                  <a:t> do not give good gradients</a:t>
                </a:r>
                <a:endParaRPr lang="en-IN" dirty="0"/>
              </a:p>
              <a:p>
                <a:r>
                  <a:rPr lang="en-IN" dirty="0"/>
                  <a:t>Negative log-likelihood </a:t>
                </a:r>
                <a:r>
                  <a:rPr lang="en-IN" dirty="0" smtClean="0"/>
                  <a:t>loss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ℓ</m:t>
                        </m:r>
                      </m:e>
                      <m:sub>
                        <m:r>
                          <m:rPr>
                            <m:sty m:val="p"/>
                          </m:rPr>
                          <a:rPr lang="en-IN">
                            <a:latin typeface="Cambria Math" panose="02040503050406030204" pitchFamily="18" charset="0"/>
                          </a:rPr>
                          <m:t>NLL</m:t>
                        </m:r>
                      </m:sub>
                    </m:sSub>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b="1">
                                <a:latin typeface="Cambria Math" panose="02040503050406030204" pitchFamily="18" charset="0"/>
                              </a:rPr>
                              <m:t>𝐲</m:t>
                            </m:r>
                          </m:e>
                        </m:acc>
                        <m:r>
                          <a:rPr lang="en-IN" i="1" dirty="0">
                            <a:latin typeface="Cambria Math" panose="02040503050406030204" pitchFamily="18" charset="0"/>
                          </a:rPr>
                          <m:t>,</m:t>
                        </m:r>
                        <m:r>
                          <a:rPr lang="en-IN" i="1" dirty="0">
                            <a:latin typeface="Cambria Math" panose="02040503050406030204" pitchFamily="18" charset="0"/>
                          </a:rPr>
                          <m:t>𝑦</m:t>
                        </m:r>
                      </m:e>
                    </m:d>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log</m:t>
                        </m:r>
                      </m:fName>
                      <m:e>
                        <m:d>
                          <m:dPr>
                            <m:ctrlPr>
                              <a:rPr lang="en-IN" i="1">
                                <a:latin typeface="Cambria Math" panose="02040503050406030204" pitchFamily="18" charset="0"/>
                              </a:rPr>
                            </m:ctrlPr>
                          </m:dPr>
                          <m:e>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𝐲</m:t>
                                    </m:r>
                                  </m:e>
                                </m:acc>
                              </m:e>
                              <m:sub>
                                <m:r>
                                  <a:rPr lang="en-IN" i="1" dirty="0">
                                    <a:latin typeface="Cambria Math" panose="02040503050406030204" pitchFamily="18" charset="0"/>
                                  </a:rPr>
                                  <m:t>𝑦</m:t>
                                </m:r>
                              </m:sub>
                            </m:sSub>
                          </m:e>
                        </m:d>
                      </m:e>
                    </m:func>
                  </m:oMath>
                </a14:m>
                <a:r>
                  <a:rPr lang="en-IN" dirty="0" smtClean="0"/>
                  <a:t> where </a:t>
                </a:r>
                <a14:m>
                  <m:oMath xmlns:m="http://schemas.openxmlformats.org/officeDocument/2006/math">
                    <m:r>
                      <a:rPr lang="en-IN" i="1">
                        <a:latin typeface="Cambria Math" panose="02040503050406030204" pitchFamily="18" charset="0"/>
                      </a:rPr>
                      <m:t>𝑦</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𝐾</m:t>
                        </m:r>
                      </m:e>
                    </m:d>
                  </m:oMath>
                </a14:m>
                <a:endParaRPr lang="en-US" dirty="0" smtClean="0"/>
              </a:p>
              <a:p>
                <a:pPr lvl="2"/>
                <a:r>
                  <a:rPr lang="en-US" dirty="0" smtClean="0"/>
                  <a:t>Also called categorical cross entropy (CCE) – useful for multiclass problems</a:t>
                </a:r>
                <a:endParaRPr lang="en-US" dirty="0"/>
              </a:p>
              <a:p>
                <a:r>
                  <a:rPr lang="en-IN" dirty="0" smtClean="0"/>
                  <a:t>Binary CE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ℓ</m:t>
                        </m:r>
                      </m:e>
                      <m:sub>
                        <m:r>
                          <m:rPr>
                            <m:sty m:val="p"/>
                          </m:rPr>
                          <a:rPr lang="en-IN">
                            <a:latin typeface="Cambria Math" panose="02040503050406030204" pitchFamily="18" charset="0"/>
                          </a:rPr>
                          <m:t>CE</m:t>
                        </m:r>
                      </m:sub>
                    </m:sSub>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r>
                          <a:rPr lang="en-IN" i="1">
                            <a:latin typeface="Cambria Math" panose="02040503050406030204" pitchFamily="18" charset="0"/>
                          </a:rPr>
                          <m:t>𝑦</m:t>
                        </m:r>
                      </m:e>
                    </m:d>
                    <m:r>
                      <a:rPr lang="en-IN" i="1">
                        <a:latin typeface="Cambria Math" panose="02040503050406030204" pitchFamily="18" charset="0"/>
                      </a:rPr>
                      <m:t>=−</m:t>
                    </m:r>
                    <m:r>
                      <a:rPr lang="en-IN" i="1">
                        <a:latin typeface="Cambria Math" panose="02040503050406030204" pitchFamily="18" charset="0"/>
                      </a:rPr>
                      <m:t>𝑦</m:t>
                    </m:r>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log</m:t>
                        </m:r>
                      </m:fName>
                      <m:e>
                        <m:acc>
                          <m:accPr>
                            <m:chr m:val="̂"/>
                            <m:ctrlPr>
                              <a:rPr lang="en-IN" i="1">
                                <a:latin typeface="Cambria Math" panose="02040503050406030204" pitchFamily="18" charset="0"/>
                              </a:rPr>
                            </m:ctrlPr>
                          </m:accPr>
                          <m:e>
                            <m:r>
                              <a:rPr lang="en-IN" i="1">
                                <a:latin typeface="Cambria Math" panose="02040503050406030204" pitchFamily="18" charset="0"/>
                              </a:rPr>
                              <m:t>𝑦</m:t>
                            </m:r>
                          </m:e>
                        </m:acc>
                      </m:e>
                    </m:func>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𝑦</m:t>
                        </m:r>
                      </m:e>
                    </m:d>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log</m:t>
                        </m:r>
                      </m:fName>
                      <m:e>
                        <m:d>
                          <m:dPr>
                            <m:ctrlPr>
                              <a:rPr lang="en-IN" i="1">
                                <a:latin typeface="Cambria Math" panose="02040503050406030204" pitchFamily="18" charset="0"/>
                              </a:rPr>
                            </m:ctrlPr>
                          </m:dPr>
                          <m:e>
                            <m:r>
                              <a:rPr lang="en-IN" i="1">
                                <a:latin typeface="Cambria Math" panose="02040503050406030204" pitchFamily="18" charset="0"/>
                              </a:rPr>
                              <m:t>1−</m:t>
                            </m:r>
                            <m:acc>
                              <m:accPr>
                                <m:chr m:val="̂"/>
                                <m:ctrlPr>
                                  <a:rPr lang="en-IN" i="1">
                                    <a:latin typeface="Cambria Math" panose="02040503050406030204" pitchFamily="18" charset="0"/>
                                  </a:rPr>
                                </m:ctrlPr>
                              </m:accPr>
                              <m:e>
                                <m:r>
                                  <a:rPr lang="en-IN" i="1">
                                    <a:latin typeface="Cambria Math" panose="02040503050406030204" pitchFamily="18" charset="0"/>
                                  </a:rPr>
                                  <m:t>𝑦</m:t>
                                </m:r>
                              </m:e>
                            </m:acc>
                          </m:e>
                        </m:d>
                      </m:e>
                    </m:func>
                  </m:oMath>
                </a14:m>
                <a:r>
                  <a:rPr lang="en-IN" dirty="0" smtClean="0"/>
                  <a: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endParaRPr lang="en-IN" dirty="0" smtClean="0"/>
              </a:p>
              <a:p>
                <a:pPr lvl="2"/>
                <a:r>
                  <a:rPr lang="en-IN" dirty="0" smtClean="0"/>
                  <a:t>B/CCE popular for classification problems and most commonly used along with </a:t>
                </a:r>
                <a:r>
                  <a:rPr lang="en-IN" dirty="0" err="1" smtClean="0"/>
                  <a:t>softmax</a:t>
                </a:r>
                <a:r>
                  <a:rPr lang="en-IN" dirty="0" smtClean="0"/>
                  <a:t> activation for the output layer i.e. </a:t>
                </a:r>
                <a14:m>
                  <m:oMath xmlns:m="http://schemas.openxmlformats.org/officeDocument/2006/math">
                    <m:acc>
                      <m:accPr>
                        <m:chr m:val="̂"/>
                        <m:ctrlPr>
                          <a:rPr lang="en-IN" i="1">
                            <a:latin typeface="Cambria Math" panose="02040503050406030204" pitchFamily="18" charset="0"/>
                          </a:rPr>
                        </m:ctrlPr>
                      </m:accPr>
                      <m:e>
                        <m:r>
                          <a:rPr lang="en-IN" b="1">
                            <a:latin typeface="Cambria Math" panose="02040503050406030204" pitchFamily="18" charset="0"/>
                          </a:rPr>
                          <m:t>𝐲</m:t>
                        </m:r>
                      </m:e>
                    </m:acc>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𝑓</m:t>
                        </m:r>
                      </m:e>
                      <m:sub>
                        <m:r>
                          <m:rPr>
                            <m:sty m:val="p"/>
                          </m:rPr>
                          <a:rPr lang="en-IN">
                            <a:latin typeface="Cambria Math" panose="02040503050406030204" pitchFamily="18" charset="0"/>
                          </a:rPr>
                          <m:t>SM</m:t>
                        </m:r>
                      </m:sub>
                    </m:sSub>
                    <m:d>
                      <m:dPr>
                        <m:ctrlPr>
                          <a:rPr lang="en-IN" i="1">
                            <a:latin typeface="Cambria Math" panose="02040503050406030204" pitchFamily="18" charset="0"/>
                          </a:rPr>
                        </m:ctrlPr>
                      </m:dPr>
                      <m:e>
                        <m:r>
                          <a:rPr lang="en-IN" b="1">
                            <a:latin typeface="Cambria Math" panose="02040503050406030204" pitchFamily="18" charset="0"/>
                          </a:rPr>
                          <m:t>𝐭</m:t>
                        </m:r>
                      </m:e>
                    </m:d>
                    <m:r>
                      <a:rPr lang="en-IN">
                        <a:latin typeface="Cambria Math" panose="02040503050406030204" pitchFamily="18" charset="0"/>
                      </a:rPr>
                      <m:t>,</m:t>
                    </m:r>
                    <m:r>
                      <a:rPr lang="en-IN" b="1">
                        <a:latin typeface="Cambria Math" panose="02040503050406030204" pitchFamily="18" charset="0"/>
                      </a:rPr>
                      <m:t>𝐭</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𝐾</m:t>
                        </m:r>
                      </m:sup>
                    </m:sSup>
                  </m:oMath>
                </a14:m>
                <a:endParaRPr lang="en-IN" dirty="0"/>
              </a:p>
              <a:p>
                <a:r>
                  <a:rPr lang="en-IN" dirty="0"/>
                  <a:t>Hinge </a:t>
                </a:r>
                <a:r>
                  <a:rPr lang="en-IN" dirty="0" smtClean="0"/>
                  <a:t>loss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ℓ</m:t>
                        </m:r>
                      </m:e>
                      <m:sub>
                        <m:r>
                          <m:rPr>
                            <m:sty m:val="p"/>
                          </m:rPr>
                          <a:rPr lang="en-IN">
                            <a:latin typeface="Cambria Math" panose="02040503050406030204" pitchFamily="18" charset="0"/>
                          </a:rPr>
                          <m:t>Hinge</m:t>
                        </m:r>
                      </m:sub>
                    </m:sSub>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r>
                          <a:rPr lang="en-IN" i="1">
                            <a:latin typeface="Cambria Math" panose="02040503050406030204" pitchFamily="18" charset="0"/>
                          </a:rPr>
                          <m:t>𝑦</m:t>
                        </m:r>
                      </m:e>
                    </m:d>
                    <m:r>
                      <a:rPr lang="en-IN" i="1">
                        <a:latin typeface="Cambria Math" panose="02040503050406030204" pitchFamily="18" charset="0"/>
                      </a:rPr>
                      <m:t>=</m:t>
                    </m:r>
                    <m:sSub>
                      <m:sSubPr>
                        <m:ctrlPr>
                          <a:rPr lang="en-IN" i="1">
                            <a:latin typeface="Cambria Math" panose="02040503050406030204" pitchFamily="18" charset="0"/>
                          </a:rPr>
                        </m:ctrlPr>
                      </m:sSubPr>
                      <m:e>
                        <m:d>
                          <m:dPr>
                            <m:begChr m:val="["/>
                            <m:endChr m:val="]"/>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𝑦</m:t>
                            </m:r>
                            <m:acc>
                              <m:accPr>
                                <m:chr m:val="̂"/>
                                <m:ctrlPr>
                                  <a:rPr lang="en-IN" i="1">
                                    <a:latin typeface="Cambria Math" panose="02040503050406030204" pitchFamily="18" charset="0"/>
                                  </a:rPr>
                                </m:ctrlPr>
                              </m:accPr>
                              <m:e>
                                <m:r>
                                  <a:rPr lang="en-IN" i="1">
                                    <a:latin typeface="Cambria Math" panose="02040503050406030204" pitchFamily="18" charset="0"/>
                                  </a:rPr>
                                  <m:t>𝑦</m:t>
                                </m:r>
                              </m:e>
                            </m:acc>
                          </m:e>
                        </m:d>
                      </m:e>
                      <m:sub>
                        <m:r>
                          <a:rPr lang="en-IN" i="1">
                            <a:latin typeface="Cambria Math" panose="02040503050406030204" pitchFamily="18" charset="0"/>
                          </a:rPr>
                          <m:t>+</m:t>
                        </m:r>
                      </m:sub>
                    </m:sSub>
                  </m:oMath>
                </a14:m>
                <a:r>
                  <a:rPr lang="en-IN" dirty="0" smtClean="0"/>
                  <a:t> where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127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grpSp>
        <p:nvGrpSpPr>
          <p:cNvPr id="5" name="Group 4"/>
          <p:cNvGrpSpPr/>
          <p:nvPr/>
        </p:nvGrpSpPr>
        <p:grpSpPr>
          <a:xfrm>
            <a:off x="10723393" y="36190"/>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2373330" y="73291"/>
                <a:ext cx="8211453" cy="1201828"/>
              </a:xfrm>
              <a:prstGeom prst="wedgeRectCallout">
                <a:avLst>
                  <a:gd name="adj1" fmla="val 60021"/>
                  <a:gd name="adj2" fmla="val 444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Exact definitions, conventions may vary. Always check your library documentation (</a:t>
                </a:r>
                <a:r>
                  <a:rPr lang="en-IN" sz="2400" dirty="0" err="1" smtClean="0">
                    <a:solidFill>
                      <a:schemeClr val="tx1"/>
                    </a:solidFill>
                    <a:latin typeface="+mj-lt"/>
                  </a:rPr>
                  <a:t>Keras</a:t>
                </a:r>
                <a:r>
                  <a:rPr lang="en-IN" sz="2400" dirty="0" smtClean="0">
                    <a:solidFill>
                      <a:schemeClr val="tx1"/>
                    </a:solidFill>
                    <a:latin typeface="+mj-lt"/>
                  </a:rPr>
                  <a:t>, </a:t>
                </a:r>
                <a:r>
                  <a:rPr lang="en-IN" sz="2400" dirty="0" err="1" smtClean="0">
                    <a:solidFill>
                      <a:schemeClr val="tx1"/>
                    </a:solidFill>
                    <a:latin typeface="+mj-lt"/>
                  </a:rPr>
                  <a:t>PyTorch</a:t>
                </a:r>
                <a:r>
                  <a:rPr lang="en-IN" sz="2400" dirty="0" smtClean="0">
                    <a:solidFill>
                      <a:schemeClr val="tx1"/>
                    </a:solidFill>
                    <a:latin typeface="+mj-lt"/>
                  </a:rPr>
                  <a:t> </a:t>
                </a:r>
                <a:r>
                  <a:rPr lang="en-IN" sz="2400" dirty="0" err="1" smtClean="0">
                    <a:solidFill>
                      <a:schemeClr val="tx1"/>
                    </a:solidFill>
                    <a:latin typeface="+mj-lt"/>
                  </a:rPr>
                  <a:t>etc</a:t>
                </a:r>
                <a:r>
                  <a:rPr lang="en-IN" sz="2400" dirty="0" smtClean="0">
                    <a:solidFill>
                      <a:schemeClr val="tx1"/>
                    </a:solidFill>
                    <a:latin typeface="+mj-lt"/>
                  </a:rPr>
                  <a:t>) to avoid errors. E.g. </a:t>
                </a:r>
                <a:r>
                  <a:rPr lang="en-IN" sz="2400" dirty="0" err="1" smtClean="0">
                    <a:solidFill>
                      <a:schemeClr val="tx1"/>
                    </a:solidFill>
                    <a:latin typeface="+mj-lt"/>
                  </a:rPr>
                  <a:t>Keras</a:t>
                </a:r>
                <a:r>
                  <a:rPr lang="en-IN" sz="2400" dirty="0" smtClean="0">
                    <a:solidFill>
                      <a:schemeClr val="tx1"/>
                    </a:solidFill>
                    <a:latin typeface="+mj-lt"/>
                  </a:rPr>
                  <a:t> expects labels for even multiclass problems to be a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0,1</m:t>
                        </m:r>
                      </m:e>
                    </m:d>
                  </m:oMath>
                </a14:m>
                <a:r>
                  <a:rPr lang="en-US" sz="2400" b="1" dirty="0" smtClean="0">
                    <a:solidFill>
                      <a:schemeClr val="tx1"/>
                    </a:solidFill>
                    <a:latin typeface="+mj-lt"/>
                  </a:rPr>
                  <a:t> </a:t>
                </a:r>
                <a:r>
                  <a:rPr lang="en-US" sz="2400" dirty="0" smtClean="0">
                    <a:solidFill>
                      <a:schemeClr val="tx1"/>
                    </a:solidFill>
                    <a:latin typeface="+mj-lt"/>
                  </a:rPr>
                  <a:t>vector</a:t>
                </a:r>
                <a:endParaRPr lang="en-US"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2373330" y="73291"/>
                <a:ext cx="8211453" cy="1201828"/>
              </a:xfrm>
              <a:prstGeom prst="wedgeRectCallout">
                <a:avLst>
                  <a:gd name="adj1" fmla="val 60021"/>
                  <a:gd name="adj2" fmla="val 44455"/>
                </a:avLst>
              </a:prstGeom>
              <a:blipFill>
                <a:blip r:embed="rId3"/>
                <a:stretch>
                  <a:fillRect l="-538" t="-1970" b="-936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74467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right)">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Training Deep Networks</a:t>
            </a:r>
            <a:endParaRPr lang="en-IN" dirty="0"/>
          </a:p>
        </p:txBody>
      </p:sp>
      <p:sp>
        <p:nvSpPr>
          <p:cNvPr id="3" name="Text Placeholder 2"/>
          <p:cNvSpPr>
            <a:spLocks noGrp="1"/>
          </p:cNvSpPr>
          <p:nvPr>
            <p:ph type="body" idx="1"/>
          </p:nvPr>
        </p:nvSpPr>
        <p:spPr/>
        <p:txBody>
          <a:bodyPr/>
          <a:lstStyle/>
          <a:p>
            <a:r>
              <a:rPr lang="en-IN" dirty="0" smtClean="0"/>
              <a:t>Preventing overfitting in deep network learning e.g. dropout</a:t>
            </a:r>
          </a:p>
          <a:p>
            <a:r>
              <a:rPr lang="en-IN" dirty="0" smtClean="0"/>
              <a:t>The backpropagation algorithm for multi-layer </a:t>
            </a:r>
            <a:r>
              <a:rPr lang="en-IN" dirty="0" err="1" smtClean="0"/>
              <a:t>perceptrons</a:t>
            </a:r>
            <a:endParaRPr lang="en-IN" dirty="0" smtClean="0"/>
          </a:p>
          <a:p>
            <a:r>
              <a:rPr lang="en-IN" dirty="0" smtClean="0"/>
              <a:t>Notion of Jacobian – chain rule with Jacobians</a:t>
            </a:r>
          </a:p>
          <a:p>
            <a:r>
              <a:rPr lang="en-IN" dirty="0" smtClean="0"/>
              <a:t>Bookkeeping in </a:t>
            </a:r>
            <a:r>
              <a:rPr lang="en-IN" dirty="0" err="1" smtClean="0"/>
              <a:t>backprop</a:t>
            </a:r>
            <a:r>
              <a:rPr lang="en-IN" dirty="0" smtClean="0"/>
              <a:t> to avoid repeated computations</a:t>
            </a:r>
          </a:p>
          <a:p>
            <a:endParaRPr lang="en-IN" dirty="0" smtClean="0"/>
          </a:p>
          <a:p>
            <a:endParaRPr lang="en-IN" dirty="0" smtClean="0"/>
          </a:p>
          <a:p>
            <a:endParaRPr lang="en-IN" dirty="0" smtClean="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Tree>
    <p:extLst>
      <p:ext uri="{BB962C8B-B14F-4D97-AF65-F5344CB8AC3E}">
        <p14:creationId xmlns:p14="http://schemas.microsoft.com/office/powerpoint/2010/main" val="43450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Training a Perceptron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Recall that a perceptron is simply an activation function wrapped around a linear model i.e.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r>
                      <a:rPr lang="en-IN" b="0" i="1" dirty="0" smtClean="0">
                        <a:latin typeface="Cambria Math" panose="02040503050406030204" pitchFamily="18" charset="0"/>
                      </a:rPr>
                      <m:t>𝑓</m:t>
                    </m:r>
                    <m:d>
                      <m:dPr>
                        <m:ctrlPr>
                          <a:rPr lang="en-IN" b="0" i="1" dirty="0" smtClean="0">
                            <a:latin typeface="Cambria Math" panose="02040503050406030204" pitchFamily="18" charset="0"/>
                          </a:rPr>
                        </m:ctrlPr>
                      </m:dPr>
                      <m:e>
                        <m:d>
                          <m:dPr>
                            <m:begChr m:val="⟨"/>
                            <m:endChr m:val="⟩"/>
                            <m:ctrlPr>
                              <a:rPr lang="en-IN" b="0" i="1" dirty="0" smtClean="0">
                                <a:latin typeface="Cambria Math" panose="02040503050406030204" pitchFamily="18" charset="0"/>
                              </a:rPr>
                            </m:ctrlPr>
                          </m:dPr>
                          <m:e>
                            <m:r>
                              <a:rPr lang="en-IN" b="1" i="0" dirty="0" smtClean="0">
                                <a:latin typeface="Cambria Math" panose="02040503050406030204" pitchFamily="18" charset="0"/>
                              </a:rPr>
                              <m:t>𝐰</m:t>
                            </m:r>
                            <m:r>
                              <a:rPr lang="en-IN" b="0" i="1" dirty="0" smtClean="0">
                                <a:latin typeface="Cambria Math" panose="02040503050406030204" pitchFamily="18" charset="0"/>
                              </a:rPr>
                              <m:t>,</m:t>
                            </m:r>
                            <m:r>
                              <a:rPr lang="en-IN" b="1" i="0" dirty="0" smtClean="0">
                                <a:latin typeface="Cambria Math" panose="02040503050406030204" pitchFamily="18" charset="0"/>
                              </a:rPr>
                              <m:t>𝐱</m:t>
                            </m:r>
                          </m:e>
                        </m:d>
                      </m:e>
                    </m:d>
                  </m:oMath>
                </a14:m>
                <a:r>
                  <a:rPr lang="en-IN" dirty="0" smtClean="0"/>
                  <a:t> i.e. a gen-</a:t>
                </a:r>
                <a:r>
                  <a:rPr lang="en-IN" dirty="0" err="1" smtClean="0"/>
                  <a:t>lin</a:t>
                </a:r>
                <a:r>
                  <a:rPr lang="en-IN" dirty="0" smtClean="0"/>
                  <a:t> model</a:t>
                </a:r>
              </a:p>
              <a:p>
                <a:r>
                  <a:rPr lang="en-IN" dirty="0"/>
                  <a:t>Given </a:t>
                </a:r>
                <a14:m>
                  <m:oMath xmlns:m="http://schemas.openxmlformats.org/officeDocument/2006/math">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1</m:t>
                            </m:r>
                          </m:sup>
                        </m:sSup>
                      </m:e>
                    </m:d>
                    <m:r>
                      <a:rPr lang="en-IN" i="1">
                        <a:latin typeface="Cambria Math" panose="02040503050406030204" pitchFamily="18" charset="0"/>
                      </a:rPr>
                      <m:t>,…,</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𝑛</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𝑛</m:t>
                            </m:r>
                          </m:sup>
                        </m:sSup>
                      </m:e>
                    </m:d>
                    <m:r>
                      <a:rPr lang="en-IN" i="1">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US" dirty="0" smtClean="0"/>
                  <a:t> and l</a:t>
                </a:r>
                <a:r>
                  <a:rPr lang="en-IN" dirty="0" err="1" smtClean="0"/>
                  <a:t>oss</a:t>
                </a:r>
                <a:r>
                  <a:rPr lang="en-IN" dirty="0" smtClean="0"/>
                  <a:t> </a:t>
                </a:r>
                <a:r>
                  <a:rPr lang="en-IN" dirty="0" err="1" smtClean="0"/>
                  <a:t>fn</a:t>
                </a:r>
                <a:r>
                  <a:rPr lang="en-IN" dirty="0" smtClean="0"/>
                  <a:t> </a:t>
                </a:r>
                <a14:m>
                  <m:oMath xmlns:m="http://schemas.openxmlformats.org/officeDocument/2006/math">
                    <m:r>
                      <a:rPr lang="en-IN" i="1">
                        <a:latin typeface="Cambria Math" panose="02040503050406030204" pitchFamily="18" charset="0"/>
                      </a:rPr>
                      <m:t>ℓ: </m:t>
                    </m:r>
                    <m:r>
                      <a:rPr lang="en-IN" i="1">
                        <a:latin typeface="Cambria Math" panose="02040503050406030204" pitchFamily="18" charset="0"/>
                        <a:ea typeface="Cambria Math" panose="02040503050406030204" pitchFamily="18" charset="0"/>
                      </a:rPr>
                      <m:t>ℝ</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ℝ</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ℝ</m:t>
                        </m:r>
                      </m:e>
                      <m:sub>
                        <m:r>
                          <a:rPr lang="en-IN" i="1">
                            <a:latin typeface="Cambria Math" panose="02040503050406030204" pitchFamily="18" charset="0"/>
                            <a:ea typeface="Cambria Math" panose="02040503050406030204" pitchFamily="18" charset="0"/>
                          </a:rPr>
                          <m:t>+</m:t>
                        </m:r>
                      </m:sub>
                    </m:sSub>
                  </m:oMath>
                </a14:m>
                <a:r>
                  <a:rPr lang="en-US" dirty="0" smtClean="0"/>
                  <a:t>, we can train a</a:t>
                </a:r>
                <a:r>
                  <a:rPr lang="en-IN" dirty="0" smtClean="0"/>
                  <a:t> </a:t>
                </a:r>
                <a:r>
                  <a:rPr lang="en-IN" dirty="0"/>
                  <a:t>perceptron </a:t>
                </a:r>
                <a:r>
                  <a:rPr lang="en-IN" dirty="0" smtClean="0"/>
                  <a:t>by solving the following optimization problem</a:t>
                </a:r>
                <a:r>
                  <a:rPr lang="en-IN" dirty="0"/>
                  <a:t/>
                </a:r>
                <a:br>
                  <a:rPr lang="en-IN" dirty="0"/>
                </a:b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𝑛</m:t>
                                </m:r>
                              </m:den>
                            </m:f>
                            <m:nary>
                              <m:naryPr>
                                <m:chr m:val="∑"/>
                                <m:ctrlPr>
                                  <a:rPr lang="en-IN" i="1">
                                    <a:latin typeface="Cambria Math" panose="02040503050406030204" pitchFamily="18" charset="0"/>
                                  </a:rPr>
                                </m:ctrlPr>
                              </m:naryPr>
                              <m:sub>
                                <m:r>
                                  <a:rPr lang="en-IN" i="1">
                                    <a:latin typeface="Cambria Math" panose="02040503050406030204" pitchFamily="18" charset="0"/>
                                  </a:rPr>
                                  <m:t>𝑖</m:t>
                                </m:r>
                              </m:sub>
                              <m:sup>
                                <m:r>
                                  <a:rPr lang="en-IN" i="1">
                                    <a:latin typeface="Cambria Math" panose="02040503050406030204" pitchFamily="18" charset="0"/>
                                  </a:rPr>
                                  <m:t>𝑛</m:t>
                                </m:r>
                              </m:sup>
                              <m:e>
                                <m:r>
                                  <a:rPr lang="en-IN" i="1">
                                    <a:latin typeface="Cambria Math" panose="02040503050406030204" pitchFamily="18" charset="0"/>
                                  </a:rPr>
                                  <m:t>ℓ</m:t>
                                </m:r>
                                <m:d>
                                  <m:dPr>
                                    <m:ctrlPr>
                                      <a:rPr lang="en-IN" i="1">
                                        <a:latin typeface="Cambria Math" panose="02040503050406030204" pitchFamily="18" charset="0"/>
                                      </a:rPr>
                                    </m:ctrlPr>
                                  </m:dPr>
                                  <m:e>
                                    <m:r>
                                      <a:rPr lang="en-IN" i="1">
                                        <a:latin typeface="Cambria Math" panose="02040503050406030204" pitchFamily="18" charset="0"/>
                                      </a:rPr>
                                      <m:t>𝑓</m:t>
                                    </m:r>
                                    <m:d>
                                      <m:dPr>
                                        <m:ctrlPr>
                                          <a:rPr lang="en-IN" i="1">
                                            <a:latin typeface="Cambria Math" panose="02040503050406030204" pitchFamily="18" charset="0"/>
                                          </a:rPr>
                                        </m:ctrlPr>
                                      </m:dPr>
                                      <m:e>
                                        <m:d>
                                          <m:dPr>
                                            <m:begChr m:val="⟨"/>
                                            <m:endChr m:val="⟩"/>
                                            <m:ctrlPr>
                                              <a:rPr lang="en-IN" i="1" dirty="0">
                                                <a:latin typeface="Cambria Math" panose="02040503050406030204" pitchFamily="18" charset="0"/>
                                              </a:rPr>
                                            </m:ctrlPr>
                                          </m:dPr>
                                          <m:e>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b="1" dirty="0">
                                                    <a:latin typeface="Cambria Math" panose="02040503050406030204" pitchFamily="18" charset="0"/>
                                                  </a:rPr>
                                                  <m:t>𝐱</m:t>
                                                </m:r>
                                              </m:e>
                                              <m:sup>
                                                <m:r>
                                                  <a:rPr lang="en-IN" i="1" dirty="0">
                                                    <a:latin typeface="Cambria Math" panose="02040503050406030204" pitchFamily="18" charset="0"/>
                                                  </a:rPr>
                                                  <m:t>𝑖</m:t>
                                                </m:r>
                                              </m:sup>
                                            </m:sSup>
                                          </m:e>
                                        </m:d>
                                      </m:e>
                                    </m:d>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nary>
                          </m:e>
                        </m:func>
                      </m:e>
                    </m:func>
                    <m:r>
                      <a:rPr lang="en-IN" i="1">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r>
                              <a:rPr lang="en-IN" i="1">
                                <a:latin typeface="Cambria Math" panose="02040503050406030204" pitchFamily="18" charset="0"/>
                              </a:rPr>
                              <m:t>𝐹</m:t>
                            </m:r>
                            <m:d>
                              <m:dPr>
                                <m:ctrlPr>
                                  <a:rPr lang="en-IN" i="1">
                                    <a:latin typeface="Cambria Math" panose="02040503050406030204" pitchFamily="18" charset="0"/>
                                  </a:rPr>
                                </m:ctrlPr>
                              </m:dPr>
                              <m:e>
                                <m:r>
                                  <a:rPr lang="en-IN" b="1">
                                    <a:latin typeface="Cambria Math" panose="02040503050406030204" pitchFamily="18" charset="0"/>
                                  </a:rPr>
                                  <m:t>𝐰</m:t>
                                </m:r>
                              </m:e>
                            </m:d>
                          </m:e>
                        </m:func>
                      </m:e>
                    </m:func>
                  </m:oMath>
                </a14:m>
                <a:endParaRPr lang="en-IN" dirty="0" smtClean="0"/>
              </a:p>
              <a:p>
                <a:r>
                  <a:rPr lang="en-IN" dirty="0" smtClean="0"/>
                  <a:t>The training procedure is plain old gradient descent</a:t>
                </a:r>
              </a:p>
              <a:p>
                <a:pPr lvl="2"/>
                <a:r>
                  <a:rPr lang="en-IN" dirty="0" smtClean="0"/>
                  <a:t>However, this being a non-convex problem (due to </a:t>
                </a:r>
                <a14:m>
                  <m:oMath xmlns:m="http://schemas.openxmlformats.org/officeDocument/2006/math">
                    <m:r>
                      <a:rPr lang="en-IN" b="0" i="1" smtClean="0">
                        <a:latin typeface="Cambria Math" panose="02040503050406030204" pitchFamily="18" charset="0"/>
                      </a:rPr>
                      <m:t>𝑓</m:t>
                    </m:r>
                  </m:oMath>
                </a14:m>
                <a:r>
                  <a:rPr lang="en-IN" dirty="0" smtClean="0"/>
                  <a:t>), requires more care</a:t>
                </a:r>
              </a:p>
              <a:p>
                <a:pPr lvl="3"/>
                <a:r>
                  <a:rPr lang="en-IN" dirty="0"/>
                  <a:t>How to find a descent direction?</a:t>
                </a:r>
              </a:p>
              <a:p>
                <a:pPr lvl="3"/>
                <a:r>
                  <a:rPr lang="en-IN" dirty="0"/>
                  <a:t>How to choose a step length?</a:t>
                </a:r>
              </a:p>
              <a:p>
                <a:pPr lvl="3"/>
                <a:r>
                  <a:rPr lang="en-IN" dirty="0"/>
                  <a:t>How to detect convergence?</a:t>
                </a:r>
              </a:p>
              <a:p>
                <a:pPr lvl="3"/>
                <a:r>
                  <a:rPr lang="en-IN" dirty="0"/>
                  <a:t>How to avoid overfitting?</a:t>
                </a:r>
                <a:endParaRPr lang="en-US" dirty="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b="-31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571003" y="2043765"/>
                <a:ext cx="6965028" cy="3150734"/>
              </a:xfrm>
              <a:prstGeom prst="rect">
                <a:avLst/>
              </a:prstGeom>
              <a:solidFill>
                <a:schemeClr val="bg1"/>
              </a:solidFill>
              <a:ln w="38100">
                <a:solidFill>
                  <a:srgbClr val="7030A0"/>
                </a:solidFill>
                <a:prstDash val="dash"/>
              </a:ln>
            </p:spPr>
            <p:txBody>
              <a:bodyPr wrap="square" rtlCol="0">
                <a:spAutoFit/>
              </a:bodyPr>
              <a:lstStyle/>
              <a:p>
                <a:pPr algn="ctr"/>
                <a:r>
                  <a:rPr lang="en-IN" sz="3600" dirty="0" smtClean="0">
                    <a:latin typeface="+mj-lt"/>
                  </a:rPr>
                  <a:t>GRADIENT DESCENT</a:t>
                </a:r>
              </a:p>
              <a:p>
                <a:pPr marL="514350" indent="-514350">
                  <a:buFont typeface="+mj-lt"/>
                  <a:buAutoNum type="arabicPeriod"/>
                </a:pPr>
                <a:r>
                  <a:rPr lang="en-IN" sz="3200" dirty="0" smtClean="0">
                    <a:latin typeface="+mj-lt"/>
                  </a:rPr>
                  <a:t>Initialize </a:t>
                </a:r>
                <a14:m>
                  <m:oMath xmlns:m="http://schemas.openxmlformats.org/officeDocument/2006/math">
                    <m:sSup>
                      <m:sSupPr>
                        <m:ctrlPr>
                          <a:rPr lang="en-IN" sz="3200" b="0" i="1" smtClean="0">
                            <a:latin typeface="Cambria Math" panose="02040503050406030204" pitchFamily="18" charset="0"/>
                          </a:rPr>
                        </m:ctrlPr>
                      </m:sSupPr>
                      <m:e>
                        <m:r>
                          <m:rPr>
                            <m:nor/>
                          </m:rPr>
                          <a:rPr lang="en-IN" sz="3200" b="1" i="0" smtClean="0">
                            <a:latin typeface="Cambria Math" panose="02040503050406030204" pitchFamily="18" charset="0"/>
                          </a:rPr>
                          <m:t>w</m:t>
                        </m:r>
                      </m:e>
                      <m:sup>
                        <m:r>
                          <a:rPr lang="en-IN" sz="3200" b="0" i="1" smtClean="0">
                            <a:latin typeface="Cambria Math" panose="02040503050406030204" pitchFamily="18" charset="0"/>
                          </a:rPr>
                          <m:t>0</m:t>
                        </m:r>
                      </m:sup>
                    </m:sSup>
                  </m:oMath>
                </a14:m>
                <a:endParaRPr lang="en-US" sz="3200" b="1" dirty="0" smtClean="0">
                  <a:latin typeface="Nexa Book" panose="02000000000000000000" pitchFamily="2" charset="0"/>
                </a:endParaRPr>
              </a:p>
              <a:p>
                <a:pPr marL="514350" indent="-514350">
                  <a:buFont typeface="+mj-lt"/>
                  <a:buAutoNum type="arabicPeriod"/>
                </a:pPr>
                <a:r>
                  <a:rPr lang="en-IN" sz="3200" dirty="0" smtClean="0">
                    <a:latin typeface="+mj-lt"/>
                  </a:rPr>
                  <a:t>For </a:t>
                </a:r>
                <a14:m>
                  <m:oMath xmlns:m="http://schemas.openxmlformats.org/officeDocument/2006/math">
                    <m:r>
                      <a:rPr lang="en-IN" sz="3200" b="0" i="1" smtClean="0">
                        <a:latin typeface="Cambria Math" panose="02040503050406030204" pitchFamily="18" charset="0"/>
                      </a:rPr>
                      <m:t>𝑡</m:t>
                    </m:r>
                    <m:r>
                      <a:rPr lang="en-IN" sz="3200" b="0" i="1" smtClean="0">
                        <a:latin typeface="Cambria Math" panose="02040503050406030204" pitchFamily="18" charset="0"/>
                      </a:rPr>
                      <m:t>=1, 2,…</m:t>
                    </m:r>
                  </m:oMath>
                </a14:m>
                <a:endParaRPr lang="en-IN" sz="3200" dirty="0" smtClean="0">
                  <a:latin typeface="Nexa Book" panose="02000000000000000000" pitchFamily="2" charset="0"/>
                </a:endParaRPr>
              </a:p>
              <a:p>
                <a:pPr marL="971550" lvl="1" indent="-514350">
                  <a:buFont typeface="+mj-lt"/>
                  <a:buAutoNum type="arabicPeriod"/>
                </a:pPr>
                <a:r>
                  <a:rPr lang="en-IN" sz="3200" dirty="0" smtClean="0">
                    <a:latin typeface="+mj-lt"/>
                  </a:rPr>
                  <a:t>Obtain a descent direction </a:t>
                </a:r>
                <a14:m>
                  <m:oMath xmlns:m="http://schemas.openxmlformats.org/officeDocument/2006/math">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𝐠</m:t>
                        </m:r>
                      </m:e>
                      <m:sup>
                        <m:r>
                          <a:rPr lang="en-IN" sz="3200" b="0" i="1" smtClean="0">
                            <a:latin typeface="Cambria Math" panose="02040503050406030204" pitchFamily="18" charset="0"/>
                          </a:rPr>
                          <m:t>𝑡</m:t>
                        </m:r>
                      </m:sup>
                    </m:sSup>
                  </m:oMath>
                </a14:m>
                <a:endParaRPr lang="en-IN" sz="3200" dirty="0" smtClean="0">
                  <a:latin typeface="Nexa Book" panose="02000000000000000000" pitchFamily="2" charset="0"/>
                </a:endParaRPr>
              </a:p>
              <a:p>
                <a:pPr marL="971550" lvl="1" indent="-514350">
                  <a:buFont typeface="+mj-lt"/>
                  <a:buAutoNum type="arabicPeriod"/>
                </a:pPr>
                <a:r>
                  <a:rPr lang="en-IN" sz="3200" dirty="0" smtClean="0">
                    <a:latin typeface="+mj-lt"/>
                  </a:rPr>
                  <a:t>Update </a:t>
                </a:r>
                <a14:m>
                  <m:oMath xmlns:m="http://schemas.openxmlformats.org/officeDocument/2006/math">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𝐰</m:t>
                        </m:r>
                      </m:e>
                      <m:sup>
                        <m:r>
                          <a:rPr lang="en-IN" sz="3200" b="0" i="1" smtClean="0">
                            <a:latin typeface="Cambria Math" panose="02040503050406030204" pitchFamily="18" charset="0"/>
                          </a:rPr>
                          <m:t>𝑡</m:t>
                        </m:r>
                        <m:r>
                          <a:rPr lang="en-IN" sz="3200" b="0" i="1" smtClean="0">
                            <a:latin typeface="Cambria Math" panose="02040503050406030204" pitchFamily="18" charset="0"/>
                          </a:rPr>
                          <m:t>+1</m:t>
                        </m:r>
                      </m:sup>
                    </m:sSup>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𝐰</m:t>
                        </m:r>
                      </m:e>
                      <m:sup>
                        <m:r>
                          <a:rPr lang="en-IN" sz="3200" b="0" i="1" smtClean="0">
                            <a:latin typeface="Cambria Math" panose="02040503050406030204" pitchFamily="18" charset="0"/>
                          </a:rPr>
                          <m:t>𝑡</m:t>
                        </m:r>
                      </m:sup>
                    </m:sSup>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𝜂</m:t>
                        </m:r>
                      </m:e>
                      <m:sub>
                        <m:r>
                          <a:rPr lang="en-IN" sz="3200" b="0" i="1" smtClean="0">
                            <a:latin typeface="Cambria Math" panose="02040503050406030204" pitchFamily="18" charset="0"/>
                          </a:rPr>
                          <m:t>𝑡</m:t>
                        </m:r>
                      </m:sub>
                    </m:sSub>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𝐠</m:t>
                        </m:r>
                      </m:e>
                      <m:sup>
                        <m:r>
                          <a:rPr lang="en-IN" sz="3200" b="0" i="1" smtClean="0">
                            <a:latin typeface="Cambria Math" panose="02040503050406030204" pitchFamily="18" charset="0"/>
                          </a:rPr>
                          <m:t>𝑡</m:t>
                        </m:r>
                      </m:sup>
                    </m:sSup>
                  </m:oMath>
                </a14:m>
                <a:endParaRPr lang="en-US" sz="3200" dirty="0" smtClean="0">
                  <a:latin typeface="Nexa Book" panose="02000000000000000000" pitchFamily="2" charset="0"/>
                </a:endParaRPr>
              </a:p>
              <a:p>
                <a:pPr marL="514350" indent="-514350">
                  <a:buFont typeface="+mj-lt"/>
                  <a:buAutoNum type="arabicPeriod"/>
                </a:pPr>
                <a:r>
                  <a:rPr lang="en-IN" sz="3200" dirty="0" smtClean="0">
                    <a:latin typeface="+mj-lt"/>
                  </a:rPr>
                  <a:t>Repeat until convergence or until tired</a:t>
                </a:r>
                <a:endParaRPr lang="en-US" sz="3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71003" y="2043765"/>
                <a:ext cx="6965028" cy="3150734"/>
              </a:xfrm>
              <a:prstGeom prst="rect">
                <a:avLst/>
              </a:prstGeom>
              <a:blipFill>
                <a:blip r:embed="rId3"/>
                <a:stretch>
                  <a:fillRect l="-2091" t="-2294" r="-1916" b="-3633"/>
                </a:stretch>
              </a:blipFill>
              <a:ln w="38100">
                <a:solidFill>
                  <a:srgbClr val="7030A0"/>
                </a:solidFill>
                <a:prstDash val="dash"/>
              </a:ln>
            </p:spPr>
            <p:txBody>
              <a:bodyPr/>
              <a:lstStyle/>
              <a:p>
                <a:r>
                  <a:rPr lang="en-IN">
                    <a:noFill/>
                  </a:rPr>
                  <a:t> </a:t>
                </a:r>
              </a:p>
            </p:txBody>
          </p:sp>
        </mc:Fallback>
      </mc:AlternateContent>
      <p:grpSp>
        <p:nvGrpSpPr>
          <p:cNvPr id="6" name="Group 5"/>
          <p:cNvGrpSpPr/>
          <p:nvPr/>
        </p:nvGrpSpPr>
        <p:grpSpPr>
          <a:xfrm>
            <a:off x="10723393" y="36190"/>
            <a:ext cx="1468606" cy="1238929"/>
            <a:chOff x="12383748" y="1219011"/>
            <a:chExt cx="1862104" cy="1570887"/>
          </a:xfrm>
        </p:grpSpPr>
        <p:sp>
          <p:nvSpPr>
            <p:cNvPr id="7" name="Freeform 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Rectangular Callout 11"/>
          <p:cNvSpPr/>
          <p:nvPr/>
        </p:nvSpPr>
        <p:spPr>
          <a:xfrm>
            <a:off x="2373330" y="73291"/>
            <a:ext cx="8211453" cy="1201828"/>
          </a:xfrm>
          <a:prstGeom prst="wedgeRectCallout">
            <a:avLst>
              <a:gd name="adj1" fmla="val 60021"/>
              <a:gd name="adj2" fmla="val 444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Some texts may state that a perceptron is simply a linear model i.e. it cannot have a wrapper function around the linear model. We are using a broader definition of perceptron in our discussion</a:t>
            </a:r>
            <a:endParaRPr lang="en-US" sz="2400" dirty="0">
              <a:solidFill>
                <a:schemeClr val="tx1"/>
              </a:solidFill>
              <a:latin typeface="+mj-lt"/>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8695" y="4911047"/>
            <a:ext cx="1783305" cy="1783305"/>
          </a:xfrm>
          <a:prstGeom prst="rect">
            <a:avLst/>
          </a:prstGeom>
        </p:spPr>
      </p:pic>
      <mc:AlternateContent xmlns:mc="http://schemas.openxmlformats.org/markup-compatibility/2006" xmlns:a14="http://schemas.microsoft.com/office/drawing/2010/main">
        <mc:Choice Requires="a14">
          <p:sp>
            <p:nvSpPr>
              <p:cNvPr id="14" name="Rectangular Callout 13"/>
              <p:cNvSpPr/>
              <p:nvPr/>
            </p:nvSpPr>
            <p:spPr>
              <a:xfrm>
                <a:off x="904127" y="5492525"/>
                <a:ext cx="9577916" cy="1201828"/>
              </a:xfrm>
              <a:prstGeom prst="wedgeRectCallout">
                <a:avLst>
                  <a:gd name="adj1" fmla="val 59646"/>
                  <a:gd name="adj2" fmla="val 513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our definition of a perceptron is effectively equal to a NN with no hidden layers i.e. depth 1 (not considered “deep” – only depth </a:t>
                </a:r>
                <a14:m>
                  <m:oMath xmlns:m="http://schemas.openxmlformats.org/officeDocument/2006/math">
                    <m:r>
                      <a:rPr lang="en-IN" sz="2400" b="0" i="1" smtClean="0">
                        <a:solidFill>
                          <a:schemeClr val="tx1"/>
                        </a:solidFill>
                        <a:latin typeface="Cambria Math" panose="02040503050406030204" pitchFamily="18" charset="0"/>
                      </a:rPr>
                      <m:t>≥2</m:t>
                    </m:r>
                  </m:oMath>
                </a14:m>
                <a:r>
                  <a:rPr lang="en-IN" sz="2400" dirty="0" smtClean="0">
                    <a:solidFill>
                      <a:schemeClr val="tx1"/>
                    </a:solidFill>
                    <a:latin typeface="+mj-lt"/>
                  </a:rPr>
                  <a:t> is deep). Let us see how to train a perceptron before seeing how deep NN are trained</a:t>
                </a:r>
                <a:endParaRPr lang="en-US" sz="2400" dirty="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904127" y="5492525"/>
                <a:ext cx="9577916" cy="1201828"/>
              </a:xfrm>
              <a:prstGeom prst="wedgeRectCallout">
                <a:avLst>
                  <a:gd name="adj1" fmla="val 59646"/>
                  <a:gd name="adj2" fmla="val 5131"/>
                </a:avLst>
              </a:prstGeom>
              <a:blipFill>
                <a:blip r:embed="rId5"/>
                <a:stretch>
                  <a:fillRect l="-174" t="-1970" b="-9360"/>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6"/>
          <a:stretch>
            <a:fillRect/>
          </a:stretch>
        </p:blipFill>
        <p:spPr>
          <a:xfrm>
            <a:off x="9095538" y="1884856"/>
            <a:ext cx="2978489" cy="3468551"/>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3417" y="1458899"/>
            <a:ext cx="1783306" cy="1783306"/>
          </a:xfrm>
          <a:prstGeom prst="rect">
            <a:avLst/>
          </a:prstGeom>
        </p:spPr>
      </p:pic>
      <mc:AlternateContent xmlns:mc="http://schemas.openxmlformats.org/markup-compatibility/2006">
        <mc:Choice xmlns:a14="http://schemas.microsoft.com/office/drawing/2010/main" Requires="a14">
          <p:sp>
            <p:nvSpPr>
              <p:cNvPr id="17" name="Rectangular Callout 16"/>
              <p:cNvSpPr/>
              <p:nvPr/>
            </p:nvSpPr>
            <p:spPr>
              <a:xfrm>
                <a:off x="770561" y="1863915"/>
                <a:ext cx="9692033" cy="1201828"/>
              </a:xfrm>
              <a:prstGeom prst="wedgeRectCallout">
                <a:avLst>
                  <a:gd name="adj1" fmla="val 60570"/>
                  <a:gd name="adj2" fmla="val 198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Step lengths are decided using one of the techniques we have already studied in our optimization refresher e.g.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𝜂</m:t>
                        </m:r>
                      </m:e>
                      <m:sub>
                        <m:r>
                          <a:rPr lang="en-IN" sz="2400" i="1">
                            <a:solidFill>
                              <a:schemeClr val="tx1"/>
                            </a:solidFill>
                            <a:latin typeface="Cambria Math" panose="02040503050406030204" pitchFamily="18" charset="0"/>
                          </a:rPr>
                          <m:t>𝑡</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𝐶</m:t>
                    </m:r>
                    <m:r>
                      <a:rPr lang="en-IN" sz="2400" i="1">
                        <a:solidFill>
                          <a:schemeClr val="tx1"/>
                        </a:solidFill>
                        <a:latin typeface="Cambria Math" panose="02040503050406030204" pitchFamily="18" charset="0"/>
                      </a:rPr>
                      <m:t>/</m:t>
                    </m:r>
                    <m:rad>
                      <m:radPr>
                        <m:degHide m:val="on"/>
                        <m:ctrlPr>
                          <a:rPr lang="en-IN" sz="2400" i="1">
                            <a:solidFill>
                              <a:schemeClr val="tx1"/>
                            </a:solidFill>
                            <a:latin typeface="Cambria Math" panose="02040503050406030204" pitchFamily="18" charset="0"/>
                          </a:rPr>
                        </m:ctrlPr>
                      </m:radPr>
                      <m:deg/>
                      <m:e>
                        <m:r>
                          <a:rPr lang="en-IN" sz="2400" i="1">
                            <a:solidFill>
                              <a:schemeClr val="tx1"/>
                            </a:solidFill>
                            <a:latin typeface="Cambria Math" panose="02040503050406030204" pitchFamily="18" charset="0"/>
                          </a:rPr>
                          <m:t>𝑡</m:t>
                        </m:r>
                      </m:e>
                    </m:rad>
                  </m:oMath>
                </a14:m>
                <a:r>
                  <a:rPr lang="en-US" sz="2400" dirty="0" smtClean="0">
                    <a:solidFill>
                      <a:schemeClr val="tx1"/>
                    </a:solidFill>
                    <a:latin typeface="+mj-lt"/>
                  </a:rPr>
                  <a:t> or an adaptive </a:t>
                </a:r>
                <a:r>
                  <a:rPr lang="en-US" sz="2400" dirty="0" smtClean="0">
                    <a:solidFill>
                      <a:schemeClr val="tx1"/>
                    </a:solidFill>
                    <a:latin typeface="+mj-lt"/>
                  </a:rPr>
                  <a:t>technique like NAG, </a:t>
                </a:r>
                <a:r>
                  <a:rPr lang="en-US" sz="2400" dirty="0" err="1" smtClean="0">
                    <a:solidFill>
                      <a:schemeClr val="tx1"/>
                    </a:solidFill>
                    <a:latin typeface="+mj-lt"/>
                  </a:rPr>
                  <a:t>Adagrad</a:t>
                </a:r>
                <a:r>
                  <a:rPr lang="en-US" sz="2400" dirty="0" smtClean="0">
                    <a:solidFill>
                      <a:schemeClr val="tx1"/>
                    </a:solidFill>
                    <a:latin typeface="+mj-lt"/>
                  </a:rPr>
                  <a:t> or Adam. </a:t>
                </a:r>
                <a:r>
                  <a:rPr lang="en-US" sz="2400" dirty="0" smtClean="0">
                    <a:solidFill>
                      <a:schemeClr val="tx1"/>
                    </a:solidFill>
                    <a:latin typeface="+mj-lt"/>
                  </a:rPr>
                  <a:t>Thus, we wont discuss those here again.</a:t>
                </a:r>
                <a:endParaRPr lang="en-US" sz="2400" dirty="0">
                  <a:solidFill>
                    <a:schemeClr val="tx1"/>
                  </a:solidFill>
                  <a:latin typeface="+mj-lt"/>
                </a:endParaRPr>
              </a:p>
            </p:txBody>
          </p:sp>
        </mc:Choice>
        <mc:Fallback>
          <p:sp>
            <p:nvSpPr>
              <p:cNvPr id="17" name="Rectangular Callout 16"/>
              <p:cNvSpPr>
                <a:spLocks noRot="1" noChangeAspect="1" noMove="1" noResize="1" noEditPoints="1" noAdjustHandles="1" noChangeArrowheads="1" noChangeShapeType="1" noTextEdit="1"/>
              </p:cNvSpPr>
              <p:nvPr/>
            </p:nvSpPr>
            <p:spPr>
              <a:xfrm>
                <a:off x="770561" y="1863915"/>
                <a:ext cx="9692033" cy="1201828"/>
              </a:xfrm>
              <a:prstGeom prst="wedgeRectCallout">
                <a:avLst>
                  <a:gd name="adj1" fmla="val 60570"/>
                  <a:gd name="adj2" fmla="val 19857"/>
                </a:avLst>
              </a:prstGeom>
              <a:blipFill>
                <a:blip r:embed="rId8"/>
                <a:stretch>
                  <a:fillRect l="-567" t="-2956" b="-985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3593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par>
                          <p:cTn id="52" fill="hold">
                            <p:stCondLst>
                              <p:cond delay="0"/>
                            </p:stCondLst>
                            <p:childTnLst>
                              <p:par>
                                <p:cTn id="53" presetID="22" presetClass="entr" presetSubtype="2"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childTnLst>
                                </p:cTn>
                              </p:par>
                            </p:childTnLst>
                          </p:cTn>
                        </p:par>
                        <p:par>
                          <p:cTn id="68" fill="hold">
                            <p:stCondLst>
                              <p:cond delay="0"/>
                            </p:stCondLst>
                            <p:childTnLst>
                              <p:par>
                                <p:cTn id="69" presetID="22" presetClass="entr" presetSubtype="2"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right)">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2" grpId="0" animBg="1"/>
      <p:bldP spid="14"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Choosing a Descent Direction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pPr>
                  <a:lnSpc>
                    <a:spcPct val="100000"/>
                  </a:lnSpc>
                </a:pPr>
                <a:r>
                  <a:rPr lang="en-IN" dirty="0" smtClean="0"/>
                  <a:t>Batch gradient (use chain rule)</a:t>
                </a:r>
                <a:r>
                  <a:rPr lang="en-IN" dirty="0"/>
                  <a:t/>
                </a:r>
                <a:br>
                  <a:rPr lang="en-IN" dirty="0"/>
                </a:br>
                <a:r>
                  <a:rPr lang="en-IN" dirty="0" smtClean="0"/>
                  <a:t>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𝐠</m:t>
                        </m:r>
                      </m:e>
                      <m:sup>
                        <m:r>
                          <a:rPr lang="en-IN" i="1">
                            <a:latin typeface="Cambria Math" panose="02040503050406030204" pitchFamily="18" charset="0"/>
                          </a:rPr>
                          <m:t>𝑡</m:t>
                        </m:r>
                      </m:sup>
                    </m:sSup>
                    <m:r>
                      <a:rPr lang="en-IN" i="1">
                        <a:latin typeface="Cambria Math" panose="02040503050406030204" pitchFamily="18" charset="0"/>
                      </a:rPr>
                      <m:t>=</m:t>
                    </m:r>
                    <m:r>
                      <a:rPr lang="en-IN">
                        <a:latin typeface="Cambria Math" panose="02040503050406030204" pitchFamily="18" charset="0"/>
                      </a:rPr>
                      <m:t>𝛻</m:t>
                    </m:r>
                    <m:r>
                      <a:rPr lang="en-IN" i="1">
                        <a:latin typeface="Cambria Math" panose="02040503050406030204" pitchFamily="18" charset="0"/>
                      </a:rPr>
                      <m:t>𝐹</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𝑡</m:t>
                            </m:r>
                          </m:sup>
                        </m:sSup>
                      </m:e>
                    </m:d>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𝑛</m:t>
                        </m:r>
                      </m:den>
                    </m:f>
                    <m:nary>
                      <m:naryPr>
                        <m:chr m:val="∑"/>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𝑓</m:t>
                            </m:r>
                            <m:d>
                              <m:dPr>
                                <m:ctrlPr>
                                  <a:rPr lang="en-IN" i="1">
                                    <a:latin typeface="Cambria Math" panose="02040503050406030204" pitchFamily="18" charset="0"/>
                                  </a:rPr>
                                </m:ctrlPr>
                              </m:dPr>
                              <m:e>
                                <m:d>
                                  <m:dPr>
                                    <m:begChr m:val="⟨"/>
                                    <m:endChr m:val="⟩"/>
                                    <m:ctrlPr>
                                      <a:rPr lang="en-IN" i="1" dirty="0">
                                        <a:latin typeface="Cambria Math" panose="02040503050406030204" pitchFamily="18" charset="0"/>
                                      </a:rPr>
                                    </m:ctrlPr>
                                  </m:dPr>
                                  <m:e>
                                    <m:sSup>
                                      <m:sSupPr>
                                        <m:ctrlPr>
                                          <a:rPr lang="en-IN"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𝑡</m:t>
                                        </m:r>
                                      </m:sup>
                                    </m:sSup>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b="1" dirty="0">
                                            <a:latin typeface="Cambria Math" panose="02040503050406030204" pitchFamily="18" charset="0"/>
                                          </a:rPr>
                                          <m:t>𝐱</m:t>
                                        </m:r>
                                      </m:e>
                                      <m:sup>
                                        <m:r>
                                          <a:rPr lang="en-IN" i="1" dirty="0">
                                            <a:latin typeface="Cambria Math" panose="02040503050406030204" pitchFamily="18" charset="0"/>
                                          </a:rPr>
                                          <m:t>𝑖</m:t>
                                        </m:r>
                                      </m:sup>
                                    </m:sSup>
                                  </m:e>
                                </m:d>
                              </m:e>
                            </m:d>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r>
                          <a:rPr lang="en-IN" i="1">
                            <a:latin typeface="Cambria Math" panose="02040503050406030204" pitchFamily="18" charset="0"/>
                          </a:rPr>
                          <m:t>⋅</m:t>
                        </m:r>
                        <m:r>
                          <a:rPr lang="en-IN" i="1">
                            <a:latin typeface="Cambria Math" panose="02040503050406030204" pitchFamily="18" charset="0"/>
                          </a:rPr>
                          <m:t>𝑓</m:t>
                        </m:r>
                        <m:r>
                          <a:rPr lang="en-IN" i="1">
                            <a:latin typeface="Cambria Math" panose="02040503050406030204" pitchFamily="18" charset="0"/>
                          </a:rPr>
                          <m:t>′</m:t>
                        </m:r>
                        <m:d>
                          <m:dPr>
                            <m:ctrlPr>
                              <a:rPr lang="en-IN" i="1">
                                <a:latin typeface="Cambria Math" panose="02040503050406030204" pitchFamily="18" charset="0"/>
                              </a:rPr>
                            </m:ctrlPr>
                          </m:dPr>
                          <m:e>
                            <m:d>
                              <m:dPr>
                                <m:begChr m:val="⟨"/>
                                <m:endChr m:val="⟩"/>
                                <m:ctrlPr>
                                  <a:rPr lang="en-IN" i="1" dirty="0">
                                    <a:latin typeface="Cambria Math" panose="02040503050406030204" pitchFamily="18" charset="0"/>
                                  </a:rPr>
                                </m:ctrlPr>
                              </m:dPr>
                              <m:e>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𝑡</m:t>
                                    </m:r>
                                  </m:sup>
                                </m:sSup>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b="1" dirty="0">
                                        <a:latin typeface="Cambria Math" panose="02040503050406030204" pitchFamily="18" charset="0"/>
                                      </a:rPr>
                                      <m:t>𝐱</m:t>
                                    </m:r>
                                  </m:e>
                                  <m:sup>
                                    <m:r>
                                      <a:rPr lang="en-IN" i="1" dirty="0">
                                        <a:latin typeface="Cambria Math" panose="02040503050406030204" pitchFamily="18" charset="0"/>
                                      </a:rPr>
                                      <m:t>𝑖</m:t>
                                    </m:r>
                                  </m:sup>
                                </m:sSup>
                              </m:e>
                            </m:d>
                          </m:e>
                        </m:d>
                      </m:e>
                    </m:nary>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oMath>
                </a14:m>
                <a:endParaRPr lang="en-US" dirty="0"/>
              </a:p>
              <a:p>
                <a:pPr lvl="2">
                  <a:lnSpc>
                    <a:spcPct val="100000"/>
                  </a:lnSpc>
                </a:pPr>
                <a:r>
                  <a:rPr lang="en-IN" dirty="0"/>
                  <a:t>Mini-batch </a:t>
                </a:r>
                <a:r>
                  <a:rPr lang="en-IN" dirty="0" smtClean="0"/>
                  <a:t>variant more popular: </a:t>
                </a:r>
                <a:r>
                  <a:rPr lang="en-IN" dirty="0"/>
                  <a:t>choose a mini-batch </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𝐼</m:t>
                        </m:r>
                      </m:e>
                      <m:sub>
                        <m:r>
                          <a:rPr lang="en-IN" i="1">
                            <a:latin typeface="Cambria Math" panose="02040503050406030204" pitchFamily="18" charset="0"/>
                          </a:rPr>
                          <m:t>1</m:t>
                        </m:r>
                      </m:sub>
                      <m:sup>
                        <m:r>
                          <a:rPr lang="en-IN" i="1">
                            <a:latin typeface="Cambria Math" panose="02040503050406030204" pitchFamily="18" charset="0"/>
                          </a:rPr>
                          <m:t>𝑡</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𝐼</m:t>
                        </m:r>
                      </m:e>
                      <m:sub>
                        <m:r>
                          <a:rPr lang="en-IN" i="1">
                            <a:latin typeface="Cambria Math" panose="02040503050406030204" pitchFamily="18" charset="0"/>
                          </a:rPr>
                          <m:t>2</m:t>
                        </m:r>
                      </m:sub>
                      <m:sup>
                        <m:r>
                          <a:rPr lang="en-IN" i="1">
                            <a:latin typeface="Cambria Math" panose="02040503050406030204" pitchFamily="18" charset="0"/>
                          </a:rPr>
                          <m:t>𝑡</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𝐼</m:t>
                        </m:r>
                      </m:e>
                      <m:sub>
                        <m:r>
                          <a:rPr lang="en-IN" i="1">
                            <a:latin typeface="Cambria Math" panose="02040503050406030204" pitchFamily="18" charset="0"/>
                          </a:rPr>
                          <m:t>𝐵</m:t>
                        </m:r>
                      </m:sub>
                      <m:sup>
                        <m:r>
                          <a:rPr lang="en-IN" i="1">
                            <a:latin typeface="Cambria Math" panose="02040503050406030204" pitchFamily="18" charset="0"/>
                          </a:rPr>
                          <m:t>𝑡</m:t>
                        </m:r>
                      </m:sup>
                    </m:sSubSup>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𝑛</m:t>
                        </m:r>
                      </m:e>
                    </m:d>
                  </m:oMath>
                </a14:m>
                <a:r>
                  <a:rPr lang="en-IN" dirty="0"/>
                  <a:t/>
                </a:r>
                <a:br>
                  <a:rPr lang="en-IN" dirty="0"/>
                </a:br>
                <a:r>
                  <a:rPr lang="en-IN" dirty="0" smtClean="0"/>
                  <a:t>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𝐠</m:t>
                        </m:r>
                      </m:e>
                      <m:sup>
                        <m:r>
                          <a:rPr lang="en-IN" i="1">
                            <a:latin typeface="Cambria Math" panose="02040503050406030204" pitchFamily="18" charset="0"/>
                          </a:rPr>
                          <m:t>𝑡</m:t>
                        </m:r>
                      </m:sup>
                    </m:sSup>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𝐵</m:t>
                        </m:r>
                      </m:den>
                    </m:f>
                    <m:nary>
                      <m:naryPr>
                        <m:chr m:val="∑"/>
                        <m:ctrlPr>
                          <a:rPr lang="en-IN" i="1">
                            <a:latin typeface="Cambria Math" panose="02040503050406030204" pitchFamily="18" charset="0"/>
                          </a:rPr>
                        </m:ctrlPr>
                      </m:naryPr>
                      <m:sub>
                        <m:r>
                          <a:rPr lang="en-IN" i="1">
                            <a:latin typeface="Cambria Math" panose="02040503050406030204" pitchFamily="18" charset="0"/>
                          </a:rPr>
                          <m:t>𝑗</m:t>
                        </m:r>
                        <m:r>
                          <a:rPr lang="en-IN" i="1">
                            <a:latin typeface="Cambria Math" panose="02040503050406030204" pitchFamily="18" charset="0"/>
                          </a:rPr>
                          <m:t>=1</m:t>
                        </m:r>
                      </m:sub>
                      <m:sup>
                        <m:r>
                          <a:rPr lang="en-IN" i="1">
                            <a:latin typeface="Cambria Math" panose="02040503050406030204" pitchFamily="18" charset="0"/>
                          </a:rPr>
                          <m:t>𝐵</m:t>
                        </m:r>
                      </m:sup>
                      <m:e>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𝑓</m:t>
                            </m:r>
                            <m:d>
                              <m:dPr>
                                <m:ctrlPr>
                                  <a:rPr lang="en-IN" i="1">
                                    <a:latin typeface="Cambria Math" panose="02040503050406030204" pitchFamily="18" charset="0"/>
                                  </a:rPr>
                                </m:ctrlPr>
                              </m:dPr>
                              <m:e>
                                <m:d>
                                  <m:dPr>
                                    <m:begChr m:val="⟨"/>
                                    <m:endChr m:val="⟩"/>
                                    <m:ctrlPr>
                                      <a:rPr lang="en-IN" i="1" dirty="0">
                                        <a:latin typeface="Cambria Math" panose="02040503050406030204" pitchFamily="18" charset="0"/>
                                      </a:rPr>
                                    </m:ctrlPr>
                                  </m:dPr>
                                  <m:e>
                                    <m:sSup>
                                      <m:sSupPr>
                                        <m:ctrlPr>
                                          <a:rPr lang="en-IN"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𝑡</m:t>
                                        </m:r>
                                      </m:sup>
                                    </m:sSup>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b="1" dirty="0">
                                            <a:latin typeface="Cambria Math" panose="02040503050406030204" pitchFamily="18" charset="0"/>
                                          </a:rPr>
                                          <m:t>𝐱</m:t>
                                        </m:r>
                                      </m:e>
                                      <m:sup>
                                        <m:sSubSup>
                                          <m:sSubSupPr>
                                            <m:ctrlPr>
                                              <a:rPr lang="en-IN" i="1" dirty="0">
                                                <a:latin typeface="Cambria Math" panose="02040503050406030204" pitchFamily="18" charset="0"/>
                                              </a:rPr>
                                            </m:ctrlPr>
                                          </m:sSubSupPr>
                                          <m:e>
                                            <m:r>
                                              <a:rPr lang="en-IN" i="1" dirty="0">
                                                <a:latin typeface="Cambria Math" panose="02040503050406030204" pitchFamily="18" charset="0"/>
                                              </a:rPr>
                                              <m:t>𝐼</m:t>
                                            </m:r>
                                          </m:e>
                                          <m:sub>
                                            <m:r>
                                              <a:rPr lang="en-IN" i="1" dirty="0">
                                                <a:latin typeface="Cambria Math" panose="02040503050406030204" pitchFamily="18" charset="0"/>
                                              </a:rPr>
                                              <m:t>𝑗</m:t>
                                            </m:r>
                                          </m:sub>
                                          <m:sup>
                                            <m:r>
                                              <a:rPr lang="en-IN" i="1" dirty="0">
                                                <a:latin typeface="Cambria Math" panose="02040503050406030204" pitchFamily="18" charset="0"/>
                                              </a:rPr>
                                              <m:t>𝑡</m:t>
                                            </m:r>
                                          </m:sup>
                                        </m:sSubSup>
                                      </m:sup>
                                    </m:sSup>
                                  </m:e>
                                </m:d>
                              </m:e>
                            </m:d>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r>
                          <a:rPr lang="en-IN" i="1">
                            <a:latin typeface="Cambria Math" panose="02040503050406030204" pitchFamily="18" charset="0"/>
                          </a:rPr>
                          <m:t>⋅</m:t>
                        </m:r>
                        <m:r>
                          <a:rPr lang="en-IN" i="1">
                            <a:latin typeface="Cambria Math" panose="02040503050406030204" pitchFamily="18" charset="0"/>
                          </a:rPr>
                          <m:t>𝑓</m:t>
                        </m:r>
                        <m:r>
                          <a:rPr lang="en-IN" i="1">
                            <a:latin typeface="Cambria Math" panose="02040503050406030204" pitchFamily="18" charset="0"/>
                          </a:rPr>
                          <m:t>′</m:t>
                        </m:r>
                        <m:d>
                          <m:dPr>
                            <m:ctrlPr>
                              <a:rPr lang="en-IN" i="1">
                                <a:latin typeface="Cambria Math" panose="02040503050406030204" pitchFamily="18" charset="0"/>
                              </a:rPr>
                            </m:ctrlPr>
                          </m:dPr>
                          <m:e>
                            <m:d>
                              <m:dPr>
                                <m:begChr m:val="⟨"/>
                                <m:endChr m:val="⟩"/>
                                <m:ctrlPr>
                                  <a:rPr lang="en-IN" i="1" dirty="0">
                                    <a:latin typeface="Cambria Math" panose="02040503050406030204" pitchFamily="18" charset="0"/>
                                  </a:rPr>
                                </m:ctrlPr>
                              </m:dPr>
                              <m:e>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𝑡</m:t>
                                    </m:r>
                                  </m:sup>
                                </m:sSup>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b="1" dirty="0">
                                        <a:latin typeface="Cambria Math" panose="02040503050406030204" pitchFamily="18" charset="0"/>
                                      </a:rPr>
                                      <m:t>𝐱</m:t>
                                    </m:r>
                                  </m:e>
                                  <m:sup>
                                    <m:sSubSup>
                                      <m:sSubSupPr>
                                        <m:ctrlPr>
                                          <a:rPr lang="en-IN" i="1" dirty="0">
                                            <a:latin typeface="Cambria Math" panose="02040503050406030204" pitchFamily="18" charset="0"/>
                                          </a:rPr>
                                        </m:ctrlPr>
                                      </m:sSubSupPr>
                                      <m:e>
                                        <m:r>
                                          <a:rPr lang="en-IN" i="1" dirty="0">
                                            <a:latin typeface="Cambria Math" panose="02040503050406030204" pitchFamily="18" charset="0"/>
                                          </a:rPr>
                                          <m:t>𝐼</m:t>
                                        </m:r>
                                      </m:e>
                                      <m:sub>
                                        <m:r>
                                          <a:rPr lang="en-IN" i="1" dirty="0">
                                            <a:latin typeface="Cambria Math" panose="02040503050406030204" pitchFamily="18" charset="0"/>
                                          </a:rPr>
                                          <m:t>𝑗</m:t>
                                        </m:r>
                                      </m:sub>
                                      <m:sup>
                                        <m:r>
                                          <a:rPr lang="en-IN" i="1" dirty="0">
                                            <a:latin typeface="Cambria Math" panose="02040503050406030204" pitchFamily="18" charset="0"/>
                                          </a:rPr>
                                          <m:t>𝑡</m:t>
                                        </m:r>
                                      </m:sup>
                                    </m:sSubSup>
                                  </m:sup>
                                </m:sSup>
                              </m:e>
                            </m:d>
                          </m:e>
                        </m:d>
                      </m:e>
                    </m:nary>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sSubSup>
                          <m:sSubSupPr>
                            <m:ctrlPr>
                              <a:rPr lang="en-IN" i="1" dirty="0">
                                <a:latin typeface="Cambria Math" panose="02040503050406030204" pitchFamily="18" charset="0"/>
                              </a:rPr>
                            </m:ctrlPr>
                          </m:sSubSupPr>
                          <m:e>
                            <m:r>
                              <a:rPr lang="en-IN" i="1" dirty="0">
                                <a:latin typeface="Cambria Math" panose="02040503050406030204" pitchFamily="18" charset="0"/>
                              </a:rPr>
                              <m:t>𝐼</m:t>
                            </m:r>
                          </m:e>
                          <m:sub>
                            <m:r>
                              <a:rPr lang="en-IN" i="1" dirty="0">
                                <a:latin typeface="Cambria Math" panose="02040503050406030204" pitchFamily="18" charset="0"/>
                              </a:rPr>
                              <m:t>𝑗</m:t>
                            </m:r>
                          </m:sub>
                          <m:sup>
                            <m:r>
                              <a:rPr lang="en-IN" i="1" dirty="0">
                                <a:latin typeface="Cambria Math" panose="02040503050406030204" pitchFamily="18" charset="0"/>
                              </a:rPr>
                              <m:t>𝑡</m:t>
                            </m:r>
                          </m:sup>
                        </m:sSubSup>
                      </m:sup>
                    </m:sSup>
                  </m:oMath>
                </a14:m>
                <a:endParaRPr lang="en-US" dirty="0"/>
              </a:p>
              <a:p>
                <a:pPr lvl="2">
                  <a:lnSpc>
                    <a:spcPct val="100000"/>
                  </a:lnSpc>
                </a:pPr>
                <a:r>
                  <a:rPr lang="en-IN" dirty="0" smtClean="0"/>
                  <a:t>DL techniques usually decide batch size based on memory available</a:t>
                </a:r>
              </a:p>
              <a:p>
                <a:pPr lvl="2">
                  <a:lnSpc>
                    <a:spcPct val="100000"/>
                  </a:lnSpc>
                </a:pPr>
                <a:r>
                  <a:rPr lang="en-IN" dirty="0" smtClean="0"/>
                  <a:t>Popular choice – </a:t>
                </a:r>
                <a:r>
                  <a:rPr lang="en-IN" dirty="0" err="1" smtClean="0"/>
                  <a:t>randPerm</a:t>
                </a:r>
                <a:r>
                  <a:rPr lang="en-IN" dirty="0" smtClean="0"/>
                  <a:t> (similar to the strategy we used for SDCM)</a:t>
                </a:r>
              </a:p>
              <a:p>
                <a:pPr lvl="2">
                  <a:lnSpc>
                    <a:spcPct val="100000"/>
                  </a:lnSpc>
                </a:pPr>
                <a:r>
                  <a:rPr lang="en-IN" dirty="0" smtClean="0"/>
                  <a:t>Choose a random permutation </a:t>
                </a:r>
                <a14:m>
                  <m:oMath xmlns:m="http://schemas.openxmlformats.org/officeDocument/2006/math">
                    <m:r>
                      <a:rPr lang="en-IN" b="0" i="1" smtClean="0">
                        <a:latin typeface="Cambria Math" panose="02040503050406030204" pitchFamily="18" charset="0"/>
                      </a:rPr>
                      <m:t>𝜎</m:t>
                    </m:r>
                  </m:oMath>
                </a14:m>
                <a:r>
                  <a:rPr lang="en-IN" dirty="0" smtClean="0"/>
                  <a:t> of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e>
                    </m:d>
                  </m:oMath>
                </a14:m>
                <a:r>
                  <a:rPr lang="en-IN" dirty="0" smtClean="0"/>
                  <a:t>. First batch is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𝐵</m:t>
                        </m:r>
                      </m:e>
                    </m:d>
                  </m:oMath>
                </a14:m>
                <a:r>
                  <a:rPr lang="en-IN" dirty="0" smtClean="0"/>
                  <a:t>, second batch is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𝐵</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2</m:t>
                        </m:r>
                        <m:r>
                          <a:rPr lang="en-IN" b="0" i="1" smtClean="0">
                            <a:latin typeface="Cambria Math" panose="02040503050406030204" pitchFamily="18" charset="0"/>
                          </a:rPr>
                          <m:t>𝐵</m:t>
                        </m:r>
                      </m:e>
                    </m:d>
                  </m:oMath>
                </a14:m>
                <a:r>
                  <a:rPr lang="en-IN" dirty="0" smtClean="0"/>
                  <a:t>, repeat for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𝐵</m:t>
                        </m:r>
                      </m:e>
                    </m:d>
                  </m:oMath>
                </a14:m>
                <a:r>
                  <a:rPr lang="en-IN" dirty="0" smtClean="0"/>
                  <a:t> batches till all points exhausted</a:t>
                </a:r>
              </a:p>
              <a:p>
                <a:pPr lvl="3">
                  <a:lnSpc>
                    <a:spcPct val="100000"/>
                  </a:lnSpc>
                </a:pPr>
                <a:r>
                  <a:rPr lang="en-IN" dirty="0" smtClean="0"/>
                  <a:t>This is called one </a:t>
                </a:r>
                <a:r>
                  <a:rPr lang="en-IN" b="1" dirty="0" smtClean="0">
                    <a:latin typeface="Calibri" panose="020F0502020204030204" pitchFamily="34" charset="0"/>
                    <a:cs typeface="Calibri" panose="020F0502020204030204" pitchFamily="34" charset="0"/>
                  </a:rPr>
                  <a:t>epoch</a:t>
                </a:r>
                <a:r>
                  <a:rPr lang="en-IN" dirty="0" smtClean="0"/>
                  <a:t>. </a:t>
                </a:r>
                <a:r>
                  <a:rPr lang="en-IN" i="1" dirty="0" smtClean="0"/>
                  <a:t>Note</a:t>
                </a:r>
                <a:r>
                  <a:rPr lang="en-IN" dirty="0" smtClean="0"/>
                  <a:t>: last batch may contain less than </a:t>
                </a:r>
                <a14:m>
                  <m:oMath xmlns:m="http://schemas.openxmlformats.org/officeDocument/2006/math">
                    <m:r>
                      <a:rPr lang="en-IN" b="0" i="1" smtClean="0">
                        <a:latin typeface="Cambria Math" panose="02040503050406030204" pitchFamily="18" charset="0"/>
                      </a:rPr>
                      <m:t>𝐵</m:t>
                    </m:r>
                  </m:oMath>
                </a14:m>
                <a:r>
                  <a:rPr lang="en-IN" dirty="0" smtClean="0"/>
                  <a:t> points if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 </m:t>
                    </m:r>
                    <m:r>
                      <a:rPr lang="en-IN" b="0" i="1" smtClean="0">
                        <a:latin typeface="Cambria Math" panose="02040503050406030204" pitchFamily="18" charset="0"/>
                      </a:rPr>
                      <m:t>𝐵</m:t>
                    </m:r>
                    <m:r>
                      <a:rPr lang="en-IN" b="0" i="1" smtClean="0">
                        <a:latin typeface="Cambria Math" panose="02040503050406030204" pitchFamily="18" charset="0"/>
                      </a:rPr>
                      <m:t>≠0</m:t>
                    </m:r>
                  </m:oMath>
                </a14:m>
                <a:endParaRPr lang="en-IN" dirty="0" smtClean="0"/>
              </a:p>
              <a:p>
                <a:pPr lvl="3">
                  <a:lnSpc>
                    <a:spcPct val="100000"/>
                  </a:lnSpc>
                </a:pPr>
                <a:r>
                  <a:rPr lang="en-IN" dirty="0" smtClean="0"/>
                  <a:t>For next epoch, choose a new random permutation and repeat for blah epochs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1379" r="-4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24514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New Perspective on Non-linear Learning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4" y="1111624"/>
                <a:ext cx="11938646" cy="5746376"/>
              </a:xfrm>
            </p:spPr>
            <p:txBody>
              <a:bodyPr>
                <a:normAutofit/>
              </a:bodyPr>
              <a:lstStyle/>
              <a:p>
                <a:r>
                  <a:rPr lang="en-US" dirty="0" smtClean="0"/>
                  <a:t>Kernels allow us to nicely reuse linear </a:t>
                </a:r>
                <a:r>
                  <a:rPr lang="en-US" dirty="0" err="1" smtClean="0"/>
                  <a:t>algos</a:t>
                </a:r>
                <a:r>
                  <a:rPr lang="en-US" dirty="0" smtClean="0"/>
                  <a:t> to learn nonlinear models</a:t>
                </a:r>
              </a:p>
              <a:p>
                <a:pPr lvl="2"/>
                <a:r>
                  <a:rPr lang="en-US" dirty="0" smtClean="0"/>
                  <a:t>Very powerful (and expensive too) – offer non-parametric learning</a:t>
                </a:r>
              </a:p>
              <a:p>
                <a:pPr lvl="2"/>
                <a:r>
                  <a:rPr lang="en-US" dirty="0" smtClean="0"/>
                  <a:t>Not all ML </a:t>
                </a:r>
                <a:r>
                  <a:rPr lang="en-US" dirty="0" err="1" smtClean="0"/>
                  <a:t>algos</a:t>
                </a:r>
                <a:r>
                  <a:rPr lang="en-US" dirty="0" smtClean="0"/>
                  <a:t> can be easily </a:t>
                </a:r>
                <a:r>
                  <a:rPr lang="en-US" dirty="0" err="1" smtClean="0"/>
                  <a:t>kernelized</a:t>
                </a:r>
                <a:r>
                  <a:rPr lang="en-US" dirty="0" smtClean="0"/>
                  <a:t> – e.g. those that use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1</m:t>
                        </m:r>
                      </m:sub>
                    </m:sSub>
                  </m:oMath>
                </a14:m>
                <a:r>
                  <a:rPr lang="en-US" dirty="0" smtClean="0"/>
                  <a:t> regularization</a:t>
                </a:r>
              </a:p>
              <a:p>
                <a:pPr lvl="2"/>
                <a:r>
                  <a:rPr lang="en-US" dirty="0" smtClean="0"/>
                  <a:t>In general, </a:t>
                </a:r>
                <a:r>
                  <a:rPr lang="en-US" dirty="0" err="1" smtClean="0"/>
                  <a:t>algos</a:t>
                </a:r>
                <a:r>
                  <a:rPr lang="en-US" dirty="0" smtClean="0"/>
                  <a:t> that use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2</m:t>
                        </m:r>
                      </m:sub>
                    </m:sSub>
                  </m:oMath>
                </a14:m>
                <a:r>
                  <a:rPr lang="en-US" dirty="0" smtClean="0"/>
                  <a:t> distances and dot products are </a:t>
                </a:r>
                <a:r>
                  <a:rPr lang="en-US" dirty="0" err="1" smtClean="0"/>
                  <a:t>kernelizable</a:t>
                </a:r>
                <a:endParaRPr lang="en-US" dirty="0" smtClean="0"/>
              </a:p>
              <a:p>
                <a:r>
                  <a:rPr lang="en-US" dirty="0" smtClean="0"/>
                  <a:t>Other techniques exist to perform non-linear learning as well</a:t>
                </a:r>
              </a:p>
              <a:p>
                <a:pPr lvl="2"/>
                <a:r>
                  <a:rPr lang="en-US" dirty="0" smtClean="0"/>
                  <a:t>Non-parametric non-linear methods: </a:t>
                </a:r>
                <a:r>
                  <a:rPr lang="en-US" dirty="0" err="1" smtClean="0"/>
                  <a:t>kNN</a:t>
                </a:r>
                <a:r>
                  <a:rPr lang="en-US" dirty="0" smtClean="0"/>
                  <a:t>, decision trees (fast prediction)</a:t>
                </a:r>
                <a:endParaRPr lang="en-US" dirty="0" smtClean="0"/>
              </a:p>
              <a:p>
                <a:pPr lvl="2"/>
                <a:r>
                  <a:rPr lang="en-US" dirty="0" smtClean="0"/>
                  <a:t>Parametric non-linear methods: </a:t>
                </a:r>
                <a:r>
                  <a:rPr lang="en-US" dirty="0" smtClean="0"/>
                  <a:t>splines</a:t>
                </a:r>
                <a:r>
                  <a:rPr lang="en-US" dirty="0" smtClean="0"/>
                  <a:t>, </a:t>
                </a:r>
                <a:r>
                  <a:rPr lang="en-US" dirty="0" smtClean="0"/>
                  <a:t>sinusoids</a:t>
                </a:r>
                <a:endParaRPr lang="en-US" dirty="0" smtClean="0"/>
              </a:p>
              <a:p>
                <a:r>
                  <a:rPr lang="en-US" dirty="0"/>
                  <a:t>A</a:t>
                </a:r>
                <a:r>
                  <a:rPr lang="en-US" dirty="0" smtClean="0"/>
                  <a:t> </a:t>
                </a:r>
                <a:r>
                  <a:rPr lang="en-US" dirty="0" smtClean="0"/>
                  <a:t>successful </a:t>
                </a:r>
                <a:r>
                  <a:rPr lang="en-US" dirty="0" smtClean="0"/>
                  <a:t>parametric non-linear </a:t>
                </a:r>
                <a:r>
                  <a:rPr lang="en-US" dirty="0" smtClean="0"/>
                  <a:t>learning technique is deep learning</a:t>
                </a:r>
              </a:p>
              <a:p>
                <a:pPr lvl="2"/>
                <a:r>
                  <a:rPr lang="en-US" dirty="0" smtClean="0"/>
                  <a:t>Predates kernel learning and machine learning itself by decades</a:t>
                </a:r>
              </a:p>
              <a:p>
                <a:pPr lvl="2"/>
                <a:r>
                  <a:rPr lang="en-US" dirty="0" smtClean="0"/>
                  <a:t>Not very popular till recently due to lack of data, computational power</a:t>
                </a:r>
              </a:p>
              <a:p>
                <a:pPr lvl="2"/>
                <a:r>
                  <a:rPr lang="en-US" dirty="0" smtClean="0"/>
                  <a:t>Very successful and well-researched technique currently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4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217086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prevent overfitting?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b="1" dirty="0" smtClean="0"/>
                  <a:t>Method 1</a:t>
                </a:r>
                <a:r>
                  <a:rPr lang="en-IN" dirty="0" smtClean="0"/>
                  <a:t>: Regularize the weights</a:t>
                </a:r>
              </a:p>
              <a:p>
                <a:pPr lvl="2"/>
                <a:r>
                  <a:rPr lang="en-IN" b="1" dirty="0" smtClean="0"/>
                  <a:t>1.1</a:t>
                </a:r>
                <a:r>
                  <a:rPr lang="en-IN" dirty="0" smtClean="0"/>
                  <a:t>: add an explicit regularization term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r>
                              <a:rPr lang="en-IN">
                                <a:latin typeface="Cambria Math" panose="02040503050406030204" pitchFamily="18" charset="0"/>
                              </a:rPr>
                              <m:t>𝐹</m:t>
                            </m:r>
                            <m:d>
                              <m:dPr>
                                <m:ctrlPr>
                                  <a:rPr lang="en-IN" i="1">
                                    <a:latin typeface="Cambria Math" panose="02040503050406030204" pitchFamily="18" charset="0"/>
                                  </a:rPr>
                                </m:ctrlPr>
                              </m:dPr>
                              <m:e>
                                <m:r>
                                  <a:rPr lang="en-IN" b="1">
                                    <a:latin typeface="Cambria Math" panose="02040503050406030204" pitchFamily="18" charset="0"/>
                                  </a:rPr>
                                  <m:t>𝐰</m:t>
                                </m:r>
                              </m:e>
                            </m:d>
                          </m:e>
                        </m:func>
                      </m:e>
                    </m:func>
                    <m:r>
                      <a:rPr lang="en-IN">
                        <a:latin typeface="Cambria Math" panose="02040503050406030204" pitchFamily="18" charset="0"/>
                      </a:rPr>
                      <m:t>+</m:t>
                    </m:r>
                    <m:r>
                      <a:rPr lang="en-IN">
                        <a:latin typeface="Cambria Math" panose="02040503050406030204" pitchFamily="18" charset="0"/>
                      </a:rPr>
                      <m:t>𝜆</m:t>
                    </m:r>
                    <m:r>
                      <a:rPr lang="en-IN">
                        <a:latin typeface="Cambria Math" panose="02040503050406030204" pitchFamily="18" charset="0"/>
                      </a:rPr>
                      <m:t>⋅</m:t>
                    </m:r>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r>
                              <a:rPr lang="en-IN" b="1" i="0">
                                <a:latin typeface="Cambria Math" panose="02040503050406030204" pitchFamily="18" charset="0"/>
                              </a:rPr>
                              <m:t>𝐰</m:t>
                            </m:r>
                          </m:e>
                        </m:d>
                      </m:e>
                      <m:sub>
                        <m:r>
                          <a:rPr lang="en-IN">
                            <a:latin typeface="Cambria Math" panose="02040503050406030204" pitchFamily="18" charset="0"/>
                          </a:rPr>
                          <m:t>2</m:t>
                        </m:r>
                      </m:sub>
                      <m:sup>
                        <m:r>
                          <a:rPr lang="en-IN">
                            <a:latin typeface="Cambria Math" panose="02040503050406030204" pitchFamily="18" charset="0"/>
                          </a:rPr>
                          <m:t>2</m:t>
                        </m:r>
                      </m:sup>
                    </m:sSubSup>
                  </m:oMath>
                </a14:m>
                <a:endParaRPr lang="en-IN" dirty="0" smtClean="0"/>
              </a:p>
              <a:p>
                <a:pPr lvl="2"/>
                <a:r>
                  <a:rPr lang="en-IN" b="1" dirty="0" smtClean="0"/>
                  <a:t>1.2</a:t>
                </a:r>
                <a:r>
                  <a:rPr lang="en-IN" dirty="0" smtClean="0"/>
                  <a:t>: don’t allow any weight to get big (clip them)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sSub>
                                  <m:sSubPr>
                                    <m:ctrlPr>
                                      <a:rPr lang="en-IN" i="1">
                                        <a:latin typeface="Cambria Math" panose="02040503050406030204" pitchFamily="18" charset="0"/>
                                      </a:rPr>
                                    </m:ctrlPr>
                                  </m:sSubPr>
                                  <m:e>
                                    <m:d>
                                      <m:dPr>
                                        <m:begChr m:val="‖"/>
                                        <m:endChr m:val="‖"/>
                                        <m:ctrlPr>
                                          <a:rPr lang="en-IN" i="1">
                                            <a:latin typeface="Cambria Math" panose="02040503050406030204" pitchFamily="18" charset="0"/>
                                          </a:rPr>
                                        </m:ctrlPr>
                                      </m:dPr>
                                      <m:e>
                                        <m:r>
                                          <a:rPr lang="en-IN" b="1" i="0">
                                            <a:latin typeface="Cambria Math" panose="02040503050406030204" pitchFamily="18" charset="0"/>
                                          </a:rPr>
                                          <m:t>𝐰</m:t>
                                        </m:r>
                                      </m:e>
                                    </m:d>
                                  </m:e>
                                  <m:sub>
                                    <m:r>
                                      <a:rPr lang="en-IN">
                                        <a:latin typeface="Cambria Math" panose="02040503050406030204" pitchFamily="18" charset="0"/>
                                      </a:rPr>
                                      <m:t>∞</m:t>
                                    </m:r>
                                  </m:sub>
                                </m:sSub>
                                <m:r>
                                  <a:rPr lang="en-IN">
                                    <a:latin typeface="Cambria Math" panose="02040503050406030204" pitchFamily="18" charset="0"/>
                                  </a:rPr>
                                  <m:t>&lt;</m:t>
                                </m:r>
                                <m:r>
                                  <a:rPr lang="en-IN">
                                    <a:latin typeface="Cambria Math" panose="02040503050406030204" pitchFamily="18" charset="0"/>
                                  </a:rPr>
                                  <m:t>𝑟</m:t>
                                </m:r>
                              </m:lim>
                            </m:limLow>
                          </m:fName>
                          <m:e>
                            <m:r>
                              <a:rPr lang="en-IN">
                                <a:latin typeface="Cambria Math" panose="02040503050406030204" pitchFamily="18" charset="0"/>
                              </a:rPr>
                              <m:t>𝐹</m:t>
                            </m:r>
                            <m:d>
                              <m:dPr>
                                <m:ctrlPr>
                                  <a:rPr lang="en-IN" i="1">
                                    <a:latin typeface="Cambria Math" panose="02040503050406030204" pitchFamily="18" charset="0"/>
                                  </a:rPr>
                                </m:ctrlPr>
                              </m:dPr>
                              <m:e>
                                <m:r>
                                  <a:rPr lang="en-IN" b="1">
                                    <a:latin typeface="Cambria Math" panose="02040503050406030204" pitchFamily="18" charset="0"/>
                                  </a:rPr>
                                  <m:t>𝐰</m:t>
                                </m:r>
                              </m:e>
                            </m:d>
                          </m:e>
                        </m:func>
                      </m:e>
                    </m:func>
                  </m:oMath>
                </a14:m>
                <a:endParaRPr lang="en-IN" dirty="0" smtClean="0"/>
              </a:p>
              <a:p>
                <a:pPr lvl="2"/>
                <a:r>
                  <a:rPr lang="en-IN" dirty="0" smtClean="0"/>
                  <a:t>Most libraries implement these strategies themselves e.g. weight clipping</a:t>
                </a:r>
              </a:p>
              <a:p>
                <a:pPr lvl="2"/>
                <a:r>
                  <a:rPr lang="en-IN" dirty="0" smtClean="0"/>
                  <a:t>Sometimes even gradient coordinates are clipped to stabilize training</a:t>
                </a:r>
              </a:p>
              <a:p>
                <a:r>
                  <a:rPr lang="en-IN" b="1" dirty="0" smtClean="0"/>
                  <a:t>Method 2</a:t>
                </a:r>
                <a:r>
                  <a:rPr lang="en-IN" dirty="0" smtClean="0"/>
                  <a:t>: Deliberately inject noise into the labels</a:t>
                </a:r>
              </a:p>
              <a:p>
                <a:pPr lvl="2"/>
                <a:r>
                  <a:rPr lang="en-IN" dirty="0" smtClean="0"/>
                  <a:t>For </a:t>
                </a:r>
                <a:r>
                  <a:rPr lang="en-IN" dirty="0"/>
                  <a:t>binary classification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=0→</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r>
                      <a:rPr lang="en-IN" i="1">
                        <a:latin typeface="Cambria Math" panose="02040503050406030204" pitchFamily="18" charset="0"/>
                      </a:rPr>
                      <m:t>𝜖</m:t>
                    </m:r>
                  </m:oMath>
                </a14:m>
                <a:r>
                  <a:rPr lang="en-IN" dirty="0"/>
                  <a:t>,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=1→</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=1−</m:t>
                    </m:r>
                    <m:r>
                      <a:rPr lang="en-IN" i="1">
                        <a:latin typeface="Cambria Math" panose="02040503050406030204" pitchFamily="18" charset="0"/>
                      </a:rPr>
                      <m:t>𝜖</m:t>
                    </m:r>
                  </m:oMath>
                </a14:m>
                <a:endParaRPr lang="en-IN" dirty="0"/>
              </a:p>
              <a:p>
                <a:pPr lvl="2"/>
                <a:r>
                  <a:rPr lang="en-IN" dirty="0"/>
                  <a:t>For regression problems,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𝜖</m:t>
                        </m:r>
                      </m:e>
                      <m:sup>
                        <m:r>
                          <a:rPr lang="en-IN" i="1">
                            <a:latin typeface="Cambria Math" panose="02040503050406030204" pitchFamily="18" charset="0"/>
                          </a:rPr>
                          <m:t>𝑖</m:t>
                        </m:r>
                      </m:sup>
                    </m:sSup>
                  </m:oMath>
                </a14:m>
                <a:r>
                  <a:rPr lang="en-IN" dirty="0"/>
                  <a:t>, where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𝜖</m:t>
                        </m:r>
                      </m:e>
                      <m:sup>
                        <m:r>
                          <a:rPr lang="en-IN" i="1">
                            <a:latin typeface="Cambria Math" panose="02040503050406030204" pitchFamily="18" charset="0"/>
                          </a:rPr>
                          <m:t>𝑖</m:t>
                        </m:r>
                      </m:sup>
                    </m:sSup>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0,</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endParaRPr lang="en-IN" dirty="0" smtClean="0"/>
              </a:p>
              <a:p>
                <a:pPr lvl="2"/>
                <a:r>
                  <a:rPr lang="en-IN" dirty="0"/>
                  <a:t>Unlikely that a NN with limited </a:t>
                </a:r>
                <a:r>
                  <a:rPr lang="en-IN" dirty="0" smtClean="0"/>
                  <a:t># of nodes </a:t>
                </a:r>
                <a:r>
                  <a:rPr lang="en-IN" dirty="0"/>
                  <a:t>would be able to </a:t>
                </a:r>
                <a:r>
                  <a:rPr lang="en-IN" dirty="0" smtClean="0"/>
                  <a:t>memorize noise</a:t>
                </a:r>
                <a:endParaRPr lang="en-IN" dirty="0"/>
              </a:p>
              <a:p>
                <a:pPr lvl="2"/>
                <a:r>
                  <a:rPr lang="en-IN" dirty="0" smtClean="0"/>
                  <a:t>For NN setting these are just heuristics but when applied to nicer settings (e.g. linear models), label noise can </a:t>
                </a:r>
                <a:r>
                  <a:rPr lang="en-IN" dirty="0"/>
                  <a:t>be shown to be equivalent to </a:t>
                </a:r>
                <a:r>
                  <a:rPr lang="en-IN" dirty="0" smtClean="0"/>
                  <a:t>regularization</a:t>
                </a:r>
              </a:p>
              <a:p>
                <a:pPr lvl="2"/>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56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spTree>
    <p:extLst>
      <p:ext uri="{BB962C8B-B14F-4D97-AF65-F5344CB8AC3E}">
        <p14:creationId xmlns:p14="http://schemas.microsoft.com/office/powerpoint/2010/main" val="42873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prevent overfitting?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b="1" dirty="0" smtClean="0"/>
                  <a:t>Method 3</a:t>
                </a:r>
                <a:r>
                  <a:rPr lang="en-IN" dirty="0" smtClean="0"/>
                  <a:t>: Learn Sparse Models</a:t>
                </a:r>
              </a:p>
              <a:p>
                <a:pPr lvl="2"/>
                <a:r>
                  <a:rPr lang="en-IN" b="1" dirty="0" smtClean="0"/>
                  <a:t>3.1</a:t>
                </a:r>
                <a:r>
                  <a:rPr lang="en-IN" dirty="0" smtClean="0"/>
                  <a:t> Learn a NN that has sparse (instead of dense) connections b/w layers</a:t>
                </a:r>
              </a:p>
              <a:p>
                <a:pPr lvl="3"/>
                <a:r>
                  <a:rPr lang="en-IN" dirty="0" smtClean="0"/>
                  <a:t>See </a:t>
                </a:r>
                <a:r>
                  <a:rPr lang="en-IN" dirty="0" err="1" smtClean="0"/>
                  <a:t>Frankle-Carbin</a:t>
                </a:r>
                <a:r>
                  <a:rPr lang="en-IN" dirty="0" smtClean="0"/>
                  <a:t> (ICLR 2019) – The Lottery Ticket Hypothesis</a:t>
                </a:r>
              </a:p>
              <a:p>
                <a:pPr lvl="2"/>
                <a:r>
                  <a:rPr lang="en-IN" b="1" dirty="0" smtClean="0"/>
                  <a:t>3.2</a:t>
                </a:r>
                <a:r>
                  <a:rPr lang="en-IN" dirty="0" smtClean="0"/>
                  <a:t> </a:t>
                </a:r>
                <a:r>
                  <a:rPr lang="en-IN" b="1" dirty="0" smtClean="0"/>
                  <a:t>Parameter sharing</a:t>
                </a:r>
                <a:r>
                  <a:rPr lang="en-IN" dirty="0" smtClean="0"/>
                  <a:t>: force some of the weights to take the same value by adding constraints of the form </a:t>
                </a:r>
                <a14:m>
                  <m:oMath xmlns:m="http://schemas.openxmlformats.org/officeDocument/2006/math">
                    <m:sSub>
                      <m:sSubPr>
                        <m:ctrlPr>
                          <a:rPr lang="en-IN" i="1">
                            <a:latin typeface="Cambria Math" panose="02040503050406030204" pitchFamily="18" charset="0"/>
                          </a:rPr>
                        </m:ctrlPr>
                      </m:sSubPr>
                      <m:e>
                        <m:r>
                          <a:rPr lang="en-IN" b="1" i="0">
                            <a:latin typeface="Cambria Math" panose="02040503050406030204" pitchFamily="18" charset="0"/>
                          </a:rPr>
                          <m:t>𝐰</m:t>
                        </m:r>
                      </m:e>
                      <m:sub>
                        <m:r>
                          <a:rPr lang="en-IN">
                            <a:latin typeface="Cambria Math" panose="02040503050406030204" pitchFamily="18" charset="0"/>
                          </a:rPr>
                          <m:t>𝑖</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1" i="0">
                            <a:latin typeface="Cambria Math" panose="02040503050406030204" pitchFamily="18" charset="0"/>
                          </a:rPr>
                          <m:t>𝐰</m:t>
                        </m:r>
                      </m:e>
                      <m:sub>
                        <m:r>
                          <a:rPr lang="en-IN">
                            <a:latin typeface="Cambria Math" panose="02040503050406030204" pitchFamily="18" charset="0"/>
                          </a:rPr>
                          <m:t>𝑗</m:t>
                        </m:r>
                      </m:sub>
                    </m:sSub>
                  </m:oMath>
                </a14:m>
                <a:endParaRPr lang="en-IN" dirty="0" smtClean="0"/>
              </a:p>
              <a:p>
                <a:pPr lvl="3"/>
                <a:r>
                  <a:rPr lang="en-IN" dirty="0" smtClean="0"/>
                  <a:t>Convolutional NN do this implicitly and are very successful</a:t>
                </a:r>
              </a:p>
              <a:p>
                <a:pPr lvl="2"/>
                <a:r>
                  <a:rPr lang="en-IN" b="1" dirty="0" smtClean="0"/>
                  <a:t>3.3 Dropout</a:t>
                </a:r>
                <a:r>
                  <a:rPr lang="en-IN" dirty="0" smtClean="0"/>
                  <a:t>: </a:t>
                </a:r>
                <a:r>
                  <a:rPr lang="en-US" dirty="0" smtClean="0"/>
                  <a:t>Implicitly </a:t>
                </a:r>
                <a:r>
                  <a:rPr lang="en-US" dirty="0"/>
                  <a:t>trains on multiple sparse networks in parallel</a:t>
                </a:r>
              </a:p>
              <a:p>
                <a:pPr lvl="3"/>
                <a:r>
                  <a:rPr lang="en-US" dirty="0"/>
                  <a:t>While executing a GD update, randomly remove edges or entire nodes from network so they do not </a:t>
                </a:r>
                <a:r>
                  <a:rPr lang="en-US" dirty="0" smtClean="0"/>
                  <a:t>get updated in that iteration. Put them back in after update is over</a:t>
                </a:r>
                <a:endParaRPr lang="en-US" dirty="0"/>
              </a:p>
              <a:p>
                <a:pPr lvl="3"/>
                <a:r>
                  <a:rPr lang="en-US" dirty="0"/>
                  <a:t>Can </a:t>
                </a:r>
                <a:r>
                  <a:rPr lang="en-US" dirty="0" smtClean="0"/>
                  <a:t>again be </a:t>
                </a:r>
                <a:r>
                  <a:rPr lang="en-US" dirty="0"/>
                  <a:t>shown to be equivalent </a:t>
                </a:r>
                <a:r>
                  <a:rPr lang="en-US" dirty="0" smtClean="0"/>
                  <a:t>to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2</m:t>
                        </m:r>
                      </m:sub>
                    </m:sSub>
                  </m:oMath>
                </a14:m>
                <a:r>
                  <a:rPr lang="en-US" dirty="0" smtClean="0"/>
                  <a:t> regularization </a:t>
                </a:r>
                <a:r>
                  <a:rPr lang="en-US" dirty="0"/>
                  <a:t>in </a:t>
                </a:r>
                <a:r>
                  <a:rPr lang="en-US" dirty="0" smtClean="0"/>
                  <a:t>“nice” settings</a:t>
                </a:r>
                <a:endParaRPr lang="en-IN" dirty="0" smtClean="0"/>
              </a:p>
              <a:p>
                <a:r>
                  <a:rPr lang="en-IN" b="1" dirty="0" smtClean="0"/>
                  <a:t>Method 4</a:t>
                </a:r>
                <a:r>
                  <a:rPr lang="en-IN" dirty="0" smtClean="0"/>
                  <a:t>: Validation</a:t>
                </a:r>
              </a:p>
              <a:p>
                <a:pPr lvl="2"/>
                <a:r>
                  <a:rPr lang="en-IN" dirty="0" smtClean="0"/>
                  <a:t>Use early stopping – do not rely on training loss but rather performance on a held-out (or k-fold) validation set to decide when to stop training</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spTree>
    <p:extLst>
      <p:ext uri="{BB962C8B-B14F-4D97-AF65-F5344CB8AC3E}">
        <p14:creationId xmlns:p14="http://schemas.microsoft.com/office/powerpoint/2010/main" val="105324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Dropout</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sym typeface="Wingdings" panose="05000000000000000000" pitchFamily="2" charset="2"/>
                  </a:rPr>
                  <a:t>During </a:t>
                </a:r>
                <a:r>
                  <a:rPr lang="en-IN" dirty="0">
                    <a:sym typeface="Wingdings" panose="05000000000000000000" pitchFamily="2" charset="2"/>
                  </a:rPr>
                  <a:t>training, before applying mini-batch gradient descent</a:t>
                </a:r>
              </a:p>
              <a:p>
                <a:pPr lvl="2"/>
                <a:r>
                  <a:rPr lang="en-IN" dirty="0">
                    <a:sym typeface="Wingdings" panose="05000000000000000000" pitchFamily="2" charset="2"/>
                  </a:rPr>
                  <a:t>Randomly </a:t>
                </a:r>
                <a:r>
                  <a:rPr lang="en-IN" dirty="0" smtClean="0">
                    <a:sym typeface="Wingdings" panose="05000000000000000000" pitchFamily="2" charset="2"/>
                  </a:rPr>
                  <a:t>mark each input node (e.g. choose </a:t>
                </a:r>
                <a:r>
                  <a:rPr lang="en-IN" dirty="0">
                    <a:sym typeface="Wingdings" panose="05000000000000000000" pitchFamily="2" charset="2"/>
                  </a:rPr>
                  <a:t>each with </a:t>
                </a:r>
                <a:r>
                  <a:rPr lang="en-IN" dirty="0" err="1">
                    <a:sym typeface="Wingdings" panose="05000000000000000000" pitchFamily="2" charset="2"/>
                  </a:rPr>
                  <a:t>prob</a:t>
                </a:r>
                <a:r>
                  <a:rPr lang="en-IN" dirty="0">
                    <a:sym typeface="Wingdings" panose="05000000000000000000" pitchFamily="2" charset="2"/>
                  </a:rPr>
                  <a:t> 20%)</a:t>
                </a:r>
              </a:p>
              <a:p>
                <a:pPr lvl="2"/>
                <a:r>
                  <a:rPr lang="en-IN" dirty="0">
                    <a:sym typeface="Wingdings" panose="05000000000000000000" pitchFamily="2" charset="2"/>
                  </a:rPr>
                  <a:t>Randomly </a:t>
                </a:r>
                <a:r>
                  <a:rPr lang="en-IN" dirty="0" smtClean="0">
                    <a:sym typeface="Wingdings" panose="05000000000000000000" pitchFamily="2" charset="2"/>
                  </a:rPr>
                  <a:t>mark each hidden node (e.g. choose </a:t>
                </a:r>
                <a:r>
                  <a:rPr lang="en-IN" dirty="0">
                    <a:sym typeface="Wingdings" panose="05000000000000000000" pitchFamily="2" charset="2"/>
                  </a:rPr>
                  <a:t>each </a:t>
                </a:r>
                <a:r>
                  <a:rPr lang="en-IN" dirty="0" smtClean="0">
                    <a:sym typeface="Wingdings" panose="05000000000000000000" pitchFamily="2" charset="2"/>
                  </a:rPr>
                  <a:t>with </a:t>
                </a:r>
                <a:r>
                  <a:rPr lang="en-IN" dirty="0" err="1" smtClean="0">
                    <a:sym typeface="Wingdings" panose="05000000000000000000" pitchFamily="2" charset="2"/>
                  </a:rPr>
                  <a:t>prob</a:t>
                </a:r>
                <a:r>
                  <a:rPr lang="en-IN" dirty="0" smtClean="0">
                    <a:sym typeface="Wingdings" panose="05000000000000000000" pitchFamily="2" charset="2"/>
                  </a:rPr>
                  <a:t> </a:t>
                </a:r>
                <a:r>
                  <a:rPr lang="en-IN" dirty="0">
                    <a:sym typeface="Wingdings" panose="05000000000000000000" pitchFamily="2" charset="2"/>
                  </a:rPr>
                  <a:t>50%)</a:t>
                </a:r>
              </a:p>
              <a:p>
                <a:pPr lvl="2"/>
                <a:r>
                  <a:rPr lang="en-IN" dirty="0">
                    <a:sym typeface="Wingdings" panose="05000000000000000000" pitchFamily="2" charset="2"/>
                  </a:rPr>
                  <a:t>Remove </a:t>
                </a:r>
                <a:r>
                  <a:rPr lang="en-IN" dirty="0" smtClean="0">
                    <a:sym typeface="Wingdings" panose="05000000000000000000" pitchFamily="2" charset="2"/>
                  </a:rPr>
                  <a:t>marked nodes, </a:t>
                </a:r>
                <a:r>
                  <a:rPr lang="en-IN" dirty="0">
                    <a:sym typeface="Wingdings" panose="05000000000000000000" pitchFamily="2" charset="2"/>
                  </a:rPr>
                  <a:t>and corresponding edges from the network</a:t>
                </a:r>
              </a:p>
              <a:p>
                <a:pPr lvl="2"/>
                <a:r>
                  <a:rPr lang="en-IN" dirty="0">
                    <a:sym typeface="Wingdings" panose="05000000000000000000" pitchFamily="2" charset="2"/>
                  </a:rPr>
                  <a:t>Apply mini-batch gradient </a:t>
                </a:r>
                <a:r>
                  <a:rPr lang="en-IN" dirty="0" smtClean="0">
                    <a:sym typeface="Wingdings" panose="05000000000000000000" pitchFamily="2" charset="2"/>
                  </a:rPr>
                  <a:t>descent (or </a:t>
                </a:r>
                <a:r>
                  <a:rPr lang="en-IN" dirty="0" err="1" smtClean="0">
                    <a:sym typeface="Wingdings" panose="05000000000000000000" pitchFamily="2" charset="2"/>
                  </a:rPr>
                  <a:t>backprop</a:t>
                </a:r>
                <a:r>
                  <a:rPr lang="en-IN" dirty="0" smtClean="0">
                    <a:sym typeface="Wingdings" panose="05000000000000000000" pitchFamily="2" charset="2"/>
                  </a:rPr>
                  <a:t>) </a:t>
                </a:r>
                <a:r>
                  <a:rPr lang="en-IN" dirty="0">
                    <a:sym typeface="Wingdings" panose="05000000000000000000" pitchFamily="2" charset="2"/>
                  </a:rPr>
                  <a:t>to the remaining </a:t>
                </a:r>
                <a:r>
                  <a:rPr lang="en-IN" dirty="0" smtClean="0">
                    <a:sym typeface="Wingdings" panose="05000000000000000000" pitchFamily="2" charset="2"/>
                  </a:rPr>
                  <a:t>network</a:t>
                </a:r>
              </a:p>
              <a:p>
                <a:pPr lvl="3"/>
                <a:r>
                  <a:rPr lang="en-IN" dirty="0" err="1" smtClean="0">
                    <a:sym typeface="Wingdings" panose="05000000000000000000" pitchFamily="2" charset="2"/>
                  </a:rPr>
                  <a:t>Backprop</a:t>
                </a:r>
                <a:r>
                  <a:rPr lang="en-IN" dirty="0" smtClean="0">
                    <a:sym typeface="Wingdings" panose="05000000000000000000" pitchFamily="2" charset="2"/>
                  </a:rPr>
                  <a:t> is GD applied to multilayer </a:t>
                </a:r>
                <a:r>
                  <a:rPr lang="en-IN" dirty="0" err="1" smtClean="0">
                    <a:sym typeface="Wingdings" panose="05000000000000000000" pitchFamily="2" charset="2"/>
                  </a:rPr>
                  <a:t>perceptrons</a:t>
                </a:r>
                <a:r>
                  <a:rPr lang="en-IN" dirty="0" smtClean="0">
                    <a:sym typeface="Wingdings" panose="05000000000000000000" pitchFamily="2" charset="2"/>
                  </a:rPr>
                  <a:t> – will study this next</a:t>
                </a:r>
                <a:endParaRPr lang="en-IN" dirty="0">
                  <a:sym typeface="Wingdings" panose="05000000000000000000" pitchFamily="2" charset="2"/>
                </a:endParaRPr>
              </a:p>
              <a:p>
                <a:pPr lvl="2"/>
                <a:r>
                  <a:rPr lang="en-IN" dirty="0" smtClean="0">
                    <a:sym typeface="Wingdings" panose="05000000000000000000" pitchFamily="2" charset="2"/>
                  </a:rPr>
                  <a:t>NAG</a:t>
                </a:r>
                <a:r>
                  <a:rPr lang="en-IN" dirty="0">
                    <a:sym typeface="Wingdings" panose="05000000000000000000" pitchFamily="2" charset="2"/>
                  </a:rPr>
                  <a:t>, </a:t>
                </a:r>
                <a:r>
                  <a:rPr lang="en-IN" dirty="0" err="1" smtClean="0">
                    <a:sym typeface="Wingdings" panose="05000000000000000000" pitchFamily="2" charset="2"/>
                  </a:rPr>
                  <a:t>AdaGrad</a:t>
                </a:r>
                <a:r>
                  <a:rPr lang="en-IN" dirty="0" smtClean="0">
                    <a:sym typeface="Wingdings" panose="05000000000000000000" pitchFamily="2" charset="2"/>
                  </a:rPr>
                  <a:t>, Adam </a:t>
                </a:r>
                <a:r>
                  <a:rPr lang="en-IN" dirty="0" err="1">
                    <a:sym typeface="Wingdings" panose="05000000000000000000" pitchFamily="2" charset="2"/>
                  </a:rPr>
                  <a:t>etc</a:t>
                </a:r>
                <a:r>
                  <a:rPr lang="en-IN" dirty="0">
                    <a:sym typeface="Wingdings" panose="05000000000000000000" pitchFamily="2" charset="2"/>
                  </a:rPr>
                  <a:t> </a:t>
                </a:r>
                <a:r>
                  <a:rPr lang="en-IN" dirty="0" smtClean="0">
                    <a:sym typeface="Wingdings" panose="05000000000000000000" pitchFamily="2" charset="2"/>
                  </a:rPr>
                  <a:t>can be used along with dropout as usual</a:t>
                </a:r>
              </a:p>
              <a:p>
                <a:pPr lvl="2"/>
                <a:r>
                  <a:rPr lang="en-IN" b="1" dirty="0" smtClean="0">
                    <a:sym typeface="Wingdings" panose="05000000000000000000" pitchFamily="2" charset="2"/>
                  </a:rPr>
                  <a:t>Dropout at t</a:t>
                </a:r>
                <a:r>
                  <a:rPr lang="en-IN" b="1" dirty="0" smtClean="0"/>
                  <a:t>est time</a:t>
                </a:r>
                <a:r>
                  <a:rPr lang="en-IN" dirty="0" smtClean="0"/>
                  <a:t>: scale </a:t>
                </a:r>
                <a:r>
                  <a:rPr lang="en-IN" dirty="0"/>
                  <a:t>the </a:t>
                </a:r>
                <a:r>
                  <a:rPr lang="en-IN" dirty="0" smtClean="0"/>
                  <a:t>(post-activation) output </a:t>
                </a:r>
                <a:r>
                  <a:rPr lang="en-IN" dirty="0"/>
                  <a:t>of each node in the NN with the </a:t>
                </a:r>
                <a:r>
                  <a:rPr lang="en-IN" dirty="0" err="1" smtClean="0"/>
                  <a:t>prob</a:t>
                </a:r>
                <a:r>
                  <a:rPr lang="en-IN" dirty="0" smtClean="0"/>
                  <a:t> with which that node </a:t>
                </a:r>
                <a:r>
                  <a:rPr lang="en-IN" dirty="0"/>
                  <a:t>would have </a:t>
                </a:r>
                <a:r>
                  <a:rPr lang="en-IN" dirty="0" smtClean="0"/>
                  <a:t>been spared from marking</a:t>
                </a:r>
              </a:p>
              <a:p>
                <a:pPr lvl="3"/>
                <a:r>
                  <a:rPr lang="en-IN" dirty="0" smtClean="0">
                    <a:sym typeface="Wingdings" panose="05000000000000000000" pitchFamily="2" charset="2"/>
                  </a:rPr>
                  <a:t>An approximation but a scalable one that gives acceptable performance in practice</a:t>
                </a:r>
              </a:p>
              <a:p>
                <a:pPr lvl="3"/>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𝔼</m:t>
                    </m:r>
                    <m:d>
                      <m:dPr>
                        <m:begChr m:val="["/>
                        <m:endChr m:val="]"/>
                        <m:ctrlPr>
                          <a:rPr lang="en-IN" b="0" i="1" smtClean="0">
                            <a:latin typeface="Cambria Math" panose="02040503050406030204" pitchFamily="18" charset="0"/>
                            <a:ea typeface="Cambria Math" panose="02040503050406030204" pitchFamily="18" charset="0"/>
                            <a:sym typeface="Wingdings" panose="05000000000000000000" pitchFamily="2" charset="2"/>
                          </a:rPr>
                        </m:ctrlPr>
                      </m:dPr>
                      <m:e>
                        <m:r>
                          <a:rPr lang="en-IN" b="0" i="1" smtClean="0">
                            <a:latin typeface="Cambria Math" panose="02040503050406030204" pitchFamily="18" charset="0"/>
                            <a:ea typeface="Cambria Math" panose="02040503050406030204" pitchFamily="18" charset="0"/>
                            <a:sym typeface="Wingdings" panose="05000000000000000000" pitchFamily="2" charset="2"/>
                          </a:rPr>
                          <m:t>h</m:t>
                        </m:r>
                      </m:e>
                    </m:d>
                    <m:r>
                      <a:rPr lang="en-IN" b="0" i="1" smtClean="0">
                        <a:latin typeface="Cambria Math" panose="02040503050406030204" pitchFamily="18" charset="0"/>
                        <a:ea typeface="Cambria Math" panose="02040503050406030204" pitchFamily="18" charset="0"/>
                        <a:sym typeface="Wingdings" panose="05000000000000000000" pitchFamily="2" charset="2"/>
                      </a:rPr>
                      <m:t>=</m:t>
                    </m:r>
                    <m:r>
                      <a:rPr lang="en-IN" b="0" i="1" smtClean="0">
                        <a:latin typeface="Cambria Math" panose="02040503050406030204" pitchFamily="18" charset="0"/>
                        <a:ea typeface="Cambria Math" panose="02040503050406030204" pitchFamily="18" charset="0"/>
                        <a:sym typeface="Wingdings" panose="05000000000000000000" pitchFamily="2" charset="2"/>
                      </a:rPr>
                      <m:t>h</m:t>
                    </m:r>
                    <m:r>
                      <a:rPr lang="en-IN" b="0" i="1" smtClean="0">
                        <a:latin typeface="Cambria Math" panose="02040503050406030204" pitchFamily="18" charset="0"/>
                        <a:ea typeface="Cambria Math" panose="02040503050406030204" pitchFamily="18" charset="0"/>
                        <a:sym typeface="Wingdings" panose="05000000000000000000" pitchFamily="2" charset="2"/>
                      </a:rPr>
                      <m:t>⋅</m:t>
                    </m:r>
                    <m:r>
                      <a:rPr lang="en-IN" b="0" i="1" smtClean="0">
                        <a:latin typeface="Cambria Math" panose="02040503050406030204" pitchFamily="18" charset="0"/>
                        <a:ea typeface="Cambria Math" panose="02040503050406030204" pitchFamily="18" charset="0"/>
                        <a:sym typeface="Wingdings" panose="05000000000000000000" pitchFamily="2" charset="2"/>
                      </a:rPr>
                      <m:t>ℙ</m:t>
                    </m:r>
                    <m:d>
                      <m:dPr>
                        <m:begChr m:val="["/>
                        <m:endChr m:val="]"/>
                        <m:ctrlPr>
                          <a:rPr lang="en-IN" b="0" i="1" smtClean="0">
                            <a:latin typeface="Cambria Math" panose="02040503050406030204" pitchFamily="18" charset="0"/>
                            <a:ea typeface="Cambria Math" panose="02040503050406030204" pitchFamily="18" charset="0"/>
                            <a:sym typeface="Wingdings" panose="05000000000000000000" pitchFamily="2" charset="2"/>
                          </a:rPr>
                        </m:ctrlPr>
                      </m:dPr>
                      <m:e>
                        <m:r>
                          <m:rPr>
                            <m:nor/>
                          </m:rPr>
                          <a:rPr lang="en-IN" b="0" i="0" smtClean="0">
                            <a:latin typeface="+mj-lt"/>
                            <a:ea typeface="Cambria Math" panose="02040503050406030204" pitchFamily="18" charset="0"/>
                            <a:sym typeface="Wingdings" panose="05000000000000000000" pitchFamily="2" charset="2"/>
                          </a:rPr>
                          <m:t>not</m:t>
                        </m:r>
                        <m:r>
                          <m:rPr>
                            <m:nor/>
                          </m:rPr>
                          <a:rPr lang="en-IN" b="0" i="0" smtClean="0">
                            <a:latin typeface="+mj-lt"/>
                            <a:ea typeface="Cambria Math" panose="02040503050406030204" pitchFamily="18" charset="0"/>
                            <a:sym typeface="Wingdings" panose="05000000000000000000" pitchFamily="2" charset="2"/>
                          </a:rPr>
                          <m:t> </m:t>
                        </m:r>
                        <m:r>
                          <m:rPr>
                            <m:nor/>
                          </m:rPr>
                          <a:rPr lang="en-IN" b="0" i="0" smtClean="0">
                            <a:latin typeface="+mj-lt"/>
                            <a:ea typeface="Cambria Math" panose="02040503050406030204" pitchFamily="18" charset="0"/>
                            <a:sym typeface="Wingdings" panose="05000000000000000000" pitchFamily="2" charset="2"/>
                          </a:rPr>
                          <m:t>drop</m:t>
                        </m:r>
                      </m:e>
                    </m:d>
                    <m:r>
                      <a:rPr lang="en-IN" b="0" i="1" smtClean="0">
                        <a:latin typeface="Cambria Math" panose="02040503050406030204" pitchFamily="18" charset="0"/>
                        <a:ea typeface="Cambria Math" panose="02040503050406030204" pitchFamily="18" charset="0"/>
                        <a:sym typeface="Wingdings" panose="05000000000000000000" pitchFamily="2" charset="2"/>
                      </a:rPr>
                      <m:t>+0⋅</m:t>
                    </m:r>
                    <m:r>
                      <a:rPr lang="en-IN" b="0" i="1" smtClean="0">
                        <a:latin typeface="Cambria Math" panose="02040503050406030204" pitchFamily="18" charset="0"/>
                        <a:ea typeface="Cambria Math" panose="02040503050406030204" pitchFamily="18" charset="0"/>
                        <a:sym typeface="Wingdings" panose="05000000000000000000" pitchFamily="2" charset="2"/>
                      </a:rPr>
                      <m:t>ℙ</m:t>
                    </m:r>
                    <m:d>
                      <m:dPr>
                        <m:begChr m:val="["/>
                        <m:endChr m:val="]"/>
                        <m:ctrlPr>
                          <a:rPr lang="en-IN" b="0" i="1" smtClean="0">
                            <a:latin typeface="Cambria Math" panose="02040503050406030204" pitchFamily="18" charset="0"/>
                            <a:ea typeface="Cambria Math" panose="02040503050406030204" pitchFamily="18" charset="0"/>
                            <a:sym typeface="Wingdings" panose="05000000000000000000" pitchFamily="2" charset="2"/>
                          </a:rPr>
                        </m:ctrlPr>
                      </m:dPr>
                      <m:e>
                        <m:r>
                          <m:rPr>
                            <m:nor/>
                          </m:rPr>
                          <a:rPr lang="en-IN" b="0" i="0" smtClean="0">
                            <a:latin typeface="+mj-lt"/>
                            <a:ea typeface="Cambria Math" panose="02040503050406030204" pitchFamily="18" charset="0"/>
                            <a:sym typeface="Wingdings" panose="05000000000000000000" pitchFamily="2" charset="2"/>
                          </a:rPr>
                          <m:t>drop</m:t>
                        </m:r>
                      </m:e>
                    </m:d>
                    <m:r>
                      <a:rPr lang="en-IN" b="0" i="1" smtClean="0">
                        <a:latin typeface="Cambria Math" panose="02040503050406030204" pitchFamily="18" charset="0"/>
                        <a:ea typeface="Cambria Math" panose="02040503050406030204" pitchFamily="18" charset="0"/>
                        <a:sym typeface="Wingdings" panose="05000000000000000000" pitchFamily="2" charset="2"/>
                      </a:rPr>
                      <m:t>=</m:t>
                    </m:r>
                    <m:r>
                      <a:rPr lang="en-IN" b="0" i="1" smtClean="0">
                        <a:latin typeface="Cambria Math" panose="02040503050406030204" pitchFamily="18" charset="0"/>
                        <a:ea typeface="Cambria Math" panose="02040503050406030204" pitchFamily="18" charset="0"/>
                        <a:sym typeface="Wingdings" panose="05000000000000000000" pitchFamily="2" charset="2"/>
                      </a:rPr>
                      <m:t>h</m:t>
                    </m:r>
                    <m:r>
                      <a:rPr lang="en-IN" b="0" i="1" smtClean="0">
                        <a:latin typeface="Cambria Math" panose="02040503050406030204" pitchFamily="18" charset="0"/>
                        <a:ea typeface="Cambria Math" panose="02040503050406030204" pitchFamily="18" charset="0"/>
                        <a:sym typeface="Wingdings" panose="05000000000000000000" pitchFamily="2" charset="2"/>
                      </a:rPr>
                      <m:t>⋅</m:t>
                    </m:r>
                    <m:d>
                      <m:dPr>
                        <m:ctrlPr>
                          <a:rPr lang="en-IN" b="0" i="1" smtClean="0">
                            <a:latin typeface="Cambria Math" panose="02040503050406030204" pitchFamily="18" charset="0"/>
                            <a:ea typeface="Cambria Math" panose="02040503050406030204" pitchFamily="18" charset="0"/>
                            <a:sym typeface="Wingdings" panose="05000000000000000000" pitchFamily="2" charset="2"/>
                          </a:rPr>
                        </m:ctrlPr>
                      </m:dPr>
                      <m:e>
                        <m:r>
                          <a:rPr lang="en-IN" b="0" i="1" smtClean="0">
                            <a:latin typeface="Cambria Math" panose="02040503050406030204" pitchFamily="18" charset="0"/>
                            <a:ea typeface="Cambria Math" panose="02040503050406030204" pitchFamily="18" charset="0"/>
                            <a:sym typeface="Wingdings" panose="05000000000000000000" pitchFamily="2" charset="2"/>
                          </a:rPr>
                          <m:t>1−</m:t>
                        </m:r>
                        <m:r>
                          <a:rPr lang="en-IN" b="0" i="1" smtClean="0">
                            <a:latin typeface="Cambria Math" panose="02040503050406030204" pitchFamily="18" charset="0"/>
                            <a:ea typeface="Cambria Math" panose="02040503050406030204" pitchFamily="18" charset="0"/>
                            <a:sym typeface="Wingdings" panose="05000000000000000000" pitchFamily="2" charset="2"/>
                          </a:rPr>
                          <m:t>𝑝</m:t>
                        </m:r>
                      </m:e>
                    </m:d>
                  </m:oMath>
                </a14:m>
                <a:r>
                  <a:rPr lang="en-IN" dirty="0" smtClean="0">
                    <a:sym typeface="Wingdings" panose="05000000000000000000" pitchFamily="2" charset="2"/>
                  </a:rPr>
                  <a:t> (</a:t>
                </a:r>
                <a14:m>
                  <m:oMath xmlns:m="http://schemas.openxmlformats.org/officeDocument/2006/math">
                    <m:r>
                      <a:rPr lang="en-IN" b="0" i="1" dirty="0" smtClean="0">
                        <a:latin typeface="Cambria Math" panose="02040503050406030204" pitchFamily="18" charset="0"/>
                        <a:sym typeface="Wingdings" panose="05000000000000000000" pitchFamily="2" charset="2"/>
                      </a:rPr>
                      <m:t>𝑝</m:t>
                    </m:r>
                    <m:r>
                      <a:rPr lang="en-IN" b="0" i="1" dirty="0" smtClean="0">
                        <a:latin typeface="Cambria Math" panose="02040503050406030204" pitchFamily="18" charset="0"/>
                        <a:sym typeface="Wingdings" panose="05000000000000000000" pitchFamily="2" charset="2"/>
                      </a:rPr>
                      <m:t>=0.2/0.5</m:t>
                    </m:r>
                  </m:oMath>
                </a14:m>
                <a:r>
                  <a:rPr lang="en-IN" dirty="0" smtClean="0">
                    <a:sym typeface="Wingdings" panose="05000000000000000000" pitchFamily="2" charset="2"/>
                  </a:rPr>
                  <a:t> for </a:t>
                </a:r>
                <a:r>
                  <a:rPr lang="en-IN" dirty="0" err="1" smtClean="0">
                    <a:sym typeface="Wingdings" panose="05000000000000000000" pitchFamily="2" charset="2"/>
                  </a:rPr>
                  <a:t>ip</a:t>
                </a:r>
                <a:r>
                  <a:rPr lang="en-IN" dirty="0" smtClean="0">
                    <a:sym typeface="Wingdings" panose="05000000000000000000" pitchFamily="2" charset="2"/>
                  </a:rPr>
                  <a:t>/hidden nodes)</a:t>
                </a:r>
                <a:endParaRPr lang="en-IN" dirty="0">
                  <a:sym typeface="Wingdings" panose="05000000000000000000" pitchFamily="2" charset="2"/>
                </a:endParaRPr>
              </a:p>
              <a:p>
                <a:r>
                  <a:rPr lang="en-IN" dirty="0">
                    <a:sym typeface="Wingdings" panose="05000000000000000000" pitchFamily="2" charset="2"/>
                  </a:rPr>
                  <a:t>Forces nodes to learn to work in absence of other nodes – robust</a:t>
                </a:r>
                <a:r>
                  <a:rPr lang="en-IN" dirty="0" smtClean="0">
                    <a:sym typeface="Wingdings" panose="05000000000000000000" pitchFamily="2" charset="2"/>
                  </a:rPr>
                  <a:t>!</a:t>
                </a:r>
              </a:p>
              <a:p>
                <a:pPr lvl="2"/>
                <a:r>
                  <a:rPr lang="en-IN" dirty="0"/>
                  <a:t>Side effect is slightly faster training and </a:t>
                </a:r>
                <a:r>
                  <a:rPr lang="en-IN" dirty="0" smtClean="0"/>
                  <a:t>regularization</a:t>
                </a:r>
              </a:p>
              <a:p>
                <a:endParaRPr lang="en-IN" dirty="0"/>
              </a:p>
              <a:p>
                <a:pPr lvl="2"/>
                <a:endParaRPr lang="en-IN" dirty="0">
                  <a:sym typeface="Wingdings" panose="05000000000000000000" pitchFamily="2" charset="2"/>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817" t="-2545" r="-511" b="-19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spTree>
    <p:extLst>
      <p:ext uri="{BB962C8B-B14F-4D97-AF65-F5344CB8AC3E}">
        <p14:creationId xmlns:p14="http://schemas.microsoft.com/office/powerpoint/2010/main" val="254581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Dropout at Work</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grpSp>
        <p:nvGrpSpPr>
          <p:cNvPr id="5" name="Group 4"/>
          <p:cNvGrpSpPr/>
          <p:nvPr/>
        </p:nvGrpSpPr>
        <p:grpSpPr>
          <a:xfrm>
            <a:off x="358588" y="1837083"/>
            <a:ext cx="2632304" cy="3688258"/>
            <a:chOff x="261098" y="1724256"/>
            <a:chExt cx="2632304" cy="3688258"/>
          </a:xfrm>
        </p:grpSpPr>
        <p:pic>
          <p:nvPicPr>
            <p:cNvPr id="6" name="Picture 5"/>
            <p:cNvPicPr>
              <a:picLocks noChangeAspect="1"/>
            </p:cNvPicPr>
            <p:nvPr/>
          </p:nvPicPr>
          <p:blipFill>
            <a:blip r:embed="rId2"/>
            <a:stretch>
              <a:fillRect/>
            </a:stretch>
          </p:blipFill>
          <p:spPr>
            <a:xfrm>
              <a:off x="2014912" y="3218858"/>
              <a:ext cx="878490" cy="885750"/>
            </a:xfrm>
            <a:prstGeom prst="rect">
              <a:avLst/>
            </a:prstGeom>
          </p:spPr>
        </p:pic>
        <p:pic>
          <p:nvPicPr>
            <p:cNvPr id="7" name="Picture 6"/>
            <p:cNvPicPr>
              <a:picLocks noChangeAspect="1"/>
            </p:cNvPicPr>
            <p:nvPr/>
          </p:nvPicPr>
          <p:blipFill>
            <a:blip r:embed="rId2"/>
            <a:stretch>
              <a:fillRect/>
            </a:stretch>
          </p:blipFill>
          <p:spPr>
            <a:xfrm>
              <a:off x="261098" y="3197937"/>
              <a:ext cx="878490" cy="885750"/>
            </a:xfrm>
            <a:prstGeom prst="rect">
              <a:avLst/>
            </a:prstGeom>
          </p:spPr>
        </p:pic>
        <p:sp>
          <p:nvSpPr>
            <p:cNvPr id="8" name="Oval 7"/>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9" name="Straight Arrow Connector 8"/>
            <p:cNvCxnSpPr>
              <a:stCxn id="8" idx="0"/>
              <a:endCxn id="7" idx="2"/>
            </p:cNvCxnSpPr>
            <p:nvPr/>
          </p:nvCxnSpPr>
          <p:spPr>
            <a:xfrm flipH="1" flipV="1">
              <a:off x="700343" y="4083687"/>
              <a:ext cx="2761" cy="4428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6"/>
              <a:endCxn id="6" idx="2"/>
            </p:cNvCxnSpPr>
            <p:nvPr/>
          </p:nvCxnSpPr>
          <p:spPr>
            <a:xfrm flipV="1">
              <a:off x="1139588" y="4104608"/>
              <a:ext cx="1314569" cy="8584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1" idx="2"/>
              <a:endCxn id="7" idx="2"/>
            </p:cNvCxnSpPr>
            <p:nvPr/>
          </p:nvCxnSpPr>
          <p:spPr>
            <a:xfrm flipH="1" flipV="1">
              <a:off x="700343" y="4083687"/>
              <a:ext cx="1308728" cy="892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1" idx="0"/>
              <a:endCxn id="6" idx="2"/>
            </p:cNvCxnSpPr>
            <p:nvPr/>
          </p:nvCxnSpPr>
          <p:spPr>
            <a:xfrm flipV="1">
              <a:off x="2445555" y="4104608"/>
              <a:ext cx="8602" cy="4349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0"/>
              <a:endCxn id="18"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18"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390400" y="4678802"/>
                  <a:ext cx="6258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𝐱</m:t>
                            </m:r>
                          </m:e>
                          <m:sub>
                            <m:r>
                              <a:rPr lang="en-IN" sz="2800" b="0" i="0" smtClean="0">
                                <a:latin typeface="Cambria Math" panose="02040503050406030204" pitchFamily="18" charset="0"/>
                              </a:rPr>
                              <m:t>1</m:t>
                            </m:r>
                          </m:sub>
                        </m:sSub>
                      </m:oMath>
                    </m:oMathPara>
                  </a14:m>
                  <a:endParaRPr lang="en-US" sz="2800" dirty="0"/>
                </a:p>
              </p:txBody>
            </p:sp>
          </mc:Choice>
          <mc:Fallback xmlns="">
            <p:sp>
              <p:nvSpPr>
                <p:cNvPr id="73" name="Rectangle 72"/>
                <p:cNvSpPr>
                  <a:spLocks noRot="1" noChangeAspect="1" noMove="1" noResize="1" noEditPoints="1" noAdjustHandles="1" noChangeArrowheads="1" noChangeShapeType="1" noTextEdit="1"/>
                </p:cNvSpPr>
                <p:nvPr/>
              </p:nvSpPr>
              <p:spPr>
                <a:xfrm>
                  <a:off x="390400" y="4678802"/>
                  <a:ext cx="625877" cy="523220"/>
                </a:xfrm>
                <a:prstGeom prst="rect">
                  <a:avLst/>
                </a:prstGeom>
                <a:blipFill rotWithShape="0">
                  <a:blip r:embed="rId3"/>
                  <a:stretch>
                    <a:fillRect/>
                  </a:stretch>
                </a:blipFill>
              </p:spPr>
              <p:txBody>
                <a:bodyPr/>
                <a:lstStyle/>
                <a:p>
                  <a:r>
                    <a:rPr lang="en-US">
                      <a:noFill/>
                    </a:rPr>
                    <a:t> </a:t>
                  </a:r>
                </a:p>
              </p:txBody>
            </p:sp>
          </mc:Fallback>
        </mc:AlternateContent>
        <p:grpSp>
          <p:nvGrpSpPr>
            <p:cNvPr id="16" name="Group 15"/>
            <p:cNvGrpSpPr/>
            <p:nvPr/>
          </p:nvGrpSpPr>
          <p:grpSpPr>
            <a:xfrm>
              <a:off x="2009071" y="4539546"/>
              <a:ext cx="872968" cy="872968"/>
              <a:chOff x="7096390" y="5940582"/>
              <a:chExt cx="872968" cy="872968"/>
            </a:xfrm>
          </p:grpSpPr>
          <p:sp>
            <p:nvSpPr>
              <p:cNvPr id="21" name="Oval 20"/>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22" name="Rectangle 21"/>
                  <p:cNvSpPr/>
                  <p:nvPr/>
                </p:nvSpPr>
                <p:spPr>
                  <a:xfrm>
                    <a:off x="7242938" y="6092822"/>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𝐱</m:t>
                              </m:r>
                            </m:e>
                            <m:sub>
                              <m:r>
                                <a:rPr lang="en-IN" sz="2800" b="0" i="1" smtClean="0">
                                  <a:latin typeface="Cambria Math" panose="02040503050406030204" pitchFamily="18" charset="0"/>
                                </a:rPr>
                                <m:t>2</m:t>
                              </m:r>
                            </m:sub>
                          </m:sSub>
                        </m:oMath>
                      </m:oMathPara>
                    </a14:m>
                    <a:endParaRPr lang="en-US" sz="2800" dirty="0"/>
                  </a:p>
                </p:txBody>
              </p:sp>
            </mc:Choice>
            <mc:Fallback xmlns="">
              <p:sp>
                <p:nvSpPr>
                  <p:cNvPr id="75" name="Rectangle 74"/>
                  <p:cNvSpPr>
                    <a:spLocks noRot="1" noChangeAspect="1" noMove="1" noResize="1" noEditPoints="1" noAdjustHandles="1" noChangeArrowheads="1" noChangeShapeType="1" noTextEdit="1"/>
                  </p:cNvSpPr>
                  <p:nvPr/>
                </p:nvSpPr>
                <p:spPr>
                  <a:xfrm>
                    <a:off x="7242938" y="6092822"/>
                    <a:ext cx="634148" cy="523220"/>
                  </a:xfrm>
                  <a:prstGeom prst="rect">
                    <a:avLst/>
                  </a:prstGeom>
                  <a:blipFill rotWithShape="0">
                    <a:blip r:embed="rId4"/>
                    <a:stretch>
                      <a:fillRect/>
                    </a:stretch>
                  </a:blipFill>
                </p:spPr>
                <p:txBody>
                  <a:bodyPr/>
                  <a:lstStyle/>
                  <a:p>
                    <a:r>
                      <a:rPr lang="en-US">
                        <a:noFill/>
                      </a:rPr>
                      <a:t> </a:t>
                    </a:r>
                  </a:p>
                </p:txBody>
              </p:sp>
            </mc:Fallback>
          </mc:AlternateContent>
        </p:grpSp>
        <p:grpSp>
          <p:nvGrpSpPr>
            <p:cNvPr id="17" name="Group 16"/>
            <p:cNvGrpSpPr/>
            <p:nvPr/>
          </p:nvGrpSpPr>
          <p:grpSpPr>
            <a:xfrm>
              <a:off x="1138005" y="1724256"/>
              <a:ext cx="878490" cy="885750"/>
              <a:chOff x="5362588" y="2871839"/>
              <a:chExt cx="878490" cy="885750"/>
            </a:xfrm>
          </p:grpSpPr>
          <p:pic>
            <p:nvPicPr>
              <p:cNvPr id="18" name="Picture 17"/>
              <p:cNvPicPr>
                <a:picLocks noChangeAspect="1"/>
              </p:cNvPicPr>
              <p:nvPr/>
            </p:nvPicPr>
            <p:blipFill>
              <a:blip r:embed="rId2"/>
              <a:stretch>
                <a:fillRect/>
              </a:stretch>
            </p:blipFill>
            <p:spPr>
              <a:xfrm>
                <a:off x="5362588" y="2871839"/>
                <a:ext cx="878490" cy="885750"/>
              </a:xfrm>
              <a:prstGeom prst="rect">
                <a:avLst/>
              </a:prstGeom>
            </p:spPr>
          </p:pic>
          <p:sp>
            <p:nvSpPr>
              <p:cNvPr id="19" name="Rectangle 18"/>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106" name="TextBox 105"/>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5"/>
                    <a:stretch>
                      <a:fillRect l="-6667" r="-66667"/>
                    </a:stretch>
                  </a:blipFill>
                </p:spPr>
                <p:txBody>
                  <a:bodyPr/>
                  <a:lstStyle/>
                  <a:p>
                    <a:r>
                      <a:rPr lang="en-US">
                        <a:noFill/>
                      </a:rPr>
                      <a:t> </a:t>
                    </a:r>
                  </a:p>
                </p:txBody>
              </p:sp>
            </mc:Fallback>
          </mc:AlternateContent>
        </p:grpSp>
      </p:grpSp>
      <p:grpSp>
        <p:nvGrpSpPr>
          <p:cNvPr id="23" name="Group 22"/>
          <p:cNvGrpSpPr/>
          <p:nvPr/>
        </p:nvGrpSpPr>
        <p:grpSpPr>
          <a:xfrm>
            <a:off x="3526637" y="948200"/>
            <a:ext cx="1534628" cy="2150248"/>
            <a:chOff x="261098" y="1724254"/>
            <a:chExt cx="2632304" cy="3688260"/>
          </a:xfrm>
        </p:grpSpPr>
        <p:pic>
          <p:nvPicPr>
            <p:cNvPr id="24" name="Picture 23"/>
            <p:cNvPicPr>
              <a:picLocks noChangeAspect="1"/>
            </p:cNvPicPr>
            <p:nvPr/>
          </p:nvPicPr>
          <p:blipFill>
            <a:blip r:embed="rId2"/>
            <a:stretch>
              <a:fillRect/>
            </a:stretch>
          </p:blipFill>
          <p:spPr>
            <a:xfrm>
              <a:off x="2014912" y="3218858"/>
              <a:ext cx="878490" cy="885750"/>
            </a:xfrm>
            <a:prstGeom prst="rect">
              <a:avLst/>
            </a:prstGeom>
          </p:spPr>
        </p:pic>
        <p:pic>
          <p:nvPicPr>
            <p:cNvPr id="25" name="Picture 24"/>
            <p:cNvPicPr>
              <a:picLocks noChangeAspect="1"/>
            </p:cNvPicPr>
            <p:nvPr/>
          </p:nvPicPr>
          <p:blipFill>
            <a:blip r:embed="rId2"/>
            <a:stretch>
              <a:fillRect/>
            </a:stretch>
          </p:blipFill>
          <p:spPr>
            <a:xfrm>
              <a:off x="261098" y="3197937"/>
              <a:ext cx="878490" cy="885750"/>
            </a:xfrm>
            <a:prstGeom prst="rect">
              <a:avLst/>
            </a:prstGeom>
          </p:spPr>
        </p:pic>
        <p:sp>
          <p:nvSpPr>
            <p:cNvPr id="26" name="Oval 25"/>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7" name="Straight Arrow Connector 26"/>
            <p:cNvCxnSpPr>
              <a:stCxn id="26" idx="0"/>
              <a:endCxn id="25" idx="2"/>
            </p:cNvCxnSpPr>
            <p:nvPr/>
          </p:nvCxnSpPr>
          <p:spPr>
            <a:xfrm flipH="1" flipV="1">
              <a:off x="700343" y="4083687"/>
              <a:ext cx="2761" cy="4428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6"/>
              <a:endCxn id="24" idx="2"/>
            </p:cNvCxnSpPr>
            <p:nvPr/>
          </p:nvCxnSpPr>
          <p:spPr>
            <a:xfrm flipV="1">
              <a:off x="1139588" y="4104608"/>
              <a:ext cx="1314569" cy="8584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9" idx="2"/>
              <a:endCxn id="25" idx="2"/>
            </p:cNvCxnSpPr>
            <p:nvPr/>
          </p:nvCxnSpPr>
          <p:spPr>
            <a:xfrm flipH="1" flipV="1">
              <a:off x="700343" y="4083687"/>
              <a:ext cx="1308728" cy="892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9" idx="0"/>
              <a:endCxn id="24" idx="2"/>
            </p:cNvCxnSpPr>
            <p:nvPr/>
          </p:nvCxnSpPr>
          <p:spPr>
            <a:xfrm flipV="1">
              <a:off x="2445555" y="4104608"/>
              <a:ext cx="8602" cy="4349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0"/>
              <a:endCxn id="36"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4" idx="0"/>
              <a:endCxn id="36"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386851" y="4665379"/>
                  <a:ext cx="74689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0" smtClean="0">
                                <a:latin typeface="Cambria Math" panose="02040503050406030204" pitchFamily="18" charset="0"/>
                              </a:rPr>
                              <m:t>1</m:t>
                            </m:r>
                          </m:sub>
                        </m:sSub>
                      </m:oMath>
                    </m:oMathPara>
                  </a14:m>
                  <a:endParaRPr lang="en-US" sz="1600" dirty="0"/>
                </a:p>
              </p:txBody>
            </p:sp>
          </mc:Choice>
          <mc:Fallback xmlns="">
            <p:sp>
              <p:nvSpPr>
                <p:cNvPr id="121" name="Rectangle 120"/>
                <p:cNvSpPr>
                  <a:spLocks noRot="1" noChangeAspect="1" noMove="1" noResize="1" noEditPoints="1" noAdjustHandles="1" noChangeArrowheads="1" noChangeShapeType="1" noTextEdit="1"/>
                </p:cNvSpPr>
                <p:nvPr/>
              </p:nvSpPr>
              <p:spPr>
                <a:xfrm>
                  <a:off x="386851" y="4665379"/>
                  <a:ext cx="746896" cy="580712"/>
                </a:xfrm>
                <a:prstGeom prst="rect">
                  <a:avLst/>
                </a:prstGeom>
                <a:blipFill rotWithShape="0">
                  <a:blip r:embed="rId6"/>
                  <a:stretch>
                    <a:fillRect/>
                  </a:stretch>
                </a:blipFill>
              </p:spPr>
              <p:txBody>
                <a:bodyPr/>
                <a:lstStyle/>
                <a:p>
                  <a:r>
                    <a:rPr lang="en-US">
                      <a:noFill/>
                    </a:rPr>
                    <a:t> </a:t>
                  </a:r>
                </a:p>
              </p:txBody>
            </p:sp>
          </mc:Fallback>
        </mc:AlternateContent>
        <p:grpSp>
          <p:nvGrpSpPr>
            <p:cNvPr id="34" name="Group 33"/>
            <p:cNvGrpSpPr/>
            <p:nvPr/>
          </p:nvGrpSpPr>
          <p:grpSpPr>
            <a:xfrm>
              <a:off x="2009071" y="4539546"/>
              <a:ext cx="872968" cy="872968"/>
              <a:chOff x="7096390" y="5940582"/>
              <a:chExt cx="872968" cy="872968"/>
            </a:xfrm>
          </p:grpSpPr>
          <p:sp>
            <p:nvSpPr>
              <p:cNvPr id="39" name="Oval 38"/>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0" name="Rectangle 39"/>
                  <p:cNvSpPr/>
                  <p:nvPr/>
                </p:nvSpPr>
                <p:spPr>
                  <a:xfrm>
                    <a:off x="7210838" y="6066416"/>
                    <a:ext cx="75503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1" smtClean="0">
                                  <a:latin typeface="Cambria Math" panose="02040503050406030204" pitchFamily="18" charset="0"/>
                                </a:rPr>
                                <m:t>2</m:t>
                              </m:r>
                            </m:sub>
                          </m:sSub>
                        </m:oMath>
                      </m:oMathPara>
                    </a14:m>
                    <a:endParaRPr lang="en-US" sz="1600" dirty="0"/>
                  </a:p>
                </p:txBody>
              </p:sp>
            </mc:Choice>
            <mc:Fallback xmlns="">
              <p:sp>
                <p:nvSpPr>
                  <p:cNvPr id="128" name="Rectangle 127"/>
                  <p:cNvSpPr>
                    <a:spLocks noRot="1" noChangeAspect="1" noMove="1" noResize="1" noEditPoints="1" noAdjustHandles="1" noChangeArrowheads="1" noChangeShapeType="1" noTextEdit="1"/>
                  </p:cNvSpPr>
                  <p:nvPr/>
                </p:nvSpPr>
                <p:spPr>
                  <a:xfrm>
                    <a:off x="7210838" y="6066416"/>
                    <a:ext cx="755036" cy="580712"/>
                  </a:xfrm>
                  <a:prstGeom prst="rect">
                    <a:avLst/>
                  </a:prstGeom>
                  <a:blipFill rotWithShape="0">
                    <a:blip r:embed="rId7"/>
                    <a:stretch>
                      <a:fillRect/>
                    </a:stretch>
                  </a:blipFill>
                </p:spPr>
                <p:txBody>
                  <a:bodyPr/>
                  <a:lstStyle/>
                  <a:p>
                    <a:r>
                      <a:rPr lang="en-US">
                        <a:noFill/>
                      </a:rPr>
                      <a:t> </a:t>
                    </a:r>
                  </a:p>
                </p:txBody>
              </p:sp>
            </mc:Fallback>
          </mc:AlternateContent>
        </p:grpSp>
        <p:grpSp>
          <p:nvGrpSpPr>
            <p:cNvPr id="35" name="Group 34"/>
            <p:cNvGrpSpPr/>
            <p:nvPr/>
          </p:nvGrpSpPr>
          <p:grpSpPr>
            <a:xfrm>
              <a:off x="1138005" y="1724254"/>
              <a:ext cx="878490" cy="885752"/>
              <a:chOff x="5362588" y="2871837"/>
              <a:chExt cx="878490" cy="885752"/>
            </a:xfrm>
          </p:grpSpPr>
          <p:pic>
            <p:nvPicPr>
              <p:cNvPr id="36" name="Picture 35"/>
              <p:cNvPicPr>
                <a:picLocks noChangeAspect="1"/>
              </p:cNvPicPr>
              <p:nvPr/>
            </p:nvPicPr>
            <p:blipFill>
              <a:blip r:embed="rId2"/>
              <a:stretch>
                <a:fillRect/>
              </a:stretch>
            </p:blipFill>
            <p:spPr>
              <a:xfrm>
                <a:off x="5362588" y="2871839"/>
                <a:ext cx="878490" cy="885750"/>
              </a:xfrm>
              <a:prstGeom prst="rect">
                <a:avLst/>
              </a:prstGeom>
            </p:spPr>
          </p:pic>
          <p:sp>
            <p:nvSpPr>
              <p:cNvPr id="37" name="Rectangle 36"/>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8"/>
                    <a:stretch>
                      <a:fillRect r="-69231"/>
                    </a:stretch>
                  </a:blipFill>
                </p:spPr>
                <p:txBody>
                  <a:bodyPr/>
                  <a:lstStyle/>
                  <a:p>
                    <a:r>
                      <a:rPr lang="en-US">
                        <a:noFill/>
                      </a:rPr>
                      <a:t> </a:t>
                    </a:r>
                  </a:p>
                </p:txBody>
              </p:sp>
            </mc:Fallback>
          </mc:AlternateContent>
        </p:grpSp>
      </p:grpSp>
      <p:grpSp>
        <p:nvGrpSpPr>
          <p:cNvPr id="41" name="Group 40"/>
          <p:cNvGrpSpPr/>
          <p:nvPr/>
        </p:nvGrpSpPr>
        <p:grpSpPr>
          <a:xfrm>
            <a:off x="5262131" y="940631"/>
            <a:ext cx="1534628" cy="2150248"/>
            <a:chOff x="261098" y="1724254"/>
            <a:chExt cx="2632304" cy="3688260"/>
          </a:xfrm>
        </p:grpSpPr>
        <p:pic>
          <p:nvPicPr>
            <p:cNvPr id="42" name="Picture 41"/>
            <p:cNvPicPr>
              <a:picLocks noChangeAspect="1"/>
            </p:cNvPicPr>
            <p:nvPr/>
          </p:nvPicPr>
          <p:blipFill>
            <a:blip r:embed="rId2"/>
            <a:stretch>
              <a:fillRect/>
            </a:stretch>
          </p:blipFill>
          <p:spPr>
            <a:xfrm>
              <a:off x="2014912" y="3218858"/>
              <a:ext cx="878490" cy="885750"/>
            </a:xfrm>
            <a:prstGeom prst="rect">
              <a:avLst/>
            </a:prstGeom>
          </p:spPr>
        </p:pic>
        <p:pic>
          <p:nvPicPr>
            <p:cNvPr id="43" name="Picture 42"/>
            <p:cNvPicPr>
              <a:picLocks noChangeAspect="1"/>
            </p:cNvPicPr>
            <p:nvPr/>
          </p:nvPicPr>
          <p:blipFill>
            <a:blip r:embed="rId2"/>
            <a:stretch>
              <a:fillRect/>
            </a:stretch>
          </p:blipFill>
          <p:spPr>
            <a:xfrm>
              <a:off x="261098" y="3197937"/>
              <a:ext cx="878490" cy="885750"/>
            </a:xfrm>
            <a:prstGeom prst="rect">
              <a:avLst/>
            </a:prstGeom>
          </p:spPr>
        </p:pic>
        <p:cxnSp>
          <p:nvCxnSpPr>
            <p:cNvPr id="44" name="Straight Arrow Connector 43"/>
            <p:cNvCxnSpPr>
              <a:stCxn id="53" idx="2"/>
              <a:endCxn id="43" idx="2"/>
            </p:cNvCxnSpPr>
            <p:nvPr/>
          </p:nvCxnSpPr>
          <p:spPr>
            <a:xfrm flipH="1" flipV="1">
              <a:off x="700343" y="4083687"/>
              <a:ext cx="1308728" cy="892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0"/>
              <a:endCxn id="42" idx="2"/>
            </p:cNvCxnSpPr>
            <p:nvPr/>
          </p:nvCxnSpPr>
          <p:spPr>
            <a:xfrm flipV="1">
              <a:off x="2445555" y="4104608"/>
              <a:ext cx="8602" cy="4349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3" idx="0"/>
              <a:endCxn id="50"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2" idx="0"/>
              <a:endCxn id="50"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009071" y="4539546"/>
              <a:ext cx="872968" cy="872968"/>
              <a:chOff x="7096390" y="5940582"/>
              <a:chExt cx="872968" cy="872968"/>
            </a:xfrm>
          </p:grpSpPr>
          <p:sp>
            <p:nvSpPr>
              <p:cNvPr id="53" name="Oval 52"/>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4" name="Rectangle 53"/>
                  <p:cNvSpPr/>
                  <p:nvPr/>
                </p:nvSpPr>
                <p:spPr>
                  <a:xfrm>
                    <a:off x="7210838" y="6066416"/>
                    <a:ext cx="75503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1" smtClean="0">
                                  <a:latin typeface="Cambria Math" panose="02040503050406030204" pitchFamily="18" charset="0"/>
                                </a:rPr>
                                <m:t>2</m:t>
                              </m:r>
                            </m:sub>
                          </m:sSub>
                        </m:oMath>
                      </m:oMathPara>
                    </a14:m>
                    <a:endParaRPr lang="en-US" sz="1600" dirty="0"/>
                  </a:p>
                </p:txBody>
              </p:sp>
            </mc:Choice>
            <mc:Fallback xmlns="">
              <p:sp>
                <p:nvSpPr>
                  <p:cNvPr id="146" name="Rectangle 145"/>
                  <p:cNvSpPr>
                    <a:spLocks noRot="1" noChangeAspect="1" noMove="1" noResize="1" noEditPoints="1" noAdjustHandles="1" noChangeArrowheads="1" noChangeShapeType="1" noTextEdit="1"/>
                  </p:cNvSpPr>
                  <p:nvPr/>
                </p:nvSpPr>
                <p:spPr>
                  <a:xfrm>
                    <a:off x="7210838" y="6066416"/>
                    <a:ext cx="755036" cy="580712"/>
                  </a:xfrm>
                  <a:prstGeom prst="rect">
                    <a:avLst/>
                  </a:prstGeom>
                  <a:blipFill rotWithShape="0">
                    <a:blip r:embed="rId9"/>
                    <a:stretch>
                      <a:fillRect/>
                    </a:stretch>
                  </a:blipFill>
                </p:spPr>
                <p:txBody>
                  <a:bodyPr/>
                  <a:lstStyle/>
                  <a:p>
                    <a:r>
                      <a:rPr lang="en-US">
                        <a:noFill/>
                      </a:rPr>
                      <a:t> </a:t>
                    </a:r>
                  </a:p>
                </p:txBody>
              </p:sp>
            </mc:Fallback>
          </mc:AlternateContent>
        </p:grpSp>
        <p:grpSp>
          <p:nvGrpSpPr>
            <p:cNvPr id="49" name="Group 48"/>
            <p:cNvGrpSpPr/>
            <p:nvPr/>
          </p:nvGrpSpPr>
          <p:grpSpPr>
            <a:xfrm>
              <a:off x="1138005" y="1724254"/>
              <a:ext cx="878490" cy="885752"/>
              <a:chOff x="5362588" y="2871837"/>
              <a:chExt cx="878490" cy="885752"/>
            </a:xfrm>
          </p:grpSpPr>
          <p:pic>
            <p:nvPicPr>
              <p:cNvPr id="50" name="Picture 49"/>
              <p:cNvPicPr>
                <a:picLocks noChangeAspect="1"/>
              </p:cNvPicPr>
              <p:nvPr/>
            </p:nvPicPr>
            <p:blipFill>
              <a:blip r:embed="rId2"/>
              <a:stretch>
                <a:fillRect/>
              </a:stretch>
            </p:blipFill>
            <p:spPr>
              <a:xfrm>
                <a:off x="5362588" y="2871839"/>
                <a:ext cx="878490" cy="885750"/>
              </a:xfrm>
              <a:prstGeom prst="rect">
                <a:avLst/>
              </a:prstGeom>
            </p:spPr>
          </p:pic>
          <p:sp>
            <p:nvSpPr>
              <p:cNvPr id="51" name="Rectangle 50"/>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0"/>
                    <a:stretch>
                      <a:fillRect r="-65385"/>
                    </a:stretch>
                  </a:blipFill>
                </p:spPr>
                <p:txBody>
                  <a:bodyPr/>
                  <a:lstStyle/>
                  <a:p>
                    <a:r>
                      <a:rPr lang="en-US">
                        <a:noFill/>
                      </a:rPr>
                      <a:t> </a:t>
                    </a:r>
                  </a:p>
                </p:txBody>
              </p:sp>
            </mc:Fallback>
          </mc:AlternateContent>
        </p:grpSp>
      </p:grpSp>
      <p:grpSp>
        <p:nvGrpSpPr>
          <p:cNvPr id="55" name="Group 54"/>
          <p:cNvGrpSpPr/>
          <p:nvPr/>
        </p:nvGrpSpPr>
        <p:grpSpPr>
          <a:xfrm>
            <a:off x="6999920" y="940631"/>
            <a:ext cx="1534630" cy="2142678"/>
            <a:chOff x="261098" y="1724254"/>
            <a:chExt cx="2632304" cy="3675276"/>
          </a:xfrm>
        </p:grpSpPr>
        <p:pic>
          <p:nvPicPr>
            <p:cNvPr id="56" name="Picture 55"/>
            <p:cNvPicPr>
              <a:picLocks noChangeAspect="1"/>
            </p:cNvPicPr>
            <p:nvPr/>
          </p:nvPicPr>
          <p:blipFill>
            <a:blip r:embed="rId2"/>
            <a:stretch>
              <a:fillRect/>
            </a:stretch>
          </p:blipFill>
          <p:spPr>
            <a:xfrm>
              <a:off x="2014912" y="3218858"/>
              <a:ext cx="878490" cy="885750"/>
            </a:xfrm>
            <a:prstGeom prst="rect">
              <a:avLst/>
            </a:prstGeom>
          </p:spPr>
        </p:pic>
        <p:pic>
          <p:nvPicPr>
            <p:cNvPr id="57" name="Picture 56"/>
            <p:cNvPicPr>
              <a:picLocks noChangeAspect="1"/>
            </p:cNvPicPr>
            <p:nvPr/>
          </p:nvPicPr>
          <p:blipFill>
            <a:blip r:embed="rId2"/>
            <a:stretch>
              <a:fillRect/>
            </a:stretch>
          </p:blipFill>
          <p:spPr>
            <a:xfrm>
              <a:off x="261098" y="3197937"/>
              <a:ext cx="878490" cy="885750"/>
            </a:xfrm>
            <a:prstGeom prst="rect">
              <a:avLst/>
            </a:prstGeom>
          </p:spPr>
        </p:pic>
        <p:sp>
          <p:nvSpPr>
            <p:cNvPr id="58" name="Oval 57"/>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59" name="Straight Arrow Connector 58"/>
            <p:cNvCxnSpPr>
              <a:stCxn id="58" idx="0"/>
              <a:endCxn id="57" idx="2"/>
            </p:cNvCxnSpPr>
            <p:nvPr/>
          </p:nvCxnSpPr>
          <p:spPr>
            <a:xfrm flipH="1" flipV="1">
              <a:off x="700343" y="4083687"/>
              <a:ext cx="2761" cy="4428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8" idx="6"/>
              <a:endCxn id="56" idx="2"/>
            </p:cNvCxnSpPr>
            <p:nvPr/>
          </p:nvCxnSpPr>
          <p:spPr>
            <a:xfrm flipV="1">
              <a:off x="1139588" y="4104608"/>
              <a:ext cx="1314569" cy="8584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7" idx="0"/>
              <a:endCxn id="65"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6" idx="0"/>
              <a:endCxn id="65"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386851" y="4665379"/>
                  <a:ext cx="74689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0" smtClean="0">
                                <a:latin typeface="Cambria Math" panose="02040503050406030204" pitchFamily="18" charset="0"/>
                              </a:rPr>
                              <m:t>1</m:t>
                            </m:r>
                          </m:sub>
                        </m:sSub>
                      </m:oMath>
                    </m:oMathPara>
                  </a14:m>
                  <a:endParaRPr lang="en-US" sz="1600" dirty="0"/>
                </a:p>
              </p:txBody>
            </p:sp>
          </mc:Choice>
          <mc:Fallback xmlns="">
            <p:sp>
              <p:nvSpPr>
                <p:cNvPr id="193" name="Rectangle 192"/>
                <p:cNvSpPr>
                  <a:spLocks noRot="1" noChangeAspect="1" noMove="1" noResize="1" noEditPoints="1" noAdjustHandles="1" noChangeArrowheads="1" noChangeShapeType="1" noTextEdit="1"/>
                </p:cNvSpPr>
                <p:nvPr/>
              </p:nvSpPr>
              <p:spPr>
                <a:xfrm>
                  <a:off x="386851" y="4665379"/>
                  <a:ext cx="746896" cy="580712"/>
                </a:xfrm>
                <a:prstGeom prst="rect">
                  <a:avLst/>
                </a:prstGeom>
                <a:blipFill rotWithShape="0">
                  <a:blip r:embed="rId11"/>
                  <a:stretch>
                    <a:fillRect/>
                  </a:stretch>
                </a:blipFill>
              </p:spPr>
              <p:txBody>
                <a:bodyPr/>
                <a:lstStyle/>
                <a:p>
                  <a:r>
                    <a:rPr lang="en-US">
                      <a:noFill/>
                    </a:rPr>
                    <a:t> </a:t>
                  </a:r>
                </a:p>
              </p:txBody>
            </p:sp>
          </mc:Fallback>
        </mc:AlternateContent>
        <p:grpSp>
          <p:nvGrpSpPr>
            <p:cNvPr id="64" name="Group 63"/>
            <p:cNvGrpSpPr/>
            <p:nvPr/>
          </p:nvGrpSpPr>
          <p:grpSpPr>
            <a:xfrm>
              <a:off x="1138005" y="1724254"/>
              <a:ext cx="878490" cy="885752"/>
              <a:chOff x="5362588" y="2871837"/>
              <a:chExt cx="878490" cy="885752"/>
            </a:xfrm>
          </p:grpSpPr>
          <p:pic>
            <p:nvPicPr>
              <p:cNvPr id="65" name="Picture 64"/>
              <p:cNvPicPr>
                <a:picLocks noChangeAspect="1"/>
              </p:cNvPicPr>
              <p:nvPr/>
            </p:nvPicPr>
            <p:blipFill>
              <a:blip r:embed="rId2"/>
              <a:stretch>
                <a:fillRect/>
              </a:stretch>
            </p:blipFill>
            <p:spPr>
              <a:xfrm>
                <a:off x="5362588" y="2871839"/>
                <a:ext cx="878490" cy="885750"/>
              </a:xfrm>
              <a:prstGeom prst="rect">
                <a:avLst/>
              </a:prstGeom>
            </p:spPr>
          </p:pic>
          <p:sp>
            <p:nvSpPr>
              <p:cNvPr id="66" name="Rectangle 65"/>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198" name="TextBox 197"/>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0"/>
                    <a:stretch>
                      <a:fillRect r="-65385"/>
                    </a:stretch>
                  </a:blipFill>
                </p:spPr>
                <p:txBody>
                  <a:bodyPr/>
                  <a:lstStyle/>
                  <a:p>
                    <a:r>
                      <a:rPr lang="en-US">
                        <a:noFill/>
                      </a:rPr>
                      <a:t> </a:t>
                    </a:r>
                  </a:p>
                </p:txBody>
              </p:sp>
            </mc:Fallback>
          </mc:AlternateContent>
        </p:grpSp>
      </p:grpSp>
      <p:grpSp>
        <p:nvGrpSpPr>
          <p:cNvPr id="68" name="Group 67"/>
          <p:cNvGrpSpPr/>
          <p:nvPr/>
        </p:nvGrpSpPr>
        <p:grpSpPr>
          <a:xfrm>
            <a:off x="8693200" y="933061"/>
            <a:ext cx="1531409" cy="2150248"/>
            <a:chOff x="266620" y="1724254"/>
            <a:chExt cx="2626782" cy="3688260"/>
          </a:xfrm>
        </p:grpSpPr>
        <p:pic>
          <p:nvPicPr>
            <p:cNvPr id="69" name="Picture 68"/>
            <p:cNvPicPr>
              <a:picLocks noChangeAspect="1"/>
            </p:cNvPicPr>
            <p:nvPr/>
          </p:nvPicPr>
          <p:blipFill>
            <a:blip r:embed="rId2"/>
            <a:stretch>
              <a:fillRect/>
            </a:stretch>
          </p:blipFill>
          <p:spPr>
            <a:xfrm>
              <a:off x="2014912" y="3218858"/>
              <a:ext cx="878490" cy="885750"/>
            </a:xfrm>
            <a:prstGeom prst="rect">
              <a:avLst/>
            </a:prstGeom>
          </p:spPr>
        </p:pic>
        <p:sp>
          <p:nvSpPr>
            <p:cNvPr id="70" name="Oval 69"/>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71" name="Straight Arrow Connector 70"/>
            <p:cNvCxnSpPr>
              <a:stCxn id="70" idx="6"/>
              <a:endCxn id="69" idx="2"/>
            </p:cNvCxnSpPr>
            <p:nvPr/>
          </p:nvCxnSpPr>
          <p:spPr>
            <a:xfrm flipV="1">
              <a:off x="1139588" y="4104608"/>
              <a:ext cx="1314569" cy="8584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80" idx="0"/>
              <a:endCxn id="69" idx="2"/>
            </p:cNvCxnSpPr>
            <p:nvPr/>
          </p:nvCxnSpPr>
          <p:spPr>
            <a:xfrm flipV="1">
              <a:off x="2445555" y="4104608"/>
              <a:ext cx="8602" cy="4349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9" idx="0"/>
              <a:endCxn id="77"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p:cNvSpPr/>
                <p:nvPr/>
              </p:nvSpPr>
              <p:spPr>
                <a:xfrm>
                  <a:off x="386851" y="4665379"/>
                  <a:ext cx="74689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0" smtClean="0">
                                <a:latin typeface="Cambria Math" panose="02040503050406030204" pitchFamily="18" charset="0"/>
                              </a:rPr>
                              <m:t>1</m:t>
                            </m:r>
                          </m:sub>
                        </m:sSub>
                      </m:oMath>
                    </m:oMathPara>
                  </a14:m>
                  <a:endParaRPr lang="en-US" sz="1600" dirty="0"/>
                </a:p>
              </p:txBody>
            </p:sp>
          </mc:Choice>
          <mc:Fallback xmlns="">
            <p:sp>
              <p:nvSpPr>
                <p:cNvPr id="211" name="Rectangle 210"/>
                <p:cNvSpPr>
                  <a:spLocks noRot="1" noChangeAspect="1" noMove="1" noResize="1" noEditPoints="1" noAdjustHandles="1" noChangeArrowheads="1" noChangeShapeType="1" noTextEdit="1"/>
                </p:cNvSpPr>
                <p:nvPr/>
              </p:nvSpPr>
              <p:spPr>
                <a:xfrm>
                  <a:off x="386851" y="4665379"/>
                  <a:ext cx="746896" cy="580712"/>
                </a:xfrm>
                <a:prstGeom prst="rect">
                  <a:avLst/>
                </a:prstGeom>
                <a:blipFill rotWithShape="0">
                  <a:blip r:embed="rId12"/>
                  <a:stretch>
                    <a:fillRect/>
                  </a:stretch>
                </a:blipFill>
              </p:spPr>
              <p:txBody>
                <a:bodyPr/>
                <a:lstStyle/>
                <a:p>
                  <a:r>
                    <a:rPr lang="en-US">
                      <a:noFill/>
                    </a:rPr>
                    <a:t> </a:t>
                  </a:r>
                </a:p>
              </p:txBody>
            </p:sp>
          </mc:Fallback>
        </mc:AlternateContent>
        <p:grpSp>
          <p:nvGrpSpPr>
            <p:cNvPr id="75" name="Group 74"/>
            <p:cNvGrpSpPr/>
            <p:nvPr/>
          </p:nvGrpSpPr>
          <p:grpSpPr>
            <a:xfrm>
              <a:off x="2009071" y="4539546"/>
              <a:ext cx="872968" cy="872968"/>
              <a:chOff x="7096390" y="5940582"/>
              <a:chExt cx="872968" cy="872968"/>
            </a:xfrm>
          </p:grpSpPr>
          <p:sp>
            <p:nvSpPr>
              <p:cNvPr id="80" name="Oval 79"/>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81" name="Rectangle 80"/>
                  <p:cNvSpPr/>
                  <p:nvPr/>
                </p:nvSpPr>
                <p:spPr>
                  <a:xfrm>
                    <a:off x="7210838" y="6066416"/>
                    <a:ext cx="75503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1" smtClean="0">
                                  <a:latin typeface="Cambria Math" panose="02040503050406030204" pitchFamily="18" charset="0"/>
                                </a:rPr>
                                <m:t>2</m:t>
                              </m:r>
                            </m:sub>
                          </m:sSub>
                        </m:oMath>
                      </m:oMathPara>
                    </a14:m>
                    <a:endParaRPr lang="en-US" sz="1600" dirty="0"/>
                  </a:p>
                </p:txBody>
              </p:sp>
            </mc:Choice>
            <mc:Fallback xmlns="">
              <p:sp>
                <p:nvSpPr>
                  <p:cNvPr id="218" name="Rectangle 217"/>
                  <p:cNvSpPr>
                    <a:spLocks noRot="1" noChangeAspect="1" noMove="1" noResize="1" noEditPoints="1" noAdjustHandles="1" noChangeArrowheads="1" noChangeShapeType="1" noTextEdit="1"/>
                  </p:cNvSpPr>
                  <p:nvPr/>
                </p:nvSpPr>
                <p:spPr>
                  <a:xfrm>
                    <a:off x="7210838" y="6066416"/>
                    <a:ext cx="755036" cy="580712"/>
                  </a:xfrm>
                  <a:prstGeom prst="rect">
                    <a:avLst/>
                  </a:prstGeom>
                  <a:blipFill rotWithShape="0">
                    <a:blip r:embed="rId13"/>
                    <a:stretch>
                      <a:fillRect/>
                    </a:stretch>
                  </a:blipFill>
                </p:spPr>
                <p:txBody>
                  <a:bodyPr/>
                  <a:lstStyle/>
                  <a:p>
                    <a:r>
                      <a:rPr lang="en-US">
                        <a:noFill/>
                      </a:rPr>
                      <a:t> </a:t>
                    </a:r>
                  </a:p>
                </p:txBody>
              </p:sp>
            </mc:Fallback>
          </mc:AlternateContent>
        </p:grpSp>
        <p:grpSp>
          <p:nvGrpSpPr>
            <p:cNvPr id="76" name="Group 75"/>
            <p:cNvGrpSpPr/>
            <p:nvPr/>
          </p:nvGrpSpPr>
          <p:grpSpPr>
            <a:xfrm>
              <a:off x="1138005" y="1724254"/>
              <a:ext cx="878490" cy="885752"/>
              <a:chOff x="5362588" y="2871837"/>
              <a:chExt cx="878490" cy="885752"/>
            </a:xfrm>
          </p:grpSpPr>
          <p:pic>
            <p:nvPicPr>
              <p:cNvPr id="77" name="Picture 76"/>
              <p:cNvPicPr>
                <a:picLocks noChangeAspect="1"/>
              </p:cNvPicPr>
              <p:nvPr/>
            </p:nvPicPr>
            <p:blipFill>
              <a:blip r:embed="rId2"/>
              <a:stretch>
                <a:fillRect/>
              </a:stretch>
            </p:blipFill>
            <p:spPr>
              <a:xfrm>
                <a:off x="5362588" y="2871839"/>
                <a:ext cx="878490" cy="885750"/>
              </a:xfrm>
              <a:prstGeom prst="rect">
                <a:avLst/>
              </a:prstGeom>
            </p:spPr>
          </p:pic>
          <p:sp>
            <p:nvSpPr>
              <p:cNvPr id="78" name="Rectangle 77"/>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216" name="TextBox 215"/>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4"/>
                    <a:stretch>
                      <a:fillRect r="-69231"/>
                    </a:stretch>
                  </a:blipFill>
                </p:spPr>
                <p:txBody>
                  <a:bodyPr/>
                  <a:lstStyle/>
                  <a:p>
                    <a:r>
                      <a:rPr lang="en-US">
                        <a:noFill/>
                      </a:rPr>
                      <a:t> </a:t>
                    </a:r>
                  </a:p>
                </p:txBody>
              </p:sp>
            </mc:Fallback>
          </mc:AlternateContent>
        </p:grpSp>
      </p:grpSp>
      <p:grpSp>
        <p:nvGrpSpPr>
          <p:cNvPr id="82" name="Group 81"/>
          <p:cNvGrpSpPr/>
          <p:nvPr/>
        </p:nvGrpSpPr>
        <p:grpSpPr>
          <a:xfrm>
            <a:off x="10424365" y="940631"/>
            <a:ext cx="1528003" cy="2150248"/>
            <a:chOff x="261098" y="1724254"/>
            <a:chExt cx="2620941" cy="3688260"/>
          </a:xfrm>
        </p:grpSpPr>
        <p:pic>
          <p:nvPicPr>
            <p:cNvPr id="83" name="Picture 82"/>
            <p:cNvPicPr>
              <a:picLocks noChangeAspect="1"/>
            </p:cNvPicPr>
            <p:nvPr/>
          </p:nvPicPr>
          <p:blipFill>
            <a:blip r:embed="rId2"/>
            <a:stretch>
              <a:fillRect/>
            </a:stretch>
          </p:blipFill>
          <p:spPr>
            <a:xfrm>
              <a:off x="261098" y="3197937"/>
              <a:ext cx="878490" cy="885750"/>
            </a:xfrm>
            <a:prstGeom prst="rect">
              <a:avLst/>
            </a:prstGeom>
          </p:spPr>
        </p:pic>
        <p:sp>
          <p:nvSpPr>
            <p:cNvPr id="84" name="Oval 83"/>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85" name="Straight Arrow Connector 84"/>
            <p:cNvCxnSpPr>
              <a:stCxn id="84" idx="0"/>
              <a:endCxn id="83" idx="2"/>
            </p:cNvCxnSpPr>
            <p:nvPr/>
          </p:nvCxnSpPr>
          <p:spPr>
            <a:xfrm flipH="1" flipV="1">
              <a:off x="700343" y="4083687"/>
              <a:ext cx="2761" cy="4428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94" idx="2"/>
              <a:endCxn id="83" idx="2"/>
            </p:cNvCxnSpPr>
            <p:nvPr/>
          </p:nvCxnSpPr>
          <p:spPr>
            <a:xfrm flipH="1" flipV="1">
              <a:off x="700343" y="4083687"/>
              <a:ext cx="1308728" cy="892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3" idx="0"/>
              <a:endCxn id="91"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p:cNvSpPr/>
                <p:nvPr/>
              </p:nvSpPr>
              <p:spPr>
                <a:xfrm>
                  <a:off x="386851" y="4665379"/>
                  <a:ext cx="74689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0" smtClean="0">
                                <a:latin typeface="Cambria Math" panose="02040503050406030204" pitchFamily="18" charset="0"/>
                              </a:rPr>
                              <m:t>1</m:t>
                            </m:r>
                          </m:sub>
                        </m:sSub>
                      </m:oMath>
                    </m:oMathPara>
                  </a14:m>
                  <a:endParaRPr lang="en-US" sz="1600" dirty="0"/>
                </a:p>
              </p:txBody>
            </p:sp>
          </mc:Choice>
          <mc:Fallback xmlns="">
            <p:sp>
              <p:nvSpPr>
                <p:cNvPr id="229" name="Rectangle 228"/>
                <p:cNvSpPr>
                  <a:spLocks noRot="1" noChangeAspect="1" noMove="1" noResize="1" noEditPoints="1" noAdjustHandles="1" noChangeArrowheads="1" noChangeShapeType="1" noTextEdit="1"/>
                </p:cNvSpPr>
                <p:nvPr/>
              </p:nvSpPr>
              <p:spPr>
                <a:xfrm>
                  <a:off x="386851" y="4665379"/>
                  <a:ext cx="746896" cy="580712"/>
                </a:xfrm>
                <a:prstGeom prst="rect">
                  <a:avLst/>
                </a:prstGeom>
                <a:blipFill rotWithShape="0">
                  <a:blip r:embed="rId15"/>
                  <a:stretch>
                    <a:fillRect/>
                  </a:stretch>
                </a:blipFill>
              </p:spPr>
              <p:txBody>
                <a:bodyPr/>
                <a:lstStyle/>
                <a:p>
                  <a:r>
                    <a:rPr lang="en-US">
                      <a:noFill/>
                    </a:rPr>
                    <a:t> </a:t>
                  </a:r>
                </a:p>
              </p:txBody>
            </p:sp>
          </mc:Fallback>
        </mc:AlternateContent>
        <p:grpSp>
          <p:nvGrpSpPr>
            <p:cNvPr id="89" name="Group 88"/>
            <p:cNvGrpSpPr/>
            <p:nvPr/>
          </p:nvGrpSpPr>
          <p:grpSpPr>
            <a:xfrm>
              <a:off x="2009071" y="4539546"/>
              <a:ext cx="872968" cy="872968"/>
              <a:chOff x="7096390" y="5940582"/>
              <a:chExt cx="872968" cy="872968"/>
            </a:xfrm>
          </p:grpSpPr>
          <p:sp>
            <p:nvSpPr>
              <p:cNvPr id="94" name="Oval 93"/>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95" name="Rectangle 94"/>
                  <p:cNvSpPr/>
                  <p:nvPr/>
                </p:nvSpPr>
                <p:spPr>
                  <a:xfrm>
                    <a:off x="7210838" y="6066416"/>
                    <a:ext cx="75503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1" smtClean="0">
                                  <a:latin typeface="Cambria Math" panose="02040503050406030204" pitchFamily="18" charset="0"/>
                                </a:rPr>
                                <m:t>2</m:t>
                              </m:r>
                            </m:sub>
                          </m:sSub>
                        </m:oMath>
                      </m:oMathPara>
                    </a14:m>
                    <a:endParaRPr lang="en-US" sz="1600" dirty="0"/>
                  </a:p>
                </p:txBody>
              </p:sp>
            </mc:Choice>
            <mc:Fallback xmlns="">
              <p:sp>
                <p:nvSpPr>
                  <p:cNvPr id="236" name="Rectangle 235"/>
                  <p:cNvSpPr>
                    <a:spLocks noRot="1" noChangeAspect="1" noMove="1" noResize="1" noEditPoints="1" noAdjustHandles="1" noChangeArrowheads="1" noChangeShapeType="1" noTextEdit="1"/>
                  </p:cNvSpPr>
                  <p:nvPr/>
                </p:nvSpPr>
                <p:spPr>
                  <a:xfrm>
                    <a:off x="7210838" y="6066416"/>
                    <a:ext cx="755036" cy="580712"/>
                  </a:xfrm>
                  <a:prstGeom prst="rect">
                    <a:avLst/>
                  </a:prstGeom>
                  <a:blipFill rotWithShape="0">
                    <a:blip r:embed="rId16"/>
                    <a:stretch>
                      <a:fillRect/>
                    </a:stretch>
                  </a:blipFill>
                </p:spPr>
                <p:txBody>
                  <a:bodyPr/>
                  <a:lstStyle/>
                  <a:p>
                    <a:r>
                      <a:rPr lang="en-US">
                        <a:noFill/>
                      </a:rPr>
                      <a:t> </a:t>
                    </a:r>
                  </a:p>
                </p:txBody>
              </p:sp>
            </mc:Fallback>
          </mc:AlternateContent>
        </p:grpSp>
        <p:grpSp>
          <p:nvGrpSpPr>
            <p:cNvPr id="90" name="Group 89"/>
            <p:cNvGrpSpPr/>
            <p:nvPr/>
          </p:nvGrpSpPr>
          <p:grpSpPr>
            <a:xfrm>
              <a:off x="1138005" y="1724254"/>
              <a:ext cx="878490" cy="885752"/>
              <a:chOff x="5362588" y="2871837"/>
              <a:chExt cx="878490" cy="885752"/>
            </a:xfrm>
          </p:grpSpPr>
          <p:pic>
            <p:nvPicPr>
              <p:cNvPr id="91" name="Picture 90"/>
              <p:cNvPicPr>
                <a:picLocks noChangeAspect="1"/>
              </p:cNvPicPr>
              <p:nvPr/>
            </p:nvPicPr>
            <p:blipFill>
              <a:blip r:embed="rId2"/>
              <a:stretch>
                <a:fillRect/>
              </a:stretch>
            </p:blipFill>
            <p:spPr>
              <a:xfrm>
                <a:off x="5362588" y="2871839"/>
                <a:ext cx="878490" cy="885750"/>
              </a:xfrm>
              <a:prstGeom prst="rect">
                <a:avLst/>
              </a:prstGeom>
            </p:spPr>
          </p:pic>
          <p:sp>
            <p:nvSpPr>
              <p:cNvPr id="92" name="Rectangle 91"/>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234" name="TextBox 233"/>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0"/>
                    <a:stretch>
                      <a:fillRect r="-65385"/>
                    </a:stretch>
                  </a:blipFill>
                </p:spPr>
                <p:txBody>
                  <a:bodyPr/>
                  <a:lstStyle/>
                  <a:p>
                    <a:r>
                      <a:rPr lang="en-US">
                        <a:noFill/>
                      </a:rPr>
                      <a:t> </a:t>
                    </a:r>
                  </a:p>
                </p:txBody>
              </p:sp>
            </mc:Fallback>
          </mc:AlternateContent>
        </p:grpSp>
      </p:grpSp>
      <p:grpSp>
        <p:nvGrpSpPr>
          <p:cNvPr id="96" name="Group 95"/>
          <p:cNvGrpSpPr/>
          <p:nvPr/>
        </p:nvGrpSpPr>
        <p:grpSpPr>
          <a:xfrm>
            <a:off x="5584303" y="3304595"/>
            <a:ext cx="1023394" cy="2150248"/>
            <a:chOff x="1138005" y="1724254"/>
            <a:chExt cx="1755397" cy="3688260"/>
          </a:xfrm>
        </p:grpSpPr>
        <p:pic>
          <p:nvPicPr>
            <p:cNvPr id="97" name="Picture 96"/>
            <p:cNvPicPr>
              <a:picLocks noChangeAspect="1"/>
            </p:cNvPicPr>
            <p:nvPr/>
          </p:nvPicPr>
          <p:blipFill>
            <a:blip r:embed="rId2"/>
            <a:stretch>
              <a:fillRect/>
            </a:stretch>
          </p:blipFill>
          <p:spPr>
            <a:xfrm>
              <a:off x="2014912" y="3218858"/>
              <a:ext cx="878490" cy="885750"/>
            </a:xfrm>
            <a:prstGeom prst="rect">
              <a:avLst/>
            </a:prstGeom>
          </p:spPr>
        </p:pic>
        <p:cxnSp>
          <p:nvCxnSpPr>
            <p:cNvPr id="98" name="Straight Arrow Connector 97"/>
            <p:cNvCxnSpPr>
              <a:stCxn id="105" idx="0"/>
              <a:endCxn id="97" idx="2"/>
            </p:cNvCxnSpPr>
            <p:nvPr/>
          </p:nvCxnSpPr>
          <p:spPr>
            <a:xfrm flipV="1">
              <a:off x="2445555" y="4104608"/>
              <a:ext cx="8602" cy="4349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7" idx="0"/>
              <a:endCxn id="102"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2009071" y="4539546"/>
              <a:ext cx="872968" cy="872968"/>
              <a:chOff x="7096390" y="5940582"/>
              <a:chExt cx="872968" cy="872968"/>
            </a:xfrm>
          </p:grpSpPr>
          <p:sp>
            <p:nvSpPr>
              <p:cNvPr id="105" name="Oval 104"/>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106" name="Rectangle 105"/>
                  <p:cNvSpPr/>
                  <p:nvPr/>
                </p:nvSpPr>
                <p:spPr>
                  <a:xfrm>
                    <a:off x="7210838" y="6066416"/>
                    <a:ext cx="75503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1" smtClean="0">
                                  <a:latin typeface="Cambria Math" panose="02040503050406030204" pitchFamily="18" charset="0"/>
                                </a:rPr>
                                <m:t>2</m:t>
                              </m:r>
                            </m:sub>
                          </m:sSub>
                        </m:oMath>
                      </m:oMathPara>
                    </a14:m>
                    <a:endParaRPr lang="en-US" sz="1600" dirty="0"/>
                  </a:p>
                </p:txBody>
              </p:sp>
            </mc:Choice>
            <mc:Fallback xmlns="">
              <p:sp>
                <p:nvSpPr>
                  <p:cNvPr id="281" name="Rectangle 280"/>
                  <p:cNvSpPr>
                    <a:spLocks noRot="1" noChangeAspect="1" noMove="1" noResize="1" noEditPoints="1" noAdjustHandles="1" noChangeArrowheads="1" noChangeShapeType="1" noTextEdit="1"/>
                  </p:cNvSpPr>
                  <p:nvPr/>
                </p:nvSpPr>
                <p:spPr>
                  <a:xfrm>
                    <a:off x="7210838" y="6066416"/>
                    <a:ext cx="755036" cy="580712"/>
                  </a:xfrm>
                  <a:prstGeom prst="rect">
                    <a:avLst/>
                  </a:prstGeom>
                  <a:blipFill rotWithShape="0">
                    <a:blip r:embed="rId17"/>
                    <a:stretch>
                      <a:fillRect/>
                    </a:stretch>
                  </a:blipFill>
                </p:spPr>
                <p:txBody>
                  <a:bodyPr/>
                  <a:lstStyle/>
                  <a:p>
                    <a:r>
                      <a:rPr lang="en-US">
                        <a:noFill/>
                      </a:rPr>
                      <a:t> </a:t>
                    </a:r>
                  </a:p>
                </p:txBody>
              </p:sp>
            </mc:Fallback>
          </mc:AlternateContent>
        </p:grpSp>
        <p:grpSp>
          <p:nvGrpSpPr>
            <p:cNvPr id="101" name="Group 100"/>
            <p:cNvGrpSpPr/>
            <p:nvPr/>
          </p:nvGrpSpPr>
          <p:grpSpPr>
            <a:xfrm>
              <a:off x="1138005" y="1724254"/>
              <a:ext cx="878490" cy="885752"/>
              <a:chOff x="5362588" y="2871837"/>
              <a:chExt cx="878490" cy="885752"/>
            </a:xfrm>
          </p:grpSpPr>
          <p:pic>
            <p:nvPicPr>
              <p:cNvPr id="102" name="Picture 101"/>
              <p:cNvPicPr>
                <a:picLocks noChangeAspect="1"/>
              </p:cNvPicPr>
              <p:nvPr/>
            </p:nvPicPr>
            <p:blipFill>
              <a:blip r:embed="rId2"/>
              <a:stretch>
                <a:fillRect/>
              </a:stretch>
            </p:blipFill>
            <p:spPr>
              <a:xfrm>
                <a:off x="5362588" y="2871839"/>
                <a:ext cx="878490" cy="885750"/>
              </a:xfrm>
              <a:prstGeom prst="rect">
                <a:avLst/>
              </a:prstGeom>
            </p:spPr>
          </p:pic>
          <p:sp>
            <p:nvSpPr>
              <p:cNvPr id="103" name="Rectangle 102"/>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279" name="TextBox 278"/>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0"/>
                    <a:stretch>
                      <a:fillRect r="-65385"/>
                    </a:stretch>
                  </a:blipFill>
                </p:spPr>
                <p:txBody>
                  <a:bodyPr/>
                  <a:lstStyle/>
                  <a:p>
                    <a:r>
                      <a:rPr lang="en-US">
                        <a:noFill/>
                      </a:rPr>
                      <a:t> </a:t>
                    </a:r>
                  </a:p>
                </p:txBody>
              </p:sp>
            </mc:Fallback>
          </mc:AlternateContent>
        </p:grpSp>
      </p:grpSp>
      <p:grpSp>
        <p:nvGrpSpPr>
          <p:cNvPr id="107" name="Group 106"/>
          <p:cNvGrpSpPr/>
          <p:nvPr/>
        </p:nvGrpSpPr>
        <p:grpSpPr>
          <a:xfrm>
            <a:off x="3522255" y="3304595"/>
            <a:ext cx="1023393" cy="2142678"/>
            <a:chOff x="261098" y="1724254"/>
            <a:chExt cx="1755397" cy="3675276"/>
          </a:xfrm>
        </p:grpSpPr>
        <p:pic>
          <p:nvPicPr>
            <p:cNvPr id="108" name="Picture 107"/>
            <p:cNvPicPr>
              <a:picLocks noChangeAspect="1"/>
            </p:cNvPicPr>
            <p:nvPr/>
          </p:nvPicPr>
          <p:blipFill>
            <a:blip r:embed="rId2"/>
            <a:stretch>
              <a:fillRect/>
            </a:stretch>
          </p:blipFill>
          <p:spPr>
            <a:xfrm>
              <a:off x="261098" y="3197937"/>
              <a:ext cx="878490" cy="885750"/>
            </a:xfrm>
            <a:prstGeom prst="rect">
              <a:avLst/>
            </a:prstGeom>
          </p:spPr>
        </p:pic>
        <p:sp>
          <p:nvSpPr>
            <p:cNvPr id="109" name="Oval 108"/>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10" name="Straight Arrow Connector 109"/>
            <p:cNvCxnSpPr>
              <a:stCxn id="109" idx="0"/>
              <a:endCxn id="108" idx="2"/>
            </p:cNvCxnSpPr>
            <p:nvPr/>
          </p:nvCxnSpPr>
          <p:spPr>
            <a:xfrm flipH="1" flipV="1">
              <a:off x="700343" y="4083687"/>
              <a:ext cx="2761" cy="4428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8" idx="0"/>
              <a:endCxn id="114"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Rectangle 111"/>
                <p:cNvSpPr/>
                <p:nvPr/>
              </p:nvSpPr>
              <p:spPr>
                <a:xfrm>
                  <a:off x="386851" y="4665379"/>
                  <a:ext cx="74689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0" smtClean="0">
                                <a:latin typeface="Cambria Math" panose="02040503050406030204" pitchFamily="18" charset="0"/>
                              </a:rPr>
                              <m:t>1</m:t>
                            </m:r>
                          </m:sub>
                        </m:sSub>
                      </m:oMath>
                    </m:oMathPara>
                  </a14:m>
                  <a:endParaRPr lang="en-US" sz="1600" dirty="0"/>
                </a:p>
              </p:txBody>
            </p:sp>
          </mc:Choice>
          <mc:Fallback xmlns="">
            <p:sp>
              <p:nvSpPr>
                <p:cNvPr id="292" name="Rectangle 291"/>
                <p:cNvSpPr>
                  <a:spLocks noRot="1" noChangeAspect="1" noMove="1" noResize="1" noEditPoints="1" noAdjustHandles="1" noChangeArrowheads="1" noChangeShapeType="1" noTextEdit="1"/>
                </p:cNvSpPr>
                <p:nvPr/>
              </p:nvSpPr>
              <p:spPr>
                <a:xfrm>
                  <a:off x="386851" y="4665379"/>
                  <a:ext cx="746896" cy="580712"/>
                </a:xfrm>
                <a:prstGeom prst="rect">
                  <a:avLst/>
                </a:prstGeom>
                <a:blipFill rotWithShape="0">
                  <a:blip r:embed="rId18"/>
                  <a:stretch>
                    <a:fillRect/>
                  </a:stretch>
                </a:blipFill>
              </p:spPr>
              <p:txBody>
                <a:bodyPr/>
                <a:lstStyle/>
                <a:p>
                  <a:r>
                    <a:rPr lang="en-US">
                      <a:noFill/>
                    </a:rPr>
                    <a:t> </a:t>
                  </a:r>
                </a:p>
              </p:txBody>
            </p:sp>
          </mc:Fallback>
        </mc:AlternateContent>
        <p:grpSp>
          <p:nvGrpSpPr>
            <p:cNvPr id="113" name="Group 112"/>
            <p:cNvGrpSpPr/>
            <p:nvPr/>
          </p:nvGrpSpPr>
          <p:grpSpPr>
            <a:xfrm>
              <a:off x="1138005" y="1724254"/>
              <a:ext cx="878490" cy="885752"/>
              <a:chOff x="5362588" y="2871837"/>
              <a:chExt cx="878490" cy="885752"/>
            </a:xfrm>
          </p:grpSpPr>
          <p:pic>
            <p:nvPicPr>
              <p:cNvPr id="114" name="Picture 113"/>
              <p:cNvPicPr>
                <a:picLocks noChangeAspect="1"/>
              </p:cNvPicPr>
              <p:nvPr/>
            </p:nvPicPr>
            <p:blipFill>
              <a:blip r:embed="rId2"/>
              <a:stretch>
                <a:fillRect/>
              </a:stretch>
            </p:blipFill>
            <p:spPr>
              <a:xfrm>
                <a:off x="5362588" y="2871839"/>
                <a:ext cx="878490" cy="885750"/>
              </a:xfrm>
              <a:prstGeom prst="rect">
                <a:avLst/>
              </a:prstGeom>
            </p:spPr>
          </p:pic>
          <p:sp>
            <p:nvSpPr>
              <p:cNvPr id="115" name="Rectangle 114"/>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297" name="TextBox 296"/>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9"/>
                    <a:stretch>
                      <a:fillRect r="-62963"/>
                    </a:stretch>
                  </a:blipFill>
                </p:spPr>
                <p:txBody>
                  <a:bodyPr/>
                  <a:lstStyle/>
                  <a:p>
                    <a:r>
                      <a:rPr lang="en-US">
                        <a:noFill/>
                      </a:rPr>
                      <a:t> </a:t>
                    </a:r>
                  </a:p>
                </p:txBody>
              </p:sp>
            </mc:Fallback>
          </mc:AlternateContent>
        </p:grpSp>
      </p:grpSp>
      <p:grpSp>
        <p:nvGrpSpPr>
          <p:cNvPr id="117" name="Group 116"/>
          <p:cNvGrpSpPr/>
          <p:nvPr/>
        </p:nvGrpSpPr>
        <p:grpSpPr>
          <a:xfrm>
            <a:off x="7003141" y="3286485"/>
            <a:ext cx="1531409" cy="2142678"/>
            <a:chOff x="266620" y="1724254"/>
            <a:chExt cx="2626782" cy="3675276"/>
          </a:xfrm>
        </p:grpSpPr>
        <p:pic>
          <p:nvPicPr>
            <p:cNvPr id="118" name="Picture 117"/>
            <p:cNvPicPr>
              <a:picLocks noChangeAspect="1"/>
            </p:cNvPicPr>
            <p:nvPr/>
          </p:nvPicPr>
          <p:blipFill>
            <a:blip r:embed="rId2"/>
            <a:stretch>
              <a:fillRect/>
            </a:stretch>
          </p:blipFill>
          <p:spPr>
            <a:xfrm>
              <a:off x="2014912" y="3218858"/>
              <a:ext cx="878490" cy="885750"/>
            </a:xfrm>
            <a:prstGeom prst="rect">
              <a:avLst/>
            </a:prstGeom>
          </p:spPr>
        </p:pic>
        <p:sp>
          <p:nvSpPr>
            <p:cNvPr id="119" name="Oval 118"/>
            <p:cNvSpPr/>
            <p:nvPr/>
          </p:nvSpPr>
          <p:spPr>
            <a:xfrm>
              <a:off x="266620" y="452656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20" name="Straight Arrow Connector 119"/>
            <p:cNvCxnSpPr>
              <a:stCxn id="119" idx="6"/>
              <a:endCxn id="118" idx="2"/>
            </p:cNvCxnSpPr>
            <p:nvPr/>
          </p:nvCxnSpPr>
          <p:spPr>
            <a:xfrm flipV="1">
              <a:off x="1139588" y="4104608"/>
              <a:ext cx="1314569" cy="85843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8" idx="0"/>
              <a:endCxn id="124" idx="2"/>
            </p:cNvCxnSpPr>
            <p:nvPr/>
          </p:nvCxnSpPr>
          <p:spPr>
            <a:xfrm flipH="1" flipV="1">
              <a:off x="1577250" y="2610006"/>
              <a:ext cx="876907" cy="60885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Rectangle 121"/>
                <p:cNvSpPr/>
                <p:nvPr/>
              </p:nvSpPr>
              <p:spPr>
                <a:xfrm>
                  <a:off x="386851" y="4665379"/>
                  <a:ext cx="74689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0" smtClean="0">
                                <a:latin typeface="Cambria Math" panose="02040503050406030204" pitchFamily="18" charset="0"/>
                              </a:rPr>
                              <m:t>1</m:t>
                            </m:r>
                          </m:sub>
                        </m:sSub>
                      </m:oMath>
                    </m:oMathPara>
                  </a14:m>
                  <a:endParaRPr lang="en-US" sz="1600" dirty="0"/>
                </a:p>
              </p:txBody>
            </p:sp>
          </mc:Choice>
          <mc:Fallback xmlns="">
            <p:sp>
              <p:nvSpPr>
                <p:cNvPr id="310" name="Rectangle 309"/>
                <p:cNvSpPr>
                  <a:spLocks noRot="1" noChangeAspect="1" noMove="1" noResize="1" noEditPoints="1" noAdjustHandles="1" noChangeArrowheads="1" noChangeShapeType="1" noTextEdit="1"/>
                </p:cNvSpPr>
                <p:nvPr/>
              </p:nvSpPr>
              <p:spPr>
                <a:xfrm>
                  <a:off x="386851" y="4665379"/>
                  <a:ext cx="746896" cy="580712"/>
                </a:xfrm>
                <a:prstGeom prst="rect">
                  <a:avLst/>
                </a:prstGeom>
                <a:blipFill rotWithShape="0">
                  <a:blip r:embed="rId20"/>
                  <a:stretch>
                    <a:fillRect/>
                  </a:stretch>
                </a:blipFill>
              </p:spPr>
              <p:txBody>
                <a:bodyPr/>
                <a:lstStyle/>
                <a:p>
                  <a:r>
                    <a:rPr lang="en-US">
                      <a:noFill/>
                    </a:rPr>
                    <a:t> </a:t>
                  </a:r>
                </a:p>
              </p:txBody>
            </p:sp>
          </mc:Fallback>
        </mc:AlternateContent>
        <p:grpSp>
          <p:nvGrpSpPr>
            <p:cNvPr id="123" name="Group 122"/>
            <p:cNvGrpSpPr/>
            <p:nvPr/>
          </p:nvGrpSpPr>
          <p:grpSpPr>
            <a:xfrm>
              <a:off x="1138005" y="1724254"/>
              <a:ext cx="878490" cy="885752"/>
              <a:chOff x="5362588" y="2871837"/>
              <a:chExt cx="878490" cy="885752"/>
            </a:xfrm>
          </p:grpSpPr>
          <p:pic>
            <p:nvPicPr>
              <p:cNvPr id="124" name="Picture 123"/>
              <p:cNvPicPr>
                <a:picLocks noChangeAspect="1"/>
              </p:cNvPicPr>
              <p:nvPr/>
            </p:nvPicPr>
            <p:blipFill>
              <a:blip r:embed="rId2"/>
              <a:stretch>
                <a:fillRect/>
              </a:stretch>
            </p:blipFill>
            <p:spPr>
              <a:xfrm>
                <a:off x="5362588" y="2871839"/>
                <a:ext cx="878490" cy="885750"/>
              </a:xfrm>
              <a:prstGeom prst="rect">
                <a:avLst/>
              </a:prstGeom>
            </p:spPr>
          </p:pic>
          <p:sp>
            <p:nvSpPr>
              <p:cNvPr id="125" name="Rectangle 124"/>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315" name="TextBox 314"/>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0"/>
                    <a:stretch>
                      <a:fillRect r="-65385"/>
                    </a:stretch>
                  </a:blipFill>
                </p:spPr>
                <p:txBody>
                  <a:bodyPr/>
                  <a:lstStyle/>
                  <a:p>
                    <a:r>
                      <a:rPr lang="en-US">
                        <a:noFill/>
                      </a:rPr>
                      <a:t> </a:t>
                    </a:r>
                  </a:p>
                </p:txBody>
              </p:sp>
            </mc:Fallback>
          </mc:AlternateContent>
        </p:grpSp>
      </p:grpSp>
      <p:grpSp>
        <p:nvGrpSpPr>
          <p:cNvPr id="127" name="Group 126"/>
          <p:cNvGrpSpPr/>
          <p:nvPr/>
        </p:nvGrpSpPr>
        <p:grpSpPr>
          <a:xfrm>
            <a:off x="8689980" y="3286485"/>
            <a:ext cx="1528003" cy="2150248"/>
            <a:chOff x="261098" y="1724254"/>
            <a:chExt cx="2620941" cy="3688260"/>
          </a:xfrm>
        </p:grpSpPr>
        <p:pic>
          <p:nvPicPr>
            <p:cNvPr id="128" name="Picture 127"/>
            <p:cNvPicPr>
              <a:picLocks noChangeAspect="1"/>
            </p:cNvPicPr>
            <p:nvPr/>
          </p:nvPicPr>
          <p:blipFill>
            <a:blip r:embed="rId2"/>
            <a:stretch>
              <a:fillRect/>
            </a:stretch>
          </p:blipFill>
          <p:spPr>
            <a:xfrm>
              <a:off x="261098" y="3197937"/>
              <a:ext cx="878490" cy="885750"/>
            </a:xfrm>
            <a:prstGeom prst="rect">
              <a:avLst/>
            </a:prstGeom>
          </p:spPr>
        </p:pic>
        <p:cxnSp>
          <p:nvCxnSpPr>
            <p:cNvPr id="129" name="Straight Arrow Connector 128"/>
            <p:cNvCxnSpPr>
              <a:stCxn id="136" idx="2"/>
              <a:endCxn id="128" idx="2"/>
            </p:cNvCxnSpPr>
            <p:nvPr/>
          </p:nvCxnSpPr>
          <p:spPr>
            <a:xfrm flipH="1" flipV="1">
              <a:off x="700343" y="4083687"/>
              <a:ext cx="1308728" cy="892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8" idx="0"/>
              <a:endCxn id="133" idx="2"/>
            </p:cNvCxnSpPr>
            <p:nvPr/>
          </p:nvCxnSpPr>
          <p:spPr>
            <a:xfrm flipV="1">
              <a:off x="700343" y="2610006"/>
              <a:ext cx="876907" cy="58793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2009071" y="4539546"/>
              <a:ext cx="872968" cy="872968"/>
              <a:chOff x="7096390" y="5940582"/>
              <a:chExt cx="872968" cy="872968"/>
            </a:xfrm>
          </p:grpSpPr>
          <p:sp>
            <p:nvSpPr>
              <p:cNvPr id="136" name="Oval 135"/>
              <p:cNvSpPr/>
              <p:nvPr/>
            </p:nvSpPr>
            <p:spPr>
              <a:xfrm>
                <a:off x="7096390"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137" name="Rectangle 136"/>
                  <p:cNvSpPr/>
                  <p:nvPr/>
                </p:nvSpPr>
                <p:spPr>
                  <a:xfrm>
                    <a:off x="7210838" y="6066416"/>
                    <a:ext cx="755036" cy="580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1" i="0" smtClean="0">
                                  <a:latin typeface="Cambria Math" panose="02040503050406030204" pitchFamily="18" charset="0"/>
                                </a:rPr>
                                <m:t>𝐱</m:t>
                              </m:r>
                            </m:e>
                            <m:sub>
                              <m:r>
                                <a:rPr lang="en-IN" sz="1600" b="0" i="1" smtClean="0">
                                  <a:latin typeface="Cambria Math" panose="02040503050406030204" pitchFamily="18" charset="0"/>
                                </a:rPr>
                                <m:t>2</m:t>
                              </m:r>
                            </m:sub>
                          </m:sSub>
                        </m:oMath>
                      </m:oMathPara>
                    </a14:m>
                    <a:endParaRPr lang="en-US" sz="1600" dirty="0"/>
                  </a:p>
                </p:txBody>
              </p:sp>
            </mc:Choice>
            <mc:Fallback xmlns="">
              <p:sp>
                <p:nvSpPr>
                  <p:cNvPr id="335" name="Rectangle 334"/>
                  <p:cNvSpPr>
                    <a:spLocks noRot="1" noChangeAspect="1" noMove="1" noResize="1" noEditPoints="1" noAdjustHandles="1" noChangeArrowheads="1" noChangeShapeType="1" noTextEdit="1"/>
                  </p:cNvSpPr>
                  <p:nvPr/>
                </p:nvSpPr>
                <p:spPr>
                  <a:xfrm>
                    <a:off x="7210838" y="6066416"/>
                    <a:ext cx="755036" cy="580712"/>
                  </a:xfrm>
                  <a:prstGeom prst="rect">
                    <a:avLst/>
                  </a:prstGeom>
                  <a:blipFill rotWithShape="0">
                    <a:blip r:embed="rId21"/>
                    <a:stretch>
                      <a:fillRect/>
                    </a:stretch>
                  </a:blipFill>
                </p:spPr>
                <p:txBody>
                  <a:bodyPr/>
                  <a:lstStyle/>
                  <a:p>
                    <a:r>
                      <a:rPr lang="en-US">
                        <a:noFill/>
                      </a:rPr>
                      <a:t> </a:t>
                    </a:r>
                  </a:p>
                </p:txBody>
              </p:sp>
            </mc:Fallback>
          </mc:AlternateContent>
        </p:grpSp>
        <p:grpSp>
          <p:nvGrpSpPr>
            <p:cNvPr id="132" name="Group 131"/>
            <p:cNvGrpSpPr/>
            <p:nvPr/>
          </p:nvGrpSpPr>
          <p:grpSpPr>
            <a:xfrm>
              <a:off x="1138005" y="1724254"/>
              <a:ext cx="878490" cy="885752"/>
              <a:chOff x="5362588" y="2871837"/>
              <a:chExt cx="878490" cy="885752"/>
            </a:xfrm>
          </p:grpSpPr>
          <p:pic>
            <p:nvPicPr>
              <p:cNvPr id="133" name="Picture 132"/>
              <p:cNvPicPr>
                <a:picLocks noChangeAspect="1"/>
              </p:cNvPicPr>
              <p:nvPr/>
            </p:nvPicPr>
            <p:blipFill>
              <a:blip r:embed="rId2"/>
              <a:stretch>
                <a:fillRect/>
              </a:stretch>
            </p:blipFill>
            <p:spPr>
              <a:xfrm>
                <a:off x="5362588" y="2871839"/>
                <a:ext cx="878490" cy="885750"/>
              </a:xfrm>
              <a:prstGeom prst="rect">
                <a:avLst/>
              </a:prstGeom>
            </p:spPr>
          </p:pic>
          <p:sp>
            <p:nvSpPr>
              <p:cNvPr id="134" name="Rectangle 133"/>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5" name="TextBox 134"/>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333" name="TextBox 332"/>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4"/>
                    <a:stretch>
                      <a:fillRect r="-69231"/>
                    </a:stretch>
                  </a:blipFill>
                </p:spPr>
                <p:txBody>
                  <a:bodyPr/>
                  <a:lstStyle/>
                  <a:p>
                    <a:r>
                      <a:rPr lang="en-US">
                        <a:noFill/>
                      </a:rPr>
                      <a:t> </a:t>
                    </a:r>
                  </a:p>
                </p:txBody>
              </p:sp>
            </mc:Fallback>
          </mc:AlternateContent>
        </p:grpSp>
      </p:grpSp>
      <p:sp>
        <p:nvSpPr>
          <p:cNvPr id="138" name="TextBox 137"/>
          <p:cNvSpPr txBox="1"/>
          <p:nvPr/>
        </p:nvSpPr>
        <p:spPr>
          <a:xfrm>
            <a:off x="253353" y="5582342"/>
            <a:ext cx="11600329" cy="1200329"/>
          </a:xfrm>
          <a:prstGeom prst="rect">
            <a:avLst/>
          </a:prstGeom>
          <a:noFill/>
        </p:spPr>
        <p:txBody>
          <a:bodyPr wrap="square" rtlCol="0">
            <a:spAutoFit/>
          </a:bodyPr>
          <a:lstStyle/>
          <a:p>
            <a:pPr algn="ctr"/>
            <a:r>
              <a:rPr lang="en-IN" sz="2400" dirty="0" smtClean="0">
                <a:latin typeface="+mj-lt"/>
              </a:rPr>
              <a:t>In this toy example, 28% NN have no </a:t>
            </a:r>
            <a:r>
              <a:rPr lang="en-IN" sz="2400" dirty="0" err="1" smtClean="0">
                <a:latin typeface="+mj-lt"/>
              </a:rPr>
              <a:t>i</a:t>
            </a:r>
            <a:r>
              <a:rPr lang="en-IN" sz="2400" dirty="0" smtClean="0">
                <a:latin typeface="+mj-lt"/>
              </a:rPr>
              <a:t>/p nodes or no path connecting at least one </a:t>
            </a:r>
            <a:r>
              <a:rPr lang="en-IN" sz="2400" dirty="0" err="1" smtClean="0">
                <a:latin typeface="+mj-lt"/>
              </a:rPr>
              <a:t>i</a:t>
            </a:r>
            <a:r>
              <a:rPr lang="en-IN" sz="2400" dirty="0" smtClean="0">
                <a:latin typeface="+mj-lt"/>
              </a:rPr>
              <a:t>/p node to the o/p node i.e. cannot apply GD to them. For large networks, it is unlikely that sampling will result in such a disconnected network. In practice a large fraction of nodes do get retained</a:t>
            </a:r>
            <a:endParaRPr lang="en-US" sz="2400" dirty="0">
              <a:latin typeface="+mj-lt"/>
            </a:endParaRPr>
          </a:p>
        </p:txBody>
      </p:sp>
      <p:sp>
        <p:nvSpPr>
          <p:cNvPr id="139" name="TextBox 138"/>
          <p:cNvSpPr txBox="1"/>
          <p:nvPr/>
        </p:nvSpPr>
        <p:spPr>
          <a:xfrm>
            <a:off x="3321242" y="1434204"/>
            <a:ext cx="1911824" cy="1200329"/>
          </a:xfrm>
          <a:prstGeom prst="rect">
            <a:avLst/>
          </a:prstGeom>
          <a:noFill/>
        </p:spPr>
        <p:txBody>
          <a:bodyPr wrap="square" rtlCol="0">
            <a:spAutoFit/>
          </a:bodyPr>
          <a:lstStyle/>
          <a:p>
            <a:pPr algn="ctr"/>
            <a:r>
              <a:rPr lang="en-IN" sz="7200" b="1" dirty="0" smtClean="0">
                <a:solidFill>
                  <a:srgbClr val="7030A0">
                    <a:alpha val="50000"/>
                  </a:srgbClr>
                </a:solidFill>
              </a:rPr>
              <a:t>16%</a:t>
            </a:r>
            <a:endParaRPr lang="en-US" sz="7200" b="1" dirty="0">
              <a:solidFill>
                <a:srgbClr val="7030A0">
                  <a:alpha val="50000"/>
                </a:srgbClr>
              </a:solidFill>
            </a:endParaRPr>
          </a:p>
        </p:txBody>
      </p:sp>
      <p:sp>
        <p:nvSpPr>
          <p:cNvPr id="140" name="TextBox 139"/>
          <p:cNvSpPr txBox="1"/>
          <p:nvPr/>
        </p:nvSpPr>
        <p:spPr>
          <a:xfrm>
            <a:off x="5136221" y="1434204"/>
            <a:ext cx="1911824" cy="1200329"/>
          </a:xfrm>
          <a:prstGeom prst="rect">
            <a:avLst/>
          </a:prstGeom>
          <a:noFill/>
        </p:spPr>
        <p:txBody>
          <a:bodyPr wrap="square" rtlCol="0">
            <a:spAutoFit/>
          </a:bodyPr>
          <a:lstStyle/>
          <a:p>
            <a:pPr algn="ctr"/>
            <a:r>
              <a:rPr lang="en-IN" sz="7200" b="1" dirty="0">
                <a:solidFill>
                  <a:srgbClr val="7030A0">
                    <a:alpha val="50000"/>
                  </a:srgbClr>
                </a:solidFill>
              </a:rPr>
              <a:t>4</a:t>
            </a:r>
            <a:r>
              <a:rPr lang="en-IN" sz="7200" b="1" dirty="0" smtClean="0">
                <a:solidFill>
                  <a:srgbClr val="7030A0">
                    <a:alpha val="50000"/>
                  </a:srgbClr>
                </a:solidFill>
              </a:rPr>
              <a:t>%</a:t>
            </a:r>
            <a:endParaRPr lang="en-US" sz="7200" b="1" dirty="0">
              <a:solidFill>
                <a:srgbClr val="7030A0">
                  <a:alpha val="50000"/>
                </a:srgbClr>
              </a:solidFill>
            </a:endParaRPr>
          </a:p>
        </p:txBody>
      </p:sp>
      <p:sp>
        <p:nvSpPr>
          <p:cNvPr id="141" name="TextBox 140"/>
          <p:cNvSpPr txBox="1"/>
          <p:nvPr/>
        </p:nvSpPr>
        <p:spPr>
          <a:xfrm>
            <a:off x="6900866" y="1434204"/>
            <a:ext cx="1911824" cy="1200329"/>
          </a:xfrm>
          <a:prstGeom prst="rect">
            <a:avLst/>
          </a:prstGeom>
          <a:noFill/>
        </p:spPr>
        <p:txBody>
          <a:bodyPr wrap="square" rtlCol="0">
            <a:spAutoFit/>
          </a:bodyPr>
          <a:lstStyle/>
          <a:p>
            <a:pPr algn="ctr"/>
            <a:r>
              <a:rPr lang="en-IN" sz="7200" b="1" dirty="0">
                <a:solidFill>
                  <a:srgbClr val="7030A0">
                    <a:alpha val="50000"/>
                  </a:srgbClr>
                </a:solidFill>
              </a:rPr>
              <a:t>4</a:t>
            </a:r>
            <a:r>
              <a:rPr lang="en-IN" sz="7200" b="1" dirty="0" smtClean="0">
                <a:solidFill>
                  <a:srgbClr val="7030A0">
                    <a:alpha val="50000"/>
                  </a:srgbClr>
                </a:solidFill>
              </a:rPr>
              <a:t>%</a:t>
            </a:r>
            <a:endParaRPr lang="en-US" sz="7200" b="1" dirty="0">
              <a:solidFill>
                <a:srgbClr val="7030A0">
                  <a:alpha val="50000"/>
                </a:srgbClr>
              </a:solidFill>
            </a:endParaRPr>
          </a:p>
        </p:txBody>
      </p:sp>
      <p:sp>
        <p:nvSpPr>
          <p:cNvPr id="142" name="TextBox 141"/>
          <p:cNvSpPr txBox="1"/>
          <p:nvPr/>
        </p:nvSpPr>
        <p:spPr>
          <a:xfrm>
            <a:off x="8522384" y="1434204"/>
            <a:ext cx="1911824" cy="1200329"/>
          </a:xfrm>
          <a:prstGeom prst="rect">
            <a:avLst/>
          </a:prstGeom>
          <a:noFill/>
        </p:spPr>
        <p:txBody>
          <a:bodyPr wrap="square" rtlCol="0">
            <a:spAutoFit/>
          </a:bodyPr>
          <a:lstStyle/>
          <a:p>
            <a:pPr algn="ctr"/>
            <a:r>
              <a:rPr lang="en-IN" sz="7200" b="1" dirty="0" smtClean="0">
                <a:solidFill>
                  <a:srgbClr val="7030A0">
                    <a:alpha val="50000"/>
                  </a:srgbClr>
                </a:solidFill>
              </a:rPr>
              <a:t>16%</a:t>
            </a:r>
            <a:endParaRPr lang="en-US" sz="7200" b="1" dirty="0">
              <a:solidFill>
                <a:srgbClr val="7030A0">
                  <a:alpha val="50000"/>
                </a:srgbClr>
              </a:solidFill>
            </a:endParaRPr>
          </a:p>
        </p:txBody>
      </p:sp>
      <p:sp>
        <p:nvSpPr>
          <p:cNvPr id="143" name="TextBox 142"/>
          <p:cNvSpPr txBox="1"/>
          <p:nvPr/>
        </p:nvSpPr>
        <p:spPr>
          <a:xfrm>
            <a:off x="10263844" y="1434204"/>
            <a:ext cx="1911824" cy="1200329"/>
          </a:xfrm>
          <a:prstGeom prst="rect">
            <a:avLst/>
          </a:prstGeom>
          <a:noFill/>
        </p:spPr>
        <p:txBody>
          <a:bodyPr wrap="square" rtlCol="0">
            <a:spAutoFit/>
          </a:bodyPr>
          <a:lstStyle/>
          <a:p>
            <a:pPr algn="ctr"/>
            <a:r>
              <a:rPr lang="en-IN" sz="7200" b="1" dirty="0" smtClean="0">
                <a:solidFill>
                  <a:srgbClr val="7030A0">
                    <a:alpha val="50000"/>
                  </a:srgbClr>
                </a:solidFill>
              </a:rPr>
              <a:t>16%</a:t>
            </a:r>
            <a:endParaRPr lang="en-US" sz="7200" b="1" dirty="0">
              <a:solidFill>
                <a:srgbClr val="7030A0">
                  <a:alpha val="50000"/>
                </a:srgbClr>
              </a:solidFill>
            </a:endParaRPr>
          </a:p>
        </p:txBody>
      </p:sp>
      <p:sp>
        <p:nvSpPr>
          <p:cNvPr id="144" name="TextBox 143"/>
          <p:cNvSpPr txBox="1"/>
          <p:nvPr/>
        </p:nvSpPr>
        <p:spPr>
          <a:xfrm>
            <a:off x="3401704" y="3799857"/>
            <a:ext cx="1911824" cy="1200329"/>
          </a:xfrm>
          <a:prstGeom prst="rect">
            <a:avLst/>
          </a:prstGeom>
          <a:noFill/>
        </p:spPr>
        <p:txBody>
          <a:bodyPr wrap="square" rtlCol="0">
            <a:spAutoFit/>
          </a:bodyPr>
          <a:lstStyle/>
          <a:p>
            <a:pPr algn="ctr"/>
            <a:r>
              <a:rPr lang="en-IN" sz="7200" b="1" dirty="0">
                <a:solidFill>
                  <a:srgbClr val="7030A0">
                    <a:alpha val="50000"/>
                  </a:srgbClr>
                </a:solidFill>
              </a:rPr>
              <a:t>4</a:t>
            </a:r>
            <a:r>
              <a:rPr lang="en-IN" sz="7200" b="1" dirty="0" smtClean="0">
                <a:solidFill>
                  <a:srgbClr val="7030A0">
                    <a:alpha val="50000"/>
                  </a:srgbClr>
                </a:solidFill>
              </a:rPr>
              <a:t>%</a:t>
            </a:r>
            <a:endParaRPr lang="en-US" sz="7200" b="1" dirty="0">
              <a:solidFill>
                <a:srgbClr val="7030A0">
                  <a:alpha val="50000"/>
                </a:srgbClr>
              </a:solidFill>
            </a:endParaRPr>
          </a:p>
        </p:txBody>
      </p:sp>
      <p:sp>
        <p:nvSpPr>
          <p:cNvPr id="145" name="TextBox 144"/>
          <p:cNvSpPr txBox="1"/>
          <p:nvPr/>
        </p:nvSpPr>
        <p:spPr>
          <a:xfrm>
            <a:off x="4946566" y="3799857"/>
            <a:ext cx="1911824" cy="1200329"/>
          </a:xfrm>
          <a:prstGeom prst="rect">
            <a:avLst/>
          </a:prstGeom>
          <a:noFill/>
        </p:spPr>
        <p:txBody>
          <a:bodyPr wrap="square" rtlCol="0">
            <a:spAutoFit/>
          </a:bodyPr>
          <a:lstStyle/>
          <a:p>
            <a:pPr algn="ctr"/>
            <a:r>
              <a:rPr lang="en-IN" sz="7200" b="1" dirty="0">
                <a:solidFill>
                  <a:srgbClr val="7030A0">
                    <a:alpha val="50000"/>
                  </a:srgbClr>
                </a:solidFill>
              </a:rPr>
              <a:t>4</a:t>
            </a:r>
            <a:r>
              <a:rPr lang="en-IN" sz="7200" b="1" dirty="0" smtClean="0">
                <a:solidFill>
                  <a:srgbClr val="7030A0">
                    <a:alpha val="50000"/>
                  </a:srgbClr>
                </a:solidFill>
              </a:rPr>
              <a:t>%</a:t>
            </a:r>
            <a:endParaRPr lang="en-US" sz="7200" b="1" dirty="0">
              <a:solidFill>
                <a:srgbClr val="7030A0">
                  <a:alpha val="50000"/>
                </a:srgbClr>
              </a:solidFill>
            </a:endParaRPr>
          </a:p>
        </p:txBody>
      </p:sp>
      <p:sp>
        <p:nvSpPr>
          <p:cNvPr id="146" name="TextBox 145"/>
          <p:cNvSpPr txBox="1"/>
          <p:nvPr/>
        </p:nvSpPr>
        <p:spPr>
          <a:xfrm>
            <a:off x="6925113" y="3799857"/>
            <a:ext cx="1911824" cy="1200329"/>
          </a:xfrm>
          <a:prstGeom prst="rect">
            <a:avLst/>
          </a:prstGeom>
          <a:noFill/>
        </p:spPr>
        <p:txBody>
          <a:bodyPr wrap="square" rtlCol="0">
            <a:spAutoFit/>
          </a:bodyPr>
          <a:lstStyle/>
          <a:p>
            <a:pPr algn="ctr"/>
            <a:r>
              <a:rPr lang="en-IN" sz="7200" b="1" dirty="0">
                <a:solidFill>
                  <a:srgbClr val="7030A0">
                    <a:alpha val="50000"/>
                  </a:srgbClr>
                </a:solidFill>
              </a:rPr>
              <a:t>4</a:t>
            </a:r>
            <a:r>
              <a:rPr lang="en-IN" sz="7200" b="1" dirty="0" smtClean="0">
                <a:solidFill>
                  <a:srgbClr val="7030A0">
                    <a:alpha val="50000"/>
                  </a:srgbClr>
                </a:solidFill>
              </a:rPr>
              <a:t>%</a:t>
            </a:r>
            <a:endParaRPr lang="en-US" sz="7200" b="1" dirty="0">
              <a:solidFill>
                <a:srgbClr val="7030A0">
                  <a:alpha val="50000"/>
                </a:srgbClr>
              </a:solidFill>
            </a:endParaRPr>
          </a:p>
        </p:txBody>
      </p:sp>
      <p:sp>
        <p:nvSpPr>
          <p:cNvPr id="147" name="TextBox 146"/>
          <p:cNvSpPr txBox="1"/>
          <p:nvPr/>
        </p:nvSpPr>
        <p:spPr>
          <a:xfrm>
            <a:off x="8605953" y="3799857"/>
            <a:ext cx="1911824" cy="1200329"/>
          </a:xfrm>
          <a:prstGeom prst="rect">
            <a:avLst/>
          </a:prstGeom>
          <a:noFill/>
        </p:spPr>
        <p:txBody>
          <a:bodyPr wrap="square" rtlCol="0">
            <a:spAutoFit/>
          </a:bodyPr>
          <a:lstStyle/>
          <a:p>
            <a:pPr algn="ctr"/>
            <a:r>
              <a:rPr lang="en-IN" sz="7200" b="1" dirty="0">
                <a:solidFill>
                  <a:srgbClr val="7030A0">
                    <a:alpha val="50000"/>
                  </a:srgbClr>
                </a:solidFill>
              </a:rPr>
              <a:t>4</a:t>
            </a:r>
            <a:r>
              <a:rPr lang="en-IN" sz="7200" b="1" dirty="0" smtClean="0">
                <a:solidFill>
                  <a:srgbClr val="7030A0">
                    <a:alpha val="50000"/>
                  </a:srgbClr>
                </a:solidFill>
              </a:rPr>
              <a:t>%</a:t>
            </a:r>
            <a:endParaRPr lang="en-US" sz="7200" b="1" dirty="0">
              <a:solidFill>
                <a:srgbClr val="7030A0">
                  <a:alpha val="50000"/>
                </a:srgbClr>
              </a:solidFill>
            </a:endParaRPr>
          </a:p>
        </p:txBody>
      </p:sp>
      <p:sp>
        <p:nvSpPr>
          <p:cNvPr id="148" name="TextBox 147"/>
          <p:cNvSpPr txBox="1"/>
          <p:nvPr/>
        </p:nvSpPr>
        <p:spPr>
          <a:xfrm>
            <a:off x="10215952" y="3799857"/>
            <a:ext cx="1911824" cy="1200329"/>
          </a:xfrm>
          <a:prstGeom prst="rect">
            <a:avLst/>
          </a:prstGeom>
          <a:noFill/>
        </p:spPr>
        <p:txBody>
          <a:bodyPr wrap="square" rtlCol="0">
            <a:spAutoFit/>
          </a:bodyPr>
          <a:lstStyle/>
          <a:p>
            <a:pPr algn="ctr"/>
            <a:r>
              <a:rPr lang="en-IN" sz="7200" b="1" dirty="0" smtClean="0">
                <a:solidFill>
                  <a:srgbClr val="7030A0">
                    <a:alpha val="50000"/>
                  </a:srgbClr>
                </a:solidFill>
              </a:rPr>
              <a:t>28%</a:t>
            </a:r>
            <a:endParaRPr lang="en-US" sz="7200" b="1" dirty="0">
              <a:solidFill>
                <a:srgbClr val="7030A0">
                  <a:alpha val="50000"/>
                </a:srgbClr>
              </a:solidFill>
            </a:endParaRPr>
          </a:p>
        </p:txBody>
      </p:sp>
      <p:grpSp>
        <p:nvGrpSpPr>
          <p:cNvPr id="149" name="Group 148"/>
          <p:cNvGrpSpPr/>
          <p:nvPr/>
        </p:nvGrpSpPr>
        <p:grpSpPr>
          <a:xfrm>
            <a:off x="10945443" y="3286486"/>
            <a:ext cx="512158" cy="516392"/>
            <a:chOff x="5362588" y="2871837"/>
            <a:chExt cx="878490" cy="885752"/>
          </a:xfrm>
        </p:grpSpPr>
        <p:pic>
          <p:nvPicPr>
            <p:cNvPr id="150" name="Picture 149"/>
            <p:cNvPicPr>
              <a:picLocks noChangeAspect="1"/>
            </p:cNvPicPr>
            <p:nvPr/>
          </p:nvPicPr>
          <p:blipFill>
            <a:blip r:embed="rId2"/>
            <a:stretch>
              <a:fillRect/>
            </a:stretch>
          </p:blipFill>
          <p:spPr>
            <a:xfrm>
              <a:off x="5362588" y="2871839"/>
              <a:ext cx="878490" cy="885750"/>
            </a:xfrm>
            <a:prstGeom prst="rect">
              <a:avLst/>
            </a:prstGeom>
          </p:spPr>
        </p:pic>
        <p:sp>
          <p:nvSpPr>
            <p:cNvPr id="151" name="Rectangle 150"/>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p:cNvSpPr txBox="1"/>
                <p:nvPr/>
              </p:nvSpPr>
              <p:spPr>
                <a:xfrm>
                  <a:off x="5526666" y="2871837"/>
                  <a:ext cx="275167" cy="47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1200" b="0" i="0" smtClean="0">
                            <a:latin typeface="Cambria Math" panose="02040503050406030204" pitchFamily="18" charset="0"/>
                          </a:rPr>
                          <m:t>id</m:t>
                        </m:r>
                      </m:oMath>
                    </m:oMathPara>
                  </a14:m>
                  <a:endParaRPr lang="en-US" sz="2400" dirty="0"/>
                </a:p>
              </p:txBody>
            </p:sp>
          </mc:Choice>
          <mc:Fallback xmlns="">
            <p:sp>
              <p:nvSpPr>
                <p:cNvPr id="367" name="TextBox 366"/>
                <p:cNvSpPr txBox="1">
                  <a:spLocks noRot="1" noChangeAspect="1" noMove="1" noResize="1" noEditPoints="1" noAdjustHandles="1" noChangeArrowheads="1" noChangeShapeType="1" noTextEdit="1"/>
                </p:cNvSpPr>
                <p:nvPr/>
              </p:nvSpPr>
              <p:spPr>
                <a:xfrm>
                  <a:off x="5526666" y="2871837"/>
                  <a:ext cx="275167" cy="475129"/>
                </a:xfrm>
                <a:prstGeom prst="rect">
                  <a:avLst/>
                </a:prstGeom>
                <a:blipFill rotWithShape="0">
                  <a:blip r:embed="rId14"/>
                  <a:stretch>
                    <a:fillRect r="-62963"/>
                  </a:stretch>
                </a:blipFill>
              </p:spPr>
              <p:txBody>
                <a:bodyPr/>
                <a:lstStyle/>
                <a:p>
                  <a:r>
                    <a:rPr lang="en-US">
                      <a:noFill/>
                    </a:rPr>
                    <a:t> </a:t>
                  </a:r>
                </a:p>
              </p:txBody>
            </p:sp>
          </mc:Fallback>
        </mc:AlternateContent>
      </p:grpSp>
    </p:spTree>
    <p:extLst>
      <p:ext uri="{BB962C8B-B14F-4D97-AF65-F5344CB8AC3E}">
        <p14:creationId xmlns:p14="http://schemas.microsoft.com/office/powerpoint/2010/main" val="272209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fade">
                                      <p:cBhvr>
                                        <p:cTn id="47" dur="500"/>
                                        <p:tgtEl>
                                          <p:spTgt spid="1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8"/>
                                        </p:tgtEl>
                                        <p:attrNameLst>
                                          <p:attrName>style.visibility</p:attrName>
                                        </p:attrNameLst>
                                      </p:cBhvr>
                                      <p:to>
                                        <p:strVal val="visible"/>
                                      </p:to>
                                    </p:set>
                                    <p:animEffect transition="in" filter="wipe(left)">
                                      <p:cBhvr>
                                        <p:cTn id="7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0" grpId="0"/>
      <p:bldP spid="141" grpId="0"/>
      <p:bldP spid="142" grpId="0"/>
      <p:bldP spid="143" grpId="0"/>
      <p:bldP spid="144" grpId="0"/>
      <p:bldP spid="145" grpId="0"/>
      <p:bldP spid="146" grpId="0"/>
      <p:bldP spid="147" grpId="0"/>
      <p:bldP spid="1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Backprop</a:t>
            </a:r>
            <a:r>
              <a:rPr lang="en-IN" dirty="0" smtClean="0"/>
              <a:t> for Multi-output </a:t>
            </a:r>
            <a:r>
              <a:rPr lang="en-IN" dirty="0" smtClean="0"/>
              <a:t>Deep Networks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grpSp>
        <p:nvGrpSpPr>
          <p:cNvPr id="5" name="Group 4"/>
          <p:cNvGrpSpPr/>
          <p:nvPr/>
        </p:nvGrpSpPr>
        <p:grpSpPr>
          <a:xfrm>
            <a:off x="358588" y="880935"/>
            <a:ext cx="7616175" cy="5932615"/>
            <a:chOff x="358588" y="880935"/>
            <a:chExt cx="7616175" cy="5932615"/>
          </a:xfrm>
        </p:grpSpPr>
        <p:pic>
          <p:nvPicPr>
            <p:cNvPr id="6" name="Picture 5"/>
            <p:cNvPicPr>
              <a:picLocks noChangeAspect="1"/>
            </p:cNvPicPr>
            <p:nvPr/>
          </p:nvPicPr>
          <p:blipFill>
            <a:blip r:embed="rId2"/>
            <a:stretch>
              <a:fillRect/>
            </a:stretch>
          </p:blipFill>
          <p:spPr>
            <a:xfrm>
              <a:off x="1706125" y="4611957"/>
              <a:ext cx="878490" cy="885750"/>
            </a:xfrm>
            <a:prstGeom prst="rect">
              <a:avLst/>
            </a:prstGeom>
          </p:spPr>
        </p:pic>
        <p:pic>
          <p:nvPicPr>
            <p:cNvPr id="7" name="Picture 6"/>
            <p:cNvPicPr>
              <a:picLocks noChangeAspect="1"/>
            </p:cNvPicPr>
            <p:nvPr/>
          </p:nvPicPr>
          <p:blipFill>
            <a:blip r:embed="rId2"/>
            <a:stretch>
              <a:fillRect/>
            </a:stretch>
          </p:blipFill>
          <p:spPr>
            <a:xfrm>
              <a:off x="3053662" y="4611957"/>
              <a:ext cx="878490" cy="885750"/>
            </a:xfrm>
            <a:prstGeom prst="rect">
              <a:avLst/>
            </a:prstGeom>
          </p:spPr>
        </p:pic>
        <p:pic>
          <p:nvPicPr>
            <p:cNvPr id="8" name="Picture 7"/>
            <p:cNvPicPr>
              <a:picLocks noChangeAspect="1"/>
            </p:cNvPicPr>
            <p:nvPr/>
          </p:nvPicPr>
          <p:blipFill>
            <a:blip r:embed="rId2"/>
            <a:stretch>
              <a:fillRect/>
            </a:stretch>
          </p:blipFill>
          <p:spPr>
            <a:xfrm>
              <a:off x="4401199" y="4611957"/>
              <a:ext cx="878490" cy="885750"/>
            </a:xfrm>
            <a:prstGeom prst="rect">
              <a:avLst/>
            </a:prstGeom>
          </p:spPr>
        </p:pic>
        <p:pic>
          <p:nvPicPr>
            <p:cNvPr id="9" name="Picture 8"/>
            <p:cNvPicPr>
              <a:picLocks noChangeAspect="1"/>
            </p:cNvPicPr>
            <p:nvPr/>
          </p:nvPicPr>
          <p:blipFill>
            <a:blip r:embed="rId2"/>
            <a:stretch>
              <a:fillRect/>
            </a:stretch>
          </p:blipFill>
          <p:spPr>
            <a:xfrm>
              <a:off x="5748736" y="4611957"/>
              <a:ext cx="878490" cy="885750"/>
            </a:xfrm>
            <a:prstGeom prst="rect">
              <a:avLst/>
            </a:prstGeom>
          </p:spPr>
        </p:pic>
        <p:pic>
          <p:nvPicPr>
            <p:cNvPr id="10" name="Picture 9"/>
            <p:cNvPicPr>
              <a:picLocks noChangeAspect="1"/>
            </p:cNvPicPr>
            <p:nvPr/>
          </p:nvPicPr>
          <p:blipFill>
            <a:blip r:embed="rId2"/>
            <a:stretch>
              <a:fillRect/>
            </a:stretch>
          </p:blipFill>
          <p:spPr>
            <a:xfrm>
              <a:off x="7096273" y="4611957"/>
              <a:ext cx="878490" cy="885750"/>
            </a:xfrm>
            <a:prstGeom prst="rect">
              <a:avLst/>
            </a:prstGeom>
          </p:spPr>
        </p:pic>
        <p:pic>
          <p:nvPicPr>
            <p:cNvPr id="11" name="Picture 10"/>
            <p:cNvPicPr>
              <a:picLocks noChangeAspect="1"/>
            </p:cNvPicPr>
            <p:nvPr/>
          </p:nvPicPr>
          <p:blipFill>
            <a:blip r:embed="rId2"/>
            <a:stretch>
              <a:fillRect/>
            </a:stretch>
          </p:blipFill>
          <p:spPr>
            <a:xfrm>
              <a:off x="358588" y="4611957"/>
              <a:ext cx="878490" cy="885750"/>
            </a:xfrm>
            <a:prstGeom prst="rect">
              <a:avLst/>
            </a:prstGeom>
          </p:spPr>
        </p:pic>
        <p:pic>
          <p:nvPicPr>
            <p:cNvPr id="12" name="Picture 11"/>
            <p:cNvPicPr>
              <a:picLocks noChangeAspect="1"/>
            </p:cNvPicPr>
            <p:nvPr/>
          </p:nvPicPr>
          <p:blipFill>
            <a:blip r:embed="rId2"/>
            <a:stretch>
              <a:fillRect/>
            </a:stretch>
          </p:blipFill>
          <p:spPr>
            <a:xfrm>
              <a:off x="2312517" y="2550345"/>
              <a:ext cx="878490" cy="885750"/>
            </a:xfrm>
            <a:prstGeom prst="rect">
              <a:avLst/>
            </a:prstGeom>
          </p:spPr>
        </p:pic>
        <p:pic>
          <p:nvPicPr>
            <p:cNvPr id="13" name="Picture 12"/>
            <p:cNvPicPr>
              <a:picLocks noChangeAspect="1"/>
            </p:cNvPicPr>
            <p:nvPr/>
          </p:nvPicPr>
          <p:blipFill>
            <a:blip r:embed="rId2"/>
            <a:stretch>
              <a:fillRect/>
            </a:stretch>
          </p:blipFill>
          <p:spPr>
            <a:xfrm>
              <a:off x="3660054" y="2550345"/>
              <a:ext cx="878490" cy="885750"/>
            </a:xfrm>
            <a:prstGeom prst="rect">
              <a:avLst/>
            </a:prstGeom>
          </p:spPr>
        </p:pic>
        <p:pic>
          <p:nvPicPr>
            <p:cNvPr id="14" name="Picture 13"/>
            <p:cNvPicPr>
              <a:picLocks noChangeAspect="1"/>
            </p:cNvPicPr>
            <p:nvPr/>
          </p:nvPicPr>
          <p:blipFill>
            <a:blip r:embed="rId2"/>
            <a:stretch>
              <a:fillRect/>
            </a:stretch>
          </p:blipFill>
          <p:spPr>
            <a:xfrm>
              <a:off x="5007591" y="2550345"/>
              <a:ext cx="878490" cy="885750"/>
            </a:xfrm>
            <a:prstGeom prst="rect">
              <a:avLst/>
            </a:prstGeom>
          </p:spPr>
        </p:pic>
        <p:pic>
          <p:nvPicPr>
            <p:cNvPr id="15" name="Picture 14"/>
            <p:cNvPicPr>
              <a:picLocks noChangeAspect="1"/>
            </p:cNvPicPr>
            <p:nvPr/>
          </p:nvPicPr>
          <p:blipFill>
            <a:blip r:embed="rId2"/>
            <a:stretch>
              <a:fillRect/>
            </a:stretch>
          </p:blipFill>
          <p:spPr>
            <a:xfrm>
              <a:off x="6355128" y="2550345"/>
              <a:ext cx="878490" cy="885750"/>
            </a:xfrm>
            <a:prstGeom prst="rect">
              <a:avLst/>
            </a:prstGeom>
          </p:spPr>
        </p:pic>
        <p:pic>
          <p:nvPicPr>
            <p:cNvPr id="16" name="Picture 15"/>
            <p:cNvPicPr>
              <a:picLocks noChangeAspect="1"/>
            </p:cNvPicPr>
            <p:nvPr/>
          </p:nvPicPr>
          <p:blipFill>
            <a:blip r:embed="rId2"/>
            <a:stretch>
              <a:fillRect/>
            </a:stretch>
          </p:blipFill>
          <p:spPr>
            <a:xfrm>
              <a:off x="964980" y="2550345"/>
              <a:ext cx="878490" cy="885750"/>
            </a:xfrm>
            <a:prstGeom prst="rect">
              <a:avLst/>
            </a:prstGeom>
          </p:spPr>
        </p:pic>
        <p:sp>
          <p:nvSpPr>
            <p:cNvPr id="17" name="Oval 16"/>
            <p:cNvSpPr/>
            <p:nvPr/>
          </p:nvSpPr>
          <p:spPr>
            <a:xfrm>
              <a:off x="2312517"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5013113"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Arrow Connector 18"/>
            <p:cNvCxnSpPr>
              <a:stCxn id="17" idx="2"/>
              <a:endCxn id="11" idx="2"/>
            </p:cNvCxnSpPr>
            <p:nvPr/>
          </p:nvCxnSpPr>
          <p:spPr>
            <a:xfrm flipH="1" flipV="1">
              <a:off x="797833" y="5497707"/>
              <a:ext cx="1514684"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1"/>
              <a:endCxn id="6" idx="2"/>
            </p:cNvCxnSpPr>
            <p:nvPr/>
          </p:nvCxnSpPr>
          <p:spPr>
            <a:xfrm flipH="1" flipV="1">
              <a:off x="2145370" y="5497707"/>
              <a:ext cx="294990"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a:endCxn id="10" idx="2"/>
            </p:cNvCxnSpPr>
            <p:nvPr/>
          </p:nvCxnSpPr>
          <p:spPr>
            <a:xfrm flipV="1">
              <a:off x="3185485" y="5497707"/>
              <a:ext cx="4350033"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6"/>
              <a:endCxn id="9" idx="2"/>
            </p:cNvCxnSpPr>
            <p:nvPr/>
          </p:nvCxnSpPr>
          <p:spPr>
            <a:xfrm flipV="1">
              <a:off x="3185485" y="5497707"/>
              <a:ext cx="3002496"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6"/>
              <a:endCxn id="8" idx="2"/>
            </p:cNvCxnSpPr>
            <p:nvPr/>
          </p:nvCxnSpPr>
          <p:spPr>
            <a:xfrm flipV="1">
              <a:off x="3185485" y="5497707"/>
              <a:ext cx="1654959"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7"/>
              <a:endCxn id="7" idx="2"/>
            </p:cNvCxnSpPr>
            <p:nvPr/>
          </p:nvCxnSpPr>
          <p:spPr>
            <a:xfrm flipV="1">
              <a:off x="3057642" y="5497707"/>
              <a:ext cx="435265"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2"/>
              <a:endCxn id="11" idx="2"/>
            </p:cNvCxnSpPr>
            <p:nvPr/>
          </p:nvCxnSpPr>
          <p:spPr>
            <a:xfrm flipH="1" flipV="1">
              <a:off x="797833" y="5497707"/>
              <a:ext cx="4215280"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2"/>
              <a:endCxn id="6" idx="2"/>
            </p:cNvCxnSpPr>
            <p:nvPr/>
          </p:nvCxnSpPr>
          <p:spPr>
            <a:xfrm flipH="1" flipV="1">
              <a:off x="2145370" y="5497707"/>
              <a:ext cx="2867743"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2"/>
              <a:endCxn id="7" idx="2"/>
            </p:cNvCxnSpPr>
            <p:nvPr/>
          </p:nvCxnSpPr>
          <p:spPr>
            <a:xfrm flipH="1" flipV="1">
              <a:off x="3492907" y="5497707"/>
              <a:ext cx="1520206"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1"/>
              <a:endCxn id="8" idx="2"/>
            </p:cNvCxnSpPr>
            <p:nvPr/>
          </p:nvCxnSpPr>
          <p:spPr>
            <a:xfrm flipH="1" flipV="1">
              <a:off x="4840444" y="5497707"/>
              <a:ext cx="300512"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7"/>
              <a:endCxn id="9" idx="2"/>
            </p:cNvCxnSpPr>
            <p:nvPr/>
          </p:nvCxnSpPr>
          <p:spPr>
            <a:xfrm flipV="1">
              <a:off x="5758238" y="5497707"/>
              <a:ext cx="429743" cy="570718"/>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6"/>
              <a:endCxn id="10" idx="2"/>
            </p:cNvCxnSpPr>
            <p:nvPr/>
          </p:nvCxnSpPr>
          <p:spPr>
            <a:xfrm flipV="1">
              <a:off x="5886081" y="5497707"/>
              <a:ext cx="1649437" cy="87935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660054" y="59405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2" name="Straight Arrow Connector 31"/>
            <p:cNvCxnSpPr>
              <a:stCxn id="16" idx="0"/>
              <a:endCxn id="42" idx="2"/>
            </p:cNvCxnSpPr>
            <p:nvPr/>
          </p:nvCxnSpPr>
          <p:spPr>
            <a:xfrm flipV="1">
              <a:off x="1404225" y="1766685"/>
              <a:ext cx="1347537"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0"/>
              <a:endCxn id="43" idx="2"/>
            </p:cNvCxnSpPr>
            <p:nvPr/>
          </p:nvCxnSpPr>
          <p:spPr>
            <a:xfrm flipV="1">
              <a:off x="1404225" y="1766685"/>
              <a:ext cx="2701058"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0"/>
              <a:endCxn id="43" idx="2"/>
            </p:cNvCxnSpPr>
            <p:nvPr/>
          </p:nvCxnSpPr>
          <p:spPr>
            <a:xfrm flipH="1" flipV="1">
              <a:off x="4105283" y="1766685"/>
              <a:ext cx="2689090"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0"/>
              <a:endCxn id="42" idx="2"/>
            </p:cNvCxnSpPr>
            <p:nvPr/>
          </p:nvCxnSpPr>
          <p:spPr>
            <a:xfrm flipH="1" flipV="1">
              <a:off x="2751762" y="1766685"/>
              <a:ext cx="4042611"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0"/>
              <a:endCxn id="42" idx="2"/>
            </p:cNvCxnSpPr>
            <p:nvPr/>
          </p:nvCxnSpPr>
          <p:spPr>
            <a:xfrm flipV="1">
              <a:off x="2751762" y="1766685"/>
              <a:ext cx="0"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0"/>
              <a:endCxn id="43" idx="2"/>
            </p:cNvCxnSpPr>
            <p:nvPr/>
          </p:nvCxnSpPr>
          <p:spPr>
            <a:xfrm flipH="1" flipV="1">
              <a:off x="4105283" y="1766685"/>
              <a:ext cx="1341553"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4" idx="0"/>
              <a:endCxn id="42" idx="2"/>
            </p:cNvCxnSpPr>
            <p:nvPr/>
          </p:nvCxnSpPr>
          <p:spPr>
            <a:xfrm flipH="1" flipV="1">
              <a:off x="2751762" y="1766685"/>
              <a:ext cx="2695074"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2" idx="0"/>
              <a:endCxn id="43" idx="2"/>
            </p:cNvCxnSpPr>
            <p:nvPr/>
          </p:nvCxnSpPr>
          <p:spPr>
            <a:xfrm flipV="1">
              <a:off x="2751762" y="1766685"/>
              <a:ext cx="1353521"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0"/>
              <a:endCxn id="43" idx="2"/>
            </p:cNvCxnSpPr>
            <p:nvPr/>
          </p:nvCxnSpPr>
          <p:spPr>
            <a:xfrm flipV="1">
              <a:off x="4099299" y="1766685"/>
              <a:ext cx="5984"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0"/>
              <a:endCxn id="42" idx="2"/>
            </p:cNvCxnSpPr>
            <p:nvPr/>
          </p:nvCxnSpPr>
          <p:spPr>
            <a:xfrm flipH="1" flipV="1">
              <a:off x="2751762" y="1766685"/>
              <a:ext cx="1347537"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
            <a:stretch>
              <a:fillRect/>
            </a:stretch>
          </p:blipFill>
          <p:spPr>
            <a:xfrm>
              <a:off x="2312517" y="880935"/>
              <a:ext cx="878490" cy="885750"/>
            </a:xfrm>
            <a:prstGeom prst="rect">
              <a:avLst/>
            </a:prstGeom>
          </p:spPr>
        </p:pic>
        <p:pic>
          <p:nvPicPr>
            <p:cNvPr id="43" name="Picture 42"/>
            <p:cNvPicPr>
              <a:picLocks noChangeAspect="1"/>
            </p:cNvPicPr>
            <p:nvPr/>
          </p:nvPicPr>
          <p:blipFill>
            <a:blip r:embed="rId2"/>
            <a:stretch>
              <a:fillRect/>
            </a:stretch>
          </p:blipFill>
          <p:spPr>
            <a:xfrm>
              <a:off x="3666038" y="880935"/>
              <a:ext cx="878490" cy="885750"/>
            </a:xfrm>
            <a:prstGeom prst="rect">
              <a:avLst/>
            </a:prstGeom>
          </p:spPr>
        </p:pic>
        <p:cxnSp>
          <p:nvCxnSpPr>
            <p:cNvPr id="44" name="Straight Arrow Connector 43"/>
            <p:cNvCxnSpPr>
              <a:stCxn id="9" idx="0"/>
              <a:endCxn id="14" idx="2"/>
            </p:cNvCxnSpPr>
            <p:nvPr/>
          </p:nvCxnSpPr>
          <p:spPr>
            <a:xfrm flipH="1" flipV="1">
              <a:off x="5446836"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0" idx="0"/>
              <a:endCxn id="14" idx="2"/>
            </p:cNvCxnSpPr>
            <p:nvPr/>
          </p:nvCxnSpPr>
          <p:spPr>
            <a:xfrm flipH="1" flipV="1">
              <a:off x="5446836" y="3436095"/>
              <a:ext cx="208868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0"/>
              <a:endCxn id="13" idx="2"/>
            </p:cNvCxnSpPr>
            <p:nvPr/>
          </p:nvCxnSpPr>
          <p:spPr>
            <a:xfrm flipH="1" flipV="1">
              <a:off x="4099299" y="3436095"/>
              <a:ext cx="343621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0"/>
              <a:endCxn id="12" idx="2"/>
            </p:cNvCxnSpPr>
            <p:nvPr/>
          </p:nvCxnSpPr>
          <p:spPr>
            <a:xfrm flipH="1" flipV="1">
              <a:off x="2751762" y="3436095"/>
              <a:ext cx="4783756"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0" idx="0"/>
              <a:endCxn id="16" idx="2"/>
            </p:cNvCxnSpPr>
            <p:nvPr/>
          </p:nvCxnSpPr>
          <p:spPr>
            <a:xfrm flipH="1" flipV="1">
              <a:off x="1404225" y="3436095"/>
              <a:ext cx="6131293"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0"/>
              <a:endCxn id="16" idx="2"/>
            </p:cNvCxnSpPr>
            <p:nvPr/>
          </p:nvCxnSpPr>
          <p:spPr>
            <a:xfrm flipV="1">
              <a:off x="797833"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1" idx="0"/>
              <a:endCxn id="12" idx="2"/>
            </p:cNvCxnSpPr>
            <p:nvPr/>
          </p:nvCxnSpPr>
          <p:spPr>
            <a:xfrm flipV="1">
              <a:off x="797833" y="3436095"/>
              <a:ext cx="195392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1" idx="0"/>
              <a:endCxn id="13" idx="2"/>
            </p:cNvCxnSpPr>
            <p:nvPr/>
          </p:nvCxnSpPr>
          <p:spPr>
            <a:xfrm flipV="1">
              <a:off x="797833" y="3436095"/>
              <a:ext cx="3301466"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1" idx="0"/>
              <a:endCxn id="14" idx="2"/>
            </p:cNvCxnSpPr>
            <p:nvPr/>
          </p:nvCxnSpPr>
          <p:spPr>
            <a:xfrm flipV="1">
              <a:off x="797833" y="3436095"/>
              <a:ext cx="4649003"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1" idx="0"/>
              <a:endCxn id="15" idx="2"/>
            </p:cNvCxnSpPr>
            <p:nvPr/>
          </p:nvCxnSpPr>
          <p:spPr>
            <a:xfrm flipV="1">
              <a:off x="797833" y="3436095"/>
              <a:ext cx="5996540"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6" idx="0"/>
              <a:endCxn id="12" idx="2"/>
            </p:cNvCxnSpPr>
            <p:nvPr/>
          </p:nvCxnSpPr>
          <p:spPr>
            <a:xfrm flipV="1">
              <a:off x="2145370"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9" idx="0"/>
              <a:endCxn id="15" idx="2"/>
            </p:cNvCxnSpPr>
            <p:nvPr/>
          </p:nvCxnSpPr>
          <p:spPr>
            <a:xfrm flipV="1">
              <a:off x="6187981"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6" idx="0"/>
              <a:endCxn id="13" idx="2"/>
            </p:cNvCxnSpPr>
            <p:nvPr/>
          </p:nvCxnSpPr>
          <p:spPr>
            <a:xfrm flipV="1">
              <a:off x="2145370" y="3436095"/>
              <a:ext cx="195392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 idx="0"/>
              <a:endCxn id="13" idx="2"/>
            </p:cNvCxnSpPr>
            <p:nvPr/>
          </p:nvCxnSpPr>
          <p:spPr>
            <a:xfrm flipH="1" flipV="1">
              <a:off x="4099299" y="3436095"/>
              <a:ext cx="208868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7" idx="0"/>
              <a:endCxn id="13" idx="2"/>
            </p:cNvCxnSpPr>
            <p:nvPr/>
          </p:nvCxnSpPr>
          <p:spPr>
            <a:xfrm flipV="1">
              <a:off x="3492907"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8" idx="0"/>
              <a:endCxn id="13" idx="2"/>
            </p:cNvCxnSpPr>
            <p:nvPr/>
          </p:nvCxnSpPr>
          <p:spPr>
            <a:xfrm flipH="1" flipV="1">
              <a:off x="4099299"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8" idx="0"/>
              <a:endCxn id="12" idx="2"/>
            </p:cNvCxnSpPr>
            <p:nvPr/>
          </p:nvCxnSpPr>
          <p:spPr>
            <a:xfrm flipH="1" flipV="1">
              <a:off x="2751762" y="3436095"/>
              <a:ext cx="208868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7" idx="0"/>
              <a:endCxn id="14" idx="2"/>
            </p:cNvCxnSpPr>
            <p:nvPr/>
          </p:nvCxnSpPr>
          <p:spPr>
            <a:xfrm flipV="1">
              <a:off x="3492907" y="3436095"/>
              <a:ext cx="1953929"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0" idx="0"/>
              <a:endCxn id="15" idx="2"/>
            </p:cNvCxnSpPr>
            <p:nvPr/>
          </p:nvCxnSpPr>
          <p:spPr>
            <a:xfrm flipH="1" flipV="1">
              <a:off x="6794373"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7" idx="0"/>
              <a:endCxn id="12" idx="2"/>
            </p:cNvCxnSpPr>
            <p:nvPr/>
          </p:nvCxnSpPr>
          <p:spPr>
            <a:xfrm flipH="1" flipV="1">
              <a:off x="2751762"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8" idx="0"/>
              <a:endCxn id="14" idx="2"/>
            </p:cNvCxnSpPr>
            <p:nvPr/>
          </p:nvCxnSpPr>
          <p:spPr>
            <a:xfrm flipV="1">
              <a:off x="4840444" y="3436095"/>
              <a:ext cx="606392"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0"/>
              <a:endCxn id="16" idx="2"/>
            </p:cNvCxnSpPr>
            <p:nvPr/>
          </p:nvCxnSpPr>
          <p:spPr>
            <a:xfrm flipH="1" flipV="1">
              <a:off x="1404225" y="3436095"/>
              <a:ext cx="741145" cy="117586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0"/>
              <a:endCxn id="71" idx="2"/>
            </p:cNvCxnSpPr>
            <p:nvPr/>
          </p:nvCxnSpPr>
          <p:spPr>
            <a:xfrm flipV="1">
              <a:off x="1404225" y="1766685"/>
              <a:ext cx="4036627"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5" idx="0"/>
              <a:endCxn id="71" idx="2"/>
            </p:cNvCxnSpPr>
            <p:nvPr/>
          </p:nvCxnSpPr>
          <p:spPr>
            <a:xfrm flipH="1" flipV="1">
              <a:off x="5440852" y="1766685"/>
              <a:ext cx="1353521"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4" idx="0"/>
              <a:endCxn id="71" idx="2"/>
            </p:cNvCxnSpPr>
            <p:nvPr/>
          </p:nvCxnSpPr>
          <p:spPr>
            <a:xfrm flipH="1" flipV="1">
              <a:off x="5440852" y="1766685"/>
              <a:ext cx="5984"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2" idx="0"/>
              <a:endCxn id="71" idx="2"/>
            </p:cNvCxnSpPr>
            <p:nvPr/>
          </p:nvCxnSpPr>
          <p:spPr>
            <a:xfrm flipV="1">
              <a:off x="2751762" y="1766685"/>
              <a:ext cx="2689090"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0"/>
              <a:endCxn id="71" idx="2"/>
            </p:cNvCxnSpPr>
            <p:nvPr/>
          </p:nvCxnSpPr>
          <p:spPr>
            <a:xfrm flipV="1">
              <a:off x="4099299" y="1766685"/>
              <a:ext cx="1341553" cy="78366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2"/>
            <a:stretch>
              <a:fillRect/>
            </a:stretch>
          </p:blipFill>
          <p:spPr>
            <a:xfrm>
              <a:off x="5001607" y="880935"/>
              <a:ext cx="878490" cy="885750"/>
            </a:xfrm>
            <a:prstGeom prst="rect">
              <a:avLst/>
            </a:prstGeom>
          </p:spPr>
        </p:pic>
        <p:sp>
          <p:nvSpPr>
            <p:cNvPr id="72" name="Rectangle 71"/>
            <p:cNvSpPr/>
            <p:nvPr/>
          </p:nvSpPr>
          <p:spPr>
            <a:xfrm>
              <a:off x="2584615" y="972426"/>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932152" y="972426"/>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284941" y="972426"/>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74"/>
          <p:cNvSpPr/>
          <p:nvPr/>
        </p:nvSpPr>
        <p:spPr>
          <a:xfrm>
            <a:off x="2333175" y="901557"/>
            <a:ext cx="3546921" cy="422253"/>
          </a:xfrm>
          <a:custGeom>
            <a:avLst/>
            <a:gdLst>
              <a:gd name="connsiteX0" fmla="*/ 391373 w 3508310"/>
              <a:gd name="connsiteY0" fmla="*/ 0 h 422253"/>
              <a:gd name="connsiteX1" fmla="*/ 3088570 w 3508310"/>
              <a:gd name="connsiteY1" fmla="*/ 0 h 422253"/>
              <a:gd name="connsiteX2" fmla="*/ 3088570 w 3508310"/>
              <a:gd name="connsiteY2" fmla="*/ 580 h 422253"/>
              <a:gd name="connsiteX3" fmla="*/ 3165644 w 3508310"/>
              <a:gd name="connsiteY3" fmla="*/ 7566 h 422253"/>
              <a:gd name="connsiteX4" fmla="*/ 3383322 w 3508310"/>
              <a:gd name="connsiteY4" fmla="*/ 122368 h 422253"/>
              <a:gd name="connsiteX5" fmla="*/ 3508310 w 3508310"/>
              <a:gd name="connsiteY5" fmla="*/ 422253 h 422253"/>
              <a:gd name="connsiteX6" fmla="*/ 3086057 w 3508310"/>
              <a:gd name="connsiteY6" fmla="*/ 422253 h 422253"/>
              <a:gd name="connsiteX7" fmla="*/ 3086039 w 3508310"/>
              <a:gd name="connsiteY7" fmla="*/ 420178 h 422253"/>
              <a:gd name="connsiteX8" fmla="*/ 422271 w 3508310"/>
              <a:gd name="connsiteY8" fmla="*/ 420178 h 422253"/>
              <a:gd name="connsiteX9" fmla="*/ 422253 w 3508310"/>
              <a:gd name="connsiteY9" fmla="*/ 422253 h 422253"/>
              <a:gd name="connsiteX10" fmla="*/ 0 w 3508310"/>
              <a:gd name="connsiteY10" fmla="*/ 422253 h 422253"/>
              <a:gd name="connsiteX11" fmla="*/ 124988 w 3508310"/>
              <a:gd name="connsiteY11" fmla="*/ 122368 h 422253"/>
              <a:gd name="connsiteX12" fmla="*/ 342666 w 3508310"/>
              <a:gd name="connsiteY12" fmla="*/ 7566 h 422253"/>
              <a:gd name="connsiteX13" fmla="*/ 391373 w 3508310"/>
              <a:gd name="connsiteY13" fmla="*/ 3151 h 42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8310" h="422253">
                <a:moveTo>
                  <a:pt x="391373" y="0"/>
                </a:moveTo>
                <a:lnTo>
                  <a:pt x="3088570" y="0"/>
                </a:lnTo>
                <a:lnTo>
                  <a:pt x="3088570" y="580"/>
                </a:lnTo>
                <a:lnTo>
                  <a:pt x="3165644" y="7566"/>
                </a:lnTo>
                <a:cubicBezTo>
                  <a:pt x="3247382" y="23255"/>
                  <a:pt x="3323330" y="62899"/>
                  <a:pt x="3383322" y="122368"/>
                </a:cubicBezTo>
                <a:cubicBezTo>
                  <a:pt x="3463313" y="201660"/>
                  <a:pt x="3508310" y="309623"/>
                  <a:pt x="3508310" y="422253"/>
                </a:cubicBezTo>
                <a:lnTo>
                  <a:pt x="3086057" y="422253"/>
                </a:lnTo>
                <a:lnTo>
                  <a:pt x="3086039" y="420178"/>
                </a:lnTo>
                <a:lnTo>
                  <a:pt x="422271" y="420178"/>
                </a:lnTo>
                <a:lnTo>
                  <a:pt x="422253" y="422253"/>
                </a:lnTo>
                <a:lnTo>
                  <a:pt x="0" y="422253"/>
                </a:lnTo>
                <a:cubicBezTo>
                  <a:pt x="0" y="309623"/>
                  <a:pt x="44997" y="201660"/>
                  <a:pt x="124988" y="122368"/>
                </a:cubicBezTo>
                <a:cubicBezTo>
                  <a:pt x="184981" y="62899"/>
                  <a:pt x="260928" y="23255"/>
                  <a:pt x="342666" y="7566"/>
                </a:cubicBezTo>
                <a:lnTo>
                  <a:pt x="391373" y="3151"/>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1" name="Rectangular Callout 80"/>
              <p:cNvSpPr/>
              <p:nvPr/>
            </p:nvSpPr>
            <p:spPr>
              <a:xfrm>
                <a:off x="6462649" y="127271"/>
                <a:ext cx="4155720" cy="1002239"/>
              </a:xfrm>
              <a:prstGeom prst="wedgeRectCallout">
                <a:avLst>
                  <a:gd name="adj1" fmla="val -74960"/>
                  <a:gd name="adj2" fmla="val 507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r>
                  <a:rPr lang="en-US" sz="2400" dirty="0" smtClean="0">
                    <a:solidFill>
                      <a:schemeClr val="tx1"/>
                    </a:solidFill>
                    <a:latin typeface="+mj-lt"/>
                  </a:rPr>
                  <a:t>This network learns the function</a:t>
                </a:r>
                <a:br>
                  <a:rPr lang="en-US"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𝑔</m:t>
                      </m:r>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𝑉</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𝑊</m:t>
                                          </m:r>
                                        </m:e>
                                        <m:sup>
                                          <m:r>
                                            <a:rPr lang="en-IN" sz="2400" b="0" i="1" smtClean="0">
                                              <a:solidFill>
                                                <a:schemeClr val="tx1"/>
                                              </a:solidFill>
                                              <a:latin typeface="Cambria Math" panose="02040503050406030204" pitchFamily="18" charset="0"/>
                                            </a:rPr>
                                            <m:t>2</m:t>
                                          </m:r>
                                        </m:sup>
                                      </m:sSup>
                                    </m:e>
                                  </m:d>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𝑊</m:t>
                                              </m:r>
                                            </m:e>
                                            <m:sup>
                                              <m:r>
                                                <a:rPr lang="en-IN" sz="2400" b="0" i="1" smtClean="0">
                                                  <a:solidFill>
                                                    <a:schemeClr val="tx1"/>
                                                  </a:solidFill>
                                                  <a:latin typeface="Cambria Math" panose="02040503050406030204" pitchFamily="18" charset="0"/>
                                                </a:rPr>
                                                <m:t>1</m:t>
                                              </m:r>
                                            </m:sup>
                                          </m:sSup>
                                        </m:e>
                                      </m:d>
                                    </m:e>
                                    <m:sup>
                                      <m:r>
                                        <a:rPr lang="en-IN" sz="2400" b="0" i="1" smtClean="0">
                                          <a:solidFill>
                                            <a:schemeClr val="tx1"/>
                                          </a:solidFill>
                                          <a:latin typeface="Cambria Math" panose="02040503050406030204" pitchFamily="18" charset="0"/>
                                        </a:rPr>
                                        <m:t>⊤</m:t>
                                      </m:r>
                                    </m:sup>
                                  </m:sSup>
                                  <m:r>
                                    <a:rPr lang="en-IN" sz="2400" b="1" i="0" smtClean="0">
                                      <a:solidFill>
                                        <a:schemeClr val="tx1"/>
                                      </a:solidFill>
                                      <a:latin typeface="Cambria Math" panose="02040503050406030204" pitchFamily="18" charset="0"/>
                                    </a:rPr>
                                    <m:t>𝐱</m:t>
                                  </m:r>
                                </m:e>
                              </m:d>
                            </m:e>
                          </m:d>
                        </m:e>
                      </m:d>
                    </m:oMath>
                  </m:oMathPara>
                </a14:m>
                <a:endParaRPr lang="en-US" sz="2400" dirty="0">
                  <a:solidFill>
                    <a:schemeClr val="tx1"/>
                  </a:solidFill>
                  <a:latin typeface="+mj-lt"/>
                </a:endParaRPr>
              </a:p>
            </p:txBody>
          </p:sp>
        </mc:Choice>
        <mc:Fallback xmlns="">
          <p:sp>
            <p:nvSpPr>
              <p:cNvPr id="81" name="Rectangular Callout 80"/>
              <p:cNvSpPr>
                <a:spLocks noRot="1" noChangeAspect="1" noMove="1" noResize="1" noEditPoints="1" noAdjustHandles="1" noChangeArrowheads="1" noChangeShapeType="1" noTextEdit="1"/>
              </p:cNvSpPr>
              <p:nvPr/>
            </p:nvSpPr>
            <p:spPr>
              <a:xfrm>
                <a:off x="6462649" y="127271"/>
                <a:ext cx="4155720" cy="1002239"/>
              </a:xfrm>
              <a:prstGeom prst="wedgeRectCallout">
                <a:avLst>
                  <a:gd name="adj1" fmla="val -74960"/>
                  <a:gd name="adj2" fmla="val 50751"/>
                </a:avLst>
              </a:prstGeom>
              <a:blipFill>
                <a:blip r:embed="rId3"/>
                <a:stretch>
                  <a:fillRect t="-7558" r="-1048"/>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4" name="Rectangular Callout 83"/>
              <p:cNvSpPr/>
              <p:nvPr/>
            </p:nvSpPr>
            <p:spPr>
              <a:xfrm>
                <a:off x="7731267" y="1214526"/>
                <a:ext cx="4006436" cy="2304648"/>
              </a:xfrm>
              <a:prstGeom prst="wedgeRectCallout">
                <a:avLst>
                  <a:gd name="adj1" fmla="val -100637"/>
                  <a:gd name="adj2" fmla="val -5001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sz="2400" dirty="0" smtClean="0">
                    <a:solidFill>
                      <a:prstClr val="black"/>
                    </a:solidFill>
                    <a:latin typeface="Calibri Light" panose="020F0302020204030204"/>
                  </a:rPr>
                  <a:t>Popular output-layer activation</a:t>
                </a:r>
              </a:p>
              <a:p>
                <a:pPr lvl="0"/>
                <a:r>
                  <a:rPr lang="en-IN" sz="2400" dirty="0" smtClean="0">
                    <a:solidFill>
                      <a:prstClr val="black"/>
                    </a:solidFill>
                    <a:latin typeface="Calibri Light" panose="020F0302020204030204"/>
                  </a:rPr>
                  <a:t>For </a:t>
                </a:r>
                <a:r>
                  <a:rPr lang="en-IN" sz="2400" dirty="0">
                    <a:solidFill>
                      <a:prstClr val="black"/>
                    </a:solidFill>
                    <a:latin typeface="Calibri Light" panose="020F0302020204030204"/>
                  </a:rPr>
                  <a:t>vector </a:t>
                </a:r>
                <a:r>
                  <a:rPr lang="en-IN" sz="2400" dirty="0" smtClean="0">
                    <a:solidFill>
                      <a:prstClr val="black"/>
                    </a:solidFill>
                    <a:latin typeface="Calibri Light" panose="020F0302020204030204"/>
                  </a:rPr>
                  <a:t>regression </a:t>
                </a:r>
                <a14:m>
                  <m:oMath xmlns:m="http://schemas.openxmlformats.org/officeDocument/2006/math">
                    <m:r>
                      <a:rPr lang="en-IN" sz="2400" b="0" i="1" smtClean="0">
                        <a:solidFill>
                          <a:prstClr val="black"/>
                        </a:solidFill>
                        <a:latin typeface="Cambria Math" panose="02040503050406030204" pitchFamily="18" charset="0"/>
                      </a:rPr>
                      <m:t>𝑔</m:t>
                    </m:r>
                    <m:d>
                      <m:dPr>
                        <m:ctrlPr>
                          <a:rPr lang="en-IN" sz="2400" b="0" i="1" smtClean="0">
                            <a:solidFill>
                              <a:prstClr val="black"/>
                            </a:solidFill>
                            <a:latin typeface="Cambria Math" panose="02040503050406030204" pitchFamily="18" charset="0"/>
                          </a:rPr>
                        </m:ctrlPr>
                      </m:dPr>
                      <m:e>
                        <m:r>
                          <a:rPr lang="en-IN" sz="2400" b="1" i="0" smtClean="0">
                            <a:solidFill>
                              <a:prstClr val="black"/>
                            </a:solidFill>
                            <a:latin typeface="Cambria Math" panose="02040503050406030204" pitchFamily="18" charset="0"/>
                          </a:rPr>
                          <m:t>𝐭</m:t>
                        </m:r>
                      </m:e>
                    </m:d>
                    <m:r>
                      <a:rPr lang="en-IN" sz="2400" b="0" i="1" smtClean="0">
                        <a:solidFill>
                          <a:prstClr val="black"/>
                        </a:solidFill>
                        <a:latin typeface="Cambria Math" panose="02040503050406030204" pitchFamily="18" charset="0"/>
                      </a:rPr>
                      <m:t>=</m:t>
                    </m:r>
                    <m:r>
                      <a:rPr lang="en-IN" sz="2400" b="1" i="0" smtClean="0">
                        <a:solidFill>
                          <a:prstClr val="black"/>
                        </a:solidFill>
                        <a:latin typeface="Cambria Math" panose="02040503050406030204" pitchFamily="18" charset="0"/>
                      </a:rPr>
                      <m:t>𝐭</m:t>
                    </m:r>
                  </m:oMath>
                </a14:m>
                <a:endParaRPr lang="en-IN" sz="2400" b="1" dirty="0" smtClean="0">
                  <a:solidFill>
                    <a:prstClr val="black"/>
                  </a:solidFill>
                  <a:latin typeface="Calibri Light" panose="020F0302020204030204"/>
                </a:endParaRPr>
              </a:p>
              <a:p>
                <a:pPr lvl="0"/>
                <a:r>
                  <a:rPr lang="en-US" sz="2400" dirty="0">
                    <a:solidFill>
                      <a:prstClr val="black"/>
                    </a:solidFill>
                    <a:latin typeface="Calibri Light" panose="020F0302020204030204"/>
                  </a:rPr>
                  <a:t>For </a:t>
                </a:r>
                <a:r>
                  <a:rPr lang="en-US" sz="2400" dirty="0" err="1">
                    <a:solidFill>
                      <a:prstClr val="black"/>
                    </a:solidFill>
                    <a:latin typeface="Calibri Light" panose="020F0302020204030204"/>
                  </a:rPr>
                  <a:t>multilabel</a:t>
                </a:r>
                <a:r>
                  <a:rPr lang="en-US" sz="2400" dirty="0">
                    <a:solidFill>
                      <a:prstClr val="black"/>
                    </a:solidFill>
                    <a:latin typeface="Calibri Light" panose="020F0302020204030204"/>
                  </a:rPr>
                  <a:t> </a:t>
                </a:r>
                <a14:m>
                  <m:oMath xmlns:m="http://schemas.openxmlformats.org/officeDocument/2006/math">
                    <m:r>
                      <a:rPr lang="en-IN" sz="2400" i="1">
                        <a:solidFill>
                          <a:prstClr val="black"/>
                        </a:solidFill>
                        <a:latin typeface="Cambria Math" panose="02040503050406030204" pitchFamily="18" charset="0"/>
                      </a:rPr>
                      <m:t>𝑔</m:t>
                    </m:r>
                    <m:d>
                      <m:dPr>
                        <m:ctrlPr>
                          <a:rPr lang="en-IN" sz="2400" i="1">
                            <a:solidFill>
                              <a:prstClr val="black"/>
                            </a:solidFill>
                            <a:latin typeface="Cambria Math" panose="02040503050406030204" pitchFamily="18" charset="0"/>
                          </a:rPr>
                        </m:ctrlPr>
                      </m:dPr>
                      <m:e>
                        <m:r>
                          <a:rPr lang="en-IN" sz="2400" b="1">
                            <a:solidFill>
                              <a:prstClr val="black"/>
                            </a:solidFill>
                            <a:latin typeface="Cambria Math" panose="02040503050406030204" pitchFamily="18" charset="0"/>
                          </a:rPr>
                          <m:t>𝐭</m:t>
                        </m:r>
                      </m:e>
                    </m:d>
                    <m:r>
                      <a:rPr lang="en-IN" sz="2400" i="1">
                        <a:solidFill>
                          <a:prstClr val="black"/>
                        </a:solidFill>
                        <a:latin typeface="Cambria Math" panose="02040503050406030204" pitchFamily="18" charset="0"/>
                      </a:rPr>
                      <m:t>=</m:t>
                    </m:r>
                    <m:r>
                      <m:rPr>
                        <m:sty m:val="p"/>
                      </m:rPr>
                      <a:rPr lang="en-IN" sz="2400" b="0" i="0" smtClean="0">
                        <a:solidFill>
                          <a:prstClr val="black"/>
                        </a:solidFill>
                        <a:latin typeface="Cambria Math" panose="02040503050406030204" pitchFamily="18" charset="0"/>
                      </a:rPr>
                      <m:t>sign</m:t>
                    </m:r>
                    <m:d>
                      <m:dPr>
                        <m:ctrlPr>
                          <a:rPr lang="en-IN" sz="2400" b="1" i="1" smtClean="0">
                            <a:solidFill>
                              <a:prstClr val="black"/>
                            </a:solidFill>
                            <a:latin typeface="Cambria Math" panose="02040503050406030204" pitchFamily="18" charset="0"/>
                          </a:rPr>
                        </m:ctrlPr>
                      </m:dPr>
                      <m:e>
                        <m:r>
                          <a:rPr lang="en-IN" sz="2400" b="1">
                            <a:solidFill>
                              <a:prstClr val="black"/>
                            </a:solidFill>
                            <a:latin typeface="Cambria Math" panose="02040503050406030204" pitchFamily="18" charset="0"/>
                          </a:rPr>
                          <m:t>𝐭</m:t>
                        </m:r>
                      </m:e>
                    </m:d>
                  </m:oMath>
                </a14:m>
                <a:endParaRPr lang="en-US" sz="2400" dirty="0" smtClean="0">
                  <a:solidFill>
                    <a:prstClr val="black"/>
                  </a:solidFill>
                  <a:latin typeface="Calibri Light" panose="020F0302020204030204"/>
                </a:endParaRPr>
              </a:p>
              <a:p>
                <a:r>
                  <a:rPr lang="en-IN" sz="2400" dirty="0" smtClean="0">
                    <a:solidFill>
                      <a:schemeClr val="tx1"/>
                    </a:solidFill>
                    <a:latin typeface="+mj-lt"/>
                  </a:rPr>
                  <a:t>For multiclass, </a:t>
                </a:r>
                <a:r>
                  <a:rPr lang="en-IN" sz="2400" dirty="0" err="1" smtClean="0">
                    <a:solidFill>
                      <a:schemeClr val="tx1"/>
                    </a:solidFill>
                    <a:latin typeface="+mj-lt"/>
                  </a:rPr>
                  <a:t>softmax</a:t>
                </a:r>
                <a:r>
                  <a:rPr lang="en-IN" sz="2400" dirty="0" smtClean="0">
                    <a:solidFill>
                      <a:schemeClr val="tx1"/>
                    </a:solidFill>
                    <a:latin typeface="+mj-lt"/>
                  </a:rPr>
                  <a:t/>
                </a:r>
                <a:br>
                  <a:rPr lang="en-IN" sz="2400" dirty="0" smtClean="0">
                    <a:solidFill>
                      <a:schemeClr val="tx1"/>
                    </a:solidFill>
                    <a:latin typeface="+mj-lt"/>
                  </a:rPr>
                </a:br>
                <a14:m>
                  <m:oMath xmlns:m="http://schemas.openxmlformats.org/officeDocument/2006/math">
                    <m:r>
                      <a:rPr lang="en-IN" sz="2400" b="1" i="0" smtClean="0">
                        <a:solidFill>
                          <a:schemeClr val="tx1"/>
                        </a:solidFill>
                        <a:latin typeface="Cambria Math" panose="02040503050406030204" pitchFamily="18" charset="0"/>
                      </a:rPr>
                      <m:t>𝐳</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𝑔</m:t>
                        </m:r>
                      </m:e>
                      <m:sub>
                        <m:r>
                          <m:rPr>
                            <m:sty m:val="p"/>
                          </m:rPr>
                          <a:rPr lang="en-IN" sz="2400" b="0" i="0" smtClean="0">
                            <a:solidFill>
                              <a:schemeClr val="tx1"/>
                            </a:solidFill>
                            <a:latin typeface="Cambria Math" panose="02040503050406030204" pitchFamily="18" charset="0"/>
                          </a:rPr>
                          <m:t>SM</m:t>
                        </m:r>
                      </m:sub>
                    </m:sSub>
                    <m:d>
                      <m:dPr>
                        <m:ctrlPr>
                          <a:rPr lang="en-IN" sz="2400" b="0" i="1" smtClean="0">
                            <a:solidFill>
                              <a:schemeClr val="tx1"/>
                            </a:solidFill>
                            <a:latin typeface="Cambria Math" panose="02040503050406030204" pitchFamily="18" charset="0"/>
                          </a:rPr>
                        </m:ctrlPr>
                      </m:dPr>
                      <m:e>
                        <m:r>
                          <a:rPr lang="en-IN" sz="2400" b="1" i="0" smtClean="0">
                            <a:solidFill>
                              <a:schemeClr val="tx1"/>
                            </a:solidFill>
                            <a:latin typeface="Cambria Math" panose="02040503050406030204" pitchFamily="18" charset="0"/>
                          </a:rPr>
                          <m:t>𝐭</m:t>
                        </m:r>
                      </m:e>
                    </m:d>
                  </m:oMath>
                </a14:m>
                <a:r>
                  <a:rPr lang="en-IN" sz="2400" dirty="0" smtClean="0">
                    <a:solidFill>
                      <a:schemeClr val="tx1"/>
                    </a:solidFill>
                    <a:latin typeface="+mj-lt"/>
                  </a:rPr>
                  <a:t>,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1" i="0" smtClean="0">
                            <a:solidFill>
                              <a:schemeClr val="tx1"/>
                            </a:solidFill>
                            <a:latin typeface="Cambria Math" panose="02040503050406030204" pitchFamily="18" charset="0"/>
                          </a:rPr>
                          <m:t>𝐳</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exp</m:t>
                            </m:r>
                          </m:fName>
                          <m:e>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1" i="0" smtClean="0">
                                        <a:solidFill>
                                          <a:schemeClr val="tx1"/>
                                        </a:solidFill>
                                        <a:latin typeface="Cambria Math" panose="02040503050406030204" pitchFamily="18" charset="0"/>
                                      </a:rPr>
                                      <m:t>𝐭</m:t>
                                    </m:r>
                                  </m:e>
                                  <m:sub>
                                    <m:r>
                                      <a:rPr lang="en-IN" sz="2400" b="0" i="1" smtClean="0">
                                        <a:solidFill>
                                          <a:schemeClr val="tx1"/>
                                        </a:solidFill>
                                        <a:latin typeface="Cambria Math" panose="02040503050406030204" pitchFamily="18" charset="0"/>
                                      </a:rPr>
                                      <m:t>𝑖</m:t>
                                    </m:r>
                                  </m:sub>
                                </m:sSub>
                              </m:e>
                            </m:d>
                          </m:e>
                        </m:func>
                      </m:num>
                      <m:den>
                        <m:nary>
                          <m:naryPr>
                            <m:chr m:val="∑"/>
                            <m:limLoc m:val="subSup"/>
                            <m:ctrlPr>
                              <a:rPr lang="en-IN" sz="2400" b="0" i="1" smtClean="0">
                                <a:solidFill>
                                  <a:schemeClr val="tx1"/>
                                </a:solidFill>
                                <a:latin typeface="Cambria Math" panose="02040503050406030204" pitchFamily="18" charset="0"/>
                              </a:rPr>
                            </m:ctrlPr>
                          </m:naryPr>
                          <m:sub>
                            <m:r>
                              <m:rPr>
                                <m:brk m:alnAt="25"/>
                              </m:rPr>
                              <a:rPr lang="en-IN" sz="2400" b="0" i="1" smtClean="0">
                                <a:solidFill>
                                  <a:schemeClr val="tx1"/>
                                </a:solidFill>
                                <a:latin typeface="Cambria Math" panose="02040503050406030204" pitchFamily="18" charset="0"/>
                              </a:rPr>
                              <m:t>𝑗</m:t>
                            </m:r>
                            <m:r>
                              <a:rPr lang="en-IN" sz="2400" b="0" i="1" smtClean="0">
                                <a:solidFill>
                                  <a:schemeClr val="tx1"/>
                                </a:solidFill>
                                <a:latin typeface="Cambria Math" panose="02040503050406030204" pitchFamily="18" charset="0"/>
                              </a:rPr>
                              <m:t>=1</m:t>
                            </m:r>
                          </m:sub>
                          <m:sup>
                            <m:r>
                              <a:rPr lang="en-IN" sz="2400" b="0" i="1" smtClean="0">
                                <a:solidFill>
                                  <a:schemeClr val="tx1"/>
                                </a:solidFill>
                                <a:latin typeface="Cambria Math" panose="02040503050406030204" pitchFamily="18" charset="0"/>
                              </a:rPr>
                              <m:t>𝐾</m:t>
                            </m:r>
                          </m:sup>
                          <m:e>
                            <m:func>
                              <m:funcPr>
                                <m:ctrlPr>
                                  <a:rPr lang="en-IN" sz="2400" i="1">
                                    <a:solidFill>
                                      <a:schemeClr val="tx1"/>
                                    </a:solidFill>
                                    <a:latin typeface="Cambria Math" panose="02040503050406030204" pitchFamily="18" charset="0"/>
                                  </a:rPr>
                                </m:ctrlPr>
                              </m:funcPr>
                              <m:fName>
                                <m:r>
                                  <m:rPr>
                                    <m:sty m:val="p"/>
                                  </m:rPr>
                                  <a:rPr lang="en-IN" sz="2400">
                                    <a:solidFill>
                                      <a:schemeClr val="tx1"/>
                                    </a:solidFill>
                                    <a:latin typeface="Cambria Math" panose="02040503050406030204" pitchFamily="18" charset="0"/>
                                  </a:rPr>
                                  <m:t>exp</m:t>
                                </m:r>
                              </m:fName>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b="1">
                                            <a:solidFill>
                                              <a:schemeClr val="tx1"/>
                                            </a:solidFill>
                                            <a:latin typeface="Cambria Math" panose="02040503050406030204" pitchFamily="18" charset="0"/>
                                          </a:rPr>
                                          <m:t>𝐭</m:t>
                                        </m:r>
                                      </m:e>
                                      <m:sub>
                                        <m:r>
                                          <a:rPr lang="en-IN" sz="2400" b="0" i="1" smtClean="0">
                                            <a:solidFill>
                                              <a:schemeClr val="tx1"/>
                                            </a:solidFill>
                                            <a:latin typeface="Cambria Math" panose="02040503050406030204" pitchFamily="18" charset="0"/>
                                          </a:rPr>
                                          <m:t>𝑗</m:t>
                                        </m:r>
                                      </m:sub>
                                    </m:sSub>
                                  </m:e>
                                </m:d>
                              </m:e>
                            </m:func>
                          </m:e>
                        </m:nary>
                      </m:den>
                    </m:f>
                  </m:oMath>
                </a14:m>
                <a:endParaRPr lang="en-US" sz="2400" dirty="0">
                  <a:solidFill>
                    <a:schemeClr val="tx1"/>
                  </a:solidFill>
                  <a:latin typeface="+mj-lt"/>
                </a:endParaRPr>
              </a:p>
            </p:txBody>
          </p:sp>
        </mc:Choice>
        <mc:Fallback xmlns="">
          <p:sp>
            <p:nvSpPr>
              <p:cNvPr id="84" name="Rectangular Callout 83"/>
              <p:cNvSpPr>
                <a:spLocks noRot="1" noChangeAspect="1" noMove="1" noResize="1" noEditPoints="1" noAdjustHandles="1" noChangeArrowheads="1" noChangeShapeType="1" noTextEdit="1"/>
              </p:cNvSpPr>
              <p:nvPr/>
            </p:nvSpPr>
            <p:spPr>
              <a:xfrm>
                <a:off x="7731267" y="1214526"/>
                <a:ext cx="4006436" cy="2304648"/>
              </a:xfrm>
              <a:prstGeom prst="wedgeRectCallout">
                <a:avLst>
                  <a:gd name="adj1" fmla="val -100637"/>
                  <a:gd name="adj2" fmla="val -50017"/>
                </a:avLst>
              </a:prstGeom>
              <a:blipFill>
                <a:blip r:embed="rId4"/>
                <a:stretch>
                  <a:fillRect r="-803"/>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6485642" y="5973071"/>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485642" y="5973071"/>
                <a:ext cx="810705" cy="58477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7030085" y="3453981"/>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7030085" y="3453981"/>
                <a:ext cx="810705" cy="58477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614521" y="1427950"/>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𝑉</m:t>
                      </m:r>
                    </m:oMath>
                  </m:oMathPara>
                </a14:m>
                <a:endParaRPr lang="en-US" sz="3200" i="1" dirty="0"/>
              </a:p>
            </p:txBody>
          </p:sp>
        </mc:Choice>
        <mc:Fallback xmlns="">
          <p:sp>
            <p:nvSpPr>
              <p:cNvPr id="85" name="TextBox 84"/>
              <p:cNvSpPr txBox="1">
                <a:spLocks noRot="1" noChangeAspect="1" noMove="1" noResize="1" noEditPoints="1" noAdjustHandles="1" noChangeArrowheads="1" noChangeShapeType="1" noTextEdit="1"/>
              </p:cNvSpPr>
              <p:nvPr/>
            </p:nvSpPr>
            <p:spPr>
              <a:xfrm>
                <a:off x="5614521" y="1427950"/>
                <a:ext cx="810705" cy="58477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15728" y="871396"/>
                <a:ext cx="21944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𝑔</m:t>
                      </m:r>
                      <m:d>
                        <m:dPr>
                          <m:ctrlPr>
                            <a:rPr lang="en-IN" sz="2400" b="0" i="1" smtClean="0">
                              <a:latin typeface="Cambria Math" panose="02040503050406030204" pitchFamily="18" charset="0"/>
                            </a:rPr>
                          </m:ctrlPr>
                        </m:dPr>
                        <m:e>
                          <m:r>
                            <a:rPr lang="en-IN" sz="2400" b="1" i="0" smtClean="0">
                              <a:latin typeface="Cambria Math" panose="02040503050406030204" pitchFamily="18" charset="0"/>
                            </a:rPr>
                            <m:t>𝐭</m:t>
                          </m:r>
                        </m:e>
                      </m:d>
                      <m:r>
                        <a:rPr lang="en-IN" sz="2400" b="0" i="1" smtClean="0">
                          <a:latin typeface="Cambria Math" panose="02040503050406030204" pitchFamily="18" charset="0"/>
                        </a:rPr>
                        <m:t>=</m:t>
                      </m:r>
                      <m:r>
                        <a:rPr lang="en-IN" sz="2400" b="1" i="0" smtClean="0">
                          <a:latin typeface="Cambria Math" panose="02040503050406030204" pitchFamily="18" charset="0"/>
                        </a:rPr>
                        <m:t>𝐳</m:t>
                      </m:r>
                    </m:oMath>
                  </m:oMathPara>
                </a14:m>
                <a:endParaRPr lang="en-IN" sz="2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2915728" y="871396"/>
                <a:ext cx="2194471" cy="461665"/>
              </a:xfrm>
              <a:prstGeom prst="rect">
                <a:avLst/>
              </a:prstGeom>
              <a:blipFill>
                <a:blip r:embed="rId8"/>
                <a:stretch>
                  <a:fillRect b="-9211"/>
                </a:stretch>
              </a:blipFill>
            </p:spPr>
            <p:txBody>
              <a:bodyPr/>
              <a:lstStyle/>
              <a:p>
                <a:r>
                  <a:rPr lang="en-IN">
                    <a:noFill/>
                  </a:rPr>
                  <a:t> </a:t>
                </a:r>
              </a:p>
            </p:txBody>
          </p:sp>
        </mc:Fallback>
      </mc:AlternateContent>
    </p:spTree>
    <p:extLst>
      <p:ext uri="{BB962C8B-B14F-4D97-AF65-F5344CB8AC3E}">
        <p14:creationId xmlns:p14="http://schemas.microsoft.com/office/powerpoint/2010/main" val="4916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right)">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right)">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1" grpId="0" animBg="1"/>
      <p:bldP spid="84" grpId="0" animBg="1"/>
      <p:bldP spid="80" grpId="0"/>
      <p:bldP spid="83" grpId="0"/>
      <p:bldP spid="8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pic>
        <p:nvPicPr>
          <p:cNvPr id="6" name="Picture 5"/>
          <p:cNvPicPr>
            <a:picLocks noChangeAspect="1"/>
          </p:cNvPicPr>
          <p:nvPr/>
        </p:nvPicPr>
        <p:blipFill>
          <a:blip r:embed="rId2"/>
          <a:stretch>
            <a:fillRect/>
          </a:stretch>
        </p:blipFill>
        <p:spPr>
          <a:xfrm>
            <a:off x="0" y="771263"/>
            <a:ext cx="7614564" cy="5950212"/>
          </a:xfrm>
          <a:prstGeom prst="rect">
            <a:avLst/>
          </a:prstGeom>
          <a:solidFill>
            <a:schemeClr val="bg1"/>
          </a:solidFill>
        </p:spPr>
      </p:pic>
      <mc:AlternateContent xmlns:mc="http://schemas.openxmlformats.org/markup-compatibility/2006" xmlns:a14="http://schemas.microsoft.com/office/drawing/2010/main">
        <mc:Choice Requires="a14">
          <p:sp>
            <p:nvSpPr>
              <p:cNvPr id="7" name="Content Placeholder 9"/>
              <p:cNvSpPr>
                <a:spLocks noGrp="1"/>
              </p:cNvSpPr>
              <p:nvPr>
                <p:ph idx="1"/>
              </p:nvPr>
            </p:nvSpPr>
            <p:spPr>
              <a:xfrm>
                <a:off x="7614564" y="1085530"/>
                <a:ext cx="4577436" cy="5772470"/>
              </a:xfrm>
            </p:spPr>
            <p:txBody>
              <a:bodyPr>
                <a:normAutofit/>
              </a:bodyPr>
              <a:lstStyle/>
              <a:p>
                <a14:m>
                  <m:oMath xmlns:m="http://schemas.openxmlformats.org/officeDocument/2006/math">
                    <m:r>
                      <a:rPr lang="en-IN" b="0" i="1" smtClean="0">
                        <a:latin typeface="Cambria Math" panose="02040503050406030204" pitchFamily="18" charset="0"/>
                      </a:rPr>
                      <m:t>𝑑</m:t>
                    </m:r>
                  </m:oMath>
                </a14:m>
                <a:r>
                  <a:rPr lang="en-US" dirty="0" smtClean="0"/>
                  <a:t> i/p, </a:t>
                </a:r>
                <a14:m>
                  <m:oMath xmlns:m="http://schemas.openxmlformats.org/officeDocument/2006/math">
                    <m:r>
                      <a:rPr lang="en-IN" b="0" i="1" smtClean="0">
                        <a:latin typeface="Cambria Math" panose="02040503050406030204" pitchFamily="18" charset="0"/>
                      </a:rPr>
                      <m:t>𝐿</m:t>
                    </m:r>
                    <m:r>
                      <a:rPr lang="en-IN" b="0" i="1" smtClean="0">
                        <a:latin typeface="Cambria Math" panose="02040503050406030204" pitchFamily="18" charset="0"/>
                      </a:rPr>
                      <m:t>−1</m:t>
                    </m:r>
                  </m:oMath>
                </a14:m>
                <a:r>
                  <a:rPr lang="en-US" dirty="0" smtClean="0"/>
                  <a:t> hidden layers</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𝑙</m:t>
                        </m:r>
                      </m:sub>
                    </m:sSub>
                  </m:oMath>
                </a14:m>
                <a:r>
                  <a:rPr lang="en-US" dirty="0" smtClean="0"/>
                  <a:t> nodes in </a:t>
                </a:r>
                <a14:m>
                  <m:oMath xmlns:m="http://schemas.openxmlformats.org/officeDocument/2006/math">
                    <m:r>
                      <a:rPr lang="en-IN" b="0" i="1" smtClean="0">
                        <a:latin typeface="Cambria Math" panose="02040503050406030204" pitchFamily="18" charset="0"/>
                      </a:rPr>
                      <m:t>𝑙</m:t>
                    </m:r>
                  </m:oMath>
                </a14:m>
                <a:r>
                  <a:rPr lang="en-US" dirty="0" smtClean="0"/>
                  <a:t>-</a:t>
                </a:r>
                <a:r>
                  <a:rPr lang="en-US" dirty="0" err="1" smtClean="0"/>
                  <a:t>th</a:t>
                </a:r>
                <a:r>
                  <a:rPr lang="en-US" dirty="0" smtClean="0"/>
                  <a:t> layer</a:t>
                </a:r>
              </a:p>
              <a:p>
                <a:pPr lvl="2"/>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𝑑</m:t>
                    </m:r>
                  </m:oMath>
                </a14:m>
                <a:r>
                  <a:rPr lang="en-US" dirty="0" smtClean="0"/>
                  <a:t> nodes in </a:t>
                </a:r>
                <a:r>
                  <a:rPr lang="en-US" dirty="0" err="1" smtClean="0"/>
                  <a:t>i</a:t>
                </a:r>
                <a:r>
                  <a:rPr lang="en-US" dirty="0" smtClean="0"/>
                  <a:t>/p layer</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𝑊</m:t>
                        </m:r>
                      </m:e>
                      <m:sup>
                        <m:r>
                          <a:rPr lang="en-IN" b="0" i="1" smtClean="0">
                            <a:latin typeface="Cambria Math" panose="02040503050406030204" pitchFamily="18" charset="0"/>
                          </a:rPr>
                          <m:t>𝑙</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𝑙</m:t>
                            </m:r>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𝑙</m:t>
                            </m:r>
                          </m:sub>
                        </m:sSub>
                      </m:sup>
                    </m:sSup>
                  </m:oMath>
                </a14:m>
                <a:r>
                  <a:rPr lang="en-US" dirty="0" smtClean="0"/>
                  <a:t> weights from layer </a:t>
                </a:r>
                <a14:m>
                  <m:oMath xmlns:m="http://schemas.openxmlformats.org/officeDocument/2006/math">
                    <m:r>
                      <a:rPr lang="en-IN" b="0" i="1" smtClean="0">
                        <a:latin typeface="Cambria Math" panose="02040503050406030204" pitchFamily="18" charset="0"/>
                      </a:rPr>
                      <m:t>𝑙</m:t>
                    </m:r>
                    <m:r>
                      <a:rPr lang="en-IN" b="0" i="1" smtClean="0">
                        <a:latin typeface="Cambria Math" panose="02040503050406030204" pitchFamily="18" charset="0"/>
                      </a:rPr>
                      <m:t>−1</m:t>
                    </m:r>
                  </m:oMath>
                </a14:m>
                <a:r>
                  <a:rPr lang="en-US" dirty="0" smtClean="0"/>
                  <a:t> to </a:t>
                </a:r>
                <a14:m>
                  <m:oMath xmlns:m="http://schemas.openxmlformats.org/officeDocument/2006/math">
                    <m:r>
                      <a:rPr lang="en-IN" b="0" i="1" smtClean="0">
                        <a:latin typeface="Cambria Math" panose="02040503050406030204" pitchFamily="18" charset="0"/>
                      </a:rPr>
                      <m:t>𝑙</m:t>
                    </m:r>
                  </m:oMath>
                </a14:m>
                <a:endParaRPr lang="en-US" dirty="0" smtClean="0"/>
              </a:p>
              <a:p>
                <a:pPr lvl="2"/>
                <a14:m>
                  <m:oMath xmlns:m="http://schemas.openxmlformats.org/officeDocument/2006/math">
                    <m:r>
                      <a:rPr lang="en-IN" b="1" i="0" smtClean="0">
                        <a:latin typeface="Cambria Math" panose="02040503050406030204" pitchFamily="18" charset="0"/>
                      </a:rPr>
                      <m:t>𝐯</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𝐿</m:t>
                            </m:r>
                          </m:sub>
                        </m:sSub>
                      </m:sup>
                    </m:sSup>
                  </m:oMath>
                </a14:m>
                <a:r>
                  <a:rPr lang="en-US" dirty="0" smtClean="0"/>
                  <a:t> weights from layer </a:t>
                </a:r>
                <a14:m>
                  <m:oMath xmlns:m="http://schemas.openxmlformats.org/officeDocument/2006/math">
                    <m:r>
                      <a:rPr lang="en-IN" b="0" i="1" smtClean="0">
                        <a:latin typeface="Cambria Math" panose="02040503050406030204" pitchFamily="18" charset="0"/>
                      </a:rPr>
                      <m:t>𝐿</m:t>
                    </m:r>
                  </m:oMath>
                </a14:m>
                <a:r>
                  <a:rPr lang="en-US" dirty="0" smtClean="0"/>
                  <a:t> to output node</a:t>
                </a:r>
              </a:p>
              <a:p>
                <a:pPr lvl="2"/>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𝐡</m:t>
                        </m:r>
                      </m:e>
                      <m:sup>
                        <m:r>
                          <a:rPr lang="en-IN" b="0" i="1" smtClean="0">
                            <a:latin typeface="Cambria Math" panose="02040503050406030204" pitchFamily="18" charset="0"/>
                          </a:rPr>
                          <m:t>𝑙</m:t>
                        </m:r>
                      </m:sup>
                    </m:sSup>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𝑙</m:t>
                            </m:r>
                          </m:sub>
                        </m:sSub>
                      </m:sup>
                    </m:sSup>
                  </m:oMath>
                </a14:m>
                <a:r>
                  <a:rPr lang="en-US" dirty="0" smtClean="0"/>
                  <a:t> o/p by layer </a:t>
                </a:r>
                <a14:m>
                  <m:oMath xmlns:m="http://schemas.openxmlformats.org/officeDocument/2006/math">
                    <m:r>
                      <a:rPr lang="en-IN" b="0" i="1" smtClean="0">
                        <a:latin typeface="Cambria Math" panose="02040503050406030204" pitchFamily="18" charset="0"/>
                      </a:rPr>
                      <m:t>𝑙</m:t>
                    </m:r>
                  </m:oMath>
                </a14:m>
                <a:endParaRPr lang="en-US" dirty="0" smtClean="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oMath>
                </a14:m>
                <a:r>
                  <a:rPr lang="en-US" dirty="0" smtClean="0"/>
                  <a:t> output of the network</a:t>
                </a:r>
              </a:p>
              <a:p>
                <a:pPr lvl="2"/>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𝐡</m:t>
                        </m:r>
                      </m:e>
                      <m:sup>
                        <m:r>
                          <a:rPr lang="en-IN" b="0" i="1" smtClean="0">
                            <a:latin typeface="Cambria Math" panose="02040503050406030204" pitchFamily="18" charset="0"/>
                          </a:rPr>
                          <m:t>𝑙</m:t>
                        </m:r>
                      </m:sup>
                    </m:sSup>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𝑙</m:t>
                                    </m:r>
                                  </m:sup>
                                </m:sSup>
                              </m:e>
                            </m:d>
                          </m:e>
                          <m:sup>
                            <m:r>
                              <a:rPr lang="en-IN" b="0" i="1" smtClean="0">
                                <a:latin typeface="Cambria Math" panose="02040503050406030204" pitchFamily="18" charset="0"/>
                              </a:rPr>
                              <m:t>⊤</m:t>
                            </m:r>
                          </m:sup>
                        </m:sSup>
                        <m:sSup>
                          <m:sSupPr>
                            <m:ctrlPr>
                              <a:rPr lang="en-IN" b="0" i="1" smtClean="0">
                                <a:latin typeface="Cambria Math" panose="02040503050406030204" pitchFamily="18" charset="0"/>
                              </a:rPr>
                            </m:ctrlPr>
                          </m:sSupPr>
                          <m:e>
                            <m:r>
                              <a:rPr lang="en-IN" b="1" i="0" smtClean="0">
                                <a:latin typeface="Cambria Math" panose="02040503050406030204" pitchFamily="18" charset="0"/>
                              </a:rPr>
                              <m:t>𝐡</m:t>
                            </m:r>
                          </m:e>
                          <m:sup>
                            <m:r>
                              <a:rPr lang="en-IN" b="0" i="1" smtClean="0">
                                <a:latin typeface="Cambria Math" panose="02040503050406030204" pitchFamily="18" charset="0"/>
                              </a:rPr>
                              <m:t>𝑙</m:t>
                            </m:r>
                            <m:r>
                              <a:rPr lang="en-IN" b="0" i="1" smtClean="0">
                                <a:latin typeface="Cambria Math" panose="02040503050406030204" pitchFamily="18" charset="0"/>
                              </a:rPr>
                              <m:t>−1</m:t>
                            </m:r>
                          </m:sup>
                        </m:sSup>
                        <m:r>
                          <a:rPr lang="en-IN" b="0" i="1" smtClean="0">
                            <a:latin typeface="Cambria Math" panose="02040503050406030204" pitchFamily="18" charset="0"/>
                          </a:rPr>
                          <m:t> </m:t>
                        </m:r>
                      </m:e>
                    </m:d>
                  </m:oMath>
                </a14:m>
                <a:endParaRPr lang="en-US" dirty="0" smtClean="0"/>
              </a:p>
              <a:p>
                <a:pPr lvl="2"/>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𝐮</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1" i="0" smtClean="0">
                                    <a:latin typeface="Cambria Math" panose="02040503050406030204" pitchFamily="18" charset="0"/>
                                  </a:rPr>
                                  <m:t>𝐮</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1" i="0" smtClean="0">
                                    <a:latin typeface="Cambria Math" panose="02040503050406030204" pitchFamily="18" charset="0"/>
                                  </a:rPr>
                                  <m:t>𝐮</m:t>
                                </m:r>
                              </m:e>
                              <m:sub>
                                <m:r>
                                  <a:rPr lang="en-IN" b="0" i="1" smtClean="0">
                                    <a:latin typeface="Cambria Math" panose="02040503050406030204" pitchFamily="18" charset="0"/>
                                  </a:rPr>
                                  <m:t>𝑘</m:t>
                                </m:r>
                              </m:sub>
                            </m:sSub>
                          </m:e>
                        </m:d>
                      </m:e>
                    </m:d>
                  </m:oMath>
                </a14:m>
                <a:endParaRPr lang="en-US" dirty="0" smtClean="0"/>
              </a:p>
              <a:p>
                <a:pPr lvl="2"/>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r>
                          <a:rPr lang="en-IN" b="1">
                            <a:latin typeface="Cambria Math" panose="02040503050406030204" pitchFamily="18" charset="0"/>
                          </a:rPr>
                          <m:t>𝐯</m:t>
                        </m:r>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𝐿</m:t>
                            </m:r>
                          </m:sup>
                        </m:sSup>
                      </m:e>
                    </m:d>
                  </m:oMath>
                </a14:m>
                <a:endParaRPr lang="en-US" dirty="0"/>
              </a:p>
            </p:txBody>
          </p:sp>
        </mc:Choice>
        <mc:Fallback xmlns="">
          <p:sp>
            <p:nvSpPr>
              <p:cNvPr id="7" name="Content Placeholder 9"/>
              <p:cNvSpPr>
                <a:spLocks noGrp="1" noRot="1" noChangeAspect="1" noMove="1" noResize="1" noEditPoints="1" noAdjustHandles="1" noChangeArrowheads="1" noChangeShapeType="1" noTextEdit="1"/>
              </p:cNvSpPr>
              <p:nvPr>
                <p:ph idx="1"/>
              </p:nvPr>
            </p:nvSpPr>
            <p:spPr>
              <a:xfrm>
                <a:off x="7614564" y="1085530"/>
                <a:ext cx="4577436" cy="5772470"/>
              </a:xfrm>
              <a:blipFill>
                <a:blip r:embed="rId3"/>
                <a:stretch>
                  <a:fillRect t="-2534" r="-9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485642" y="5703217"/>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6485642" y="5703217"/>
                <a:ext cx="810705" cy="58477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90994" y="3453981"/>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6890994" y="3453981"/>
                <a:ext cx="810705" cy="58477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71293" y="1405013"/>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𝐯</m:t>
                      </m:r>
                    </m:oMath>
                  </m:oMathPara>
                </a14:m>
                <a:endParaRPr lang="en-US" sz="32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5171293" y="1405013"/>
                <a:ext cx="810705" cy="584775"/>
              </a:xfrm>
              <a:prstGeom prst="rect">
                <a:avLst/>
              </a:prstGeom>
              <a:blipFill>
                <a:blip r:embed="rId6"/>
                <a:stretch>
                  <a:fillRect/>
                </a:stretch>
              </a:blipFill>
            </p:spPr>
            <p:txBody>
              <a:bodyPr/>
              <a:lstStyle/>
              <a:p>
                <a:r>
                  <a:rPr lang="en-IN">
                    <a:noFill/>
                  </a:rPr>
                  <a:t> </a:t>
                </a:r>
              </a:p>
            </p:txBody>
          </p:sp>
        </mc:Fallback>
      </mc:AlternateContent>
      <p:sp>
        <p:nvSpPr>
          <p:cNvPr id="2" name="Title 1"/>
          <p:cNvSpPr>
            <a:spLocks noGrp="1"/>
          </p:cNvSpPr>
          <p:nvPr>
            <p:ph type="title"/>
          </p:nvPr>
        </p:nvSpPr>
        <p:spPr/>
        <p:txBody>
          <a:bodyPr/>
          <a:lstStyle/>
          <a:p>
            <a:r>
              <a:rPr lang="en-IN" dirty="0" smtClean="0"/>
              <a:t>Training Multilayer NN</a:t>
            </a:r>
            <a:endParaRPr lang="en-IN" dirty="0"/>
          </a:p>
        </p:txBody>
      </p:sp>
      <p:grpSp>
        <p:nvGrpSpPr>
          <p:cNvPr id="11" name="Group 10"/>
          <p:cNvGrpSpPr/>
          <p:nvPr/>
        </p:nvGrpSpPr>
        <p:grpSpPr>
          <a:xfrm>
            <a:off x="10385076" y="133301"/>
            <a:ext cx="1468606" cy="1238929"/>
            <a:chOff x="12383748" y="1219011"/>
            <a:chExt cx="1862104" cy="1570887"/>
          </a:xfrm>
        </p:grpSpPr>
        <p:sp>
          <p:nvSpPr>
            <p:cNvPr id="12" name="Freeform 11"/>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13"/>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ular Callout 16"/>
          <p:cNvSpPr/>
          <p:nvPr/>
        </p:nvSpPr>
        <p:spPr>
          <a:xfrm>
            <a:off x="2035013" y="170402"/>
            <a:ext cx="8211453" cy="1201828"/>
          </a:xfrm>
          <a:prstGeom prst="wedgeRectCallout">
            <a:avLst>
              <a:gd name="adj1" fmla="val 60021"/>
              <a:gd name="adj2" fmla="val 444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sake of simplicity, use a single output NN with identity o/p layer activation to study </a:t>
            </a:r>
            <a:r>
              <a:rPr lang="en-IN" sz="2400" dirty="0" err="1" smtClean="0">
                <a:solidFill>
                  <a:schemeClr val="tx1"/>
                </a:solidFill>
                <a:latin typeface="+mj-lt"/>
              </a:rPr>
              <a:t>backprop</a:t>
            </a:r>
            <a:r>
              <a:rPr lang="en-IN" sz="2400" dirty="0" smtClean="0">
                <a:solidFill>
                  <a:schemeClr val="tx1"/>
                </a:solidFill>
                <a:latin typeface="+mj-lt"/>
              </a:rPr>
              <a:t>. Similar procedures apply even if multiple outputs with </a:t>
            </a:r>
            <a:r>
              <a:rPr lang="en-IN" sz="2400" dirty="0" err="1" smtClean="0">
                <a:solidFill>
                  <a:schemeClr val="tx1"/>
                </a:solidFill>
                <a:latin typeface="+mj-lt"/>
              </a:rPr>
              <a:t>softmax</a:t>
            </a:r>
            <a:r>
              <a:rPr lang="en-IN" sz="2400" dirty="0" smtClean="0">
                <a:solidFill>
                  <a:schemeClr val="tx1"/>
                </a:solidFill>
                <a:latin typeface="+mj-lt"/>
              </a:rPr>
              <a:t> o/p layer activation </a:t>
            </a:r>
            <a:r>
              <a:rPr lang="en-IN" sz="2400" dirty="0" err="1" smtClean="0">
                <a:solidFill>
                  <a:schemeClr val="tx1"/>
                </a:solidFill>
                <a:latin typeface="+mj-lt"/>
              </a:rPr>
              <a:t>etc</a:t>
            </a:r>
            <a:r>
              <a:rPr lang="en-IN" sz="2400" dirty="0" smtClean="0">
                <a:solidFill>
                  <a:schemeClr val="tx1"/>
                </a:solidFill>
                <a:latin typeface="+mj-lt"/>
              </a:rPr>
              <a:t> </a:t>
            </a:r>
            <a:r>
              <a:rPr lang="en-IN" sz="2400" dirty="0" err="1" smtClean="0">
                <a:solidFill>
                  <a:schemeClr val="tx1"/>
                </a:solidFill>
                <a:latin typeface="+mj-lt"/>
              </a:rPr>
              <a:t>etc</a:t>
            </a:r>
            <a:endParaRPr lang="en-US" sz="2400" dirty="0">
              <a:solidFill>
                <a:schemeClr val="tx1"/>
              </a:solidFill>
              <a:latin typeface="+mj-lt"/>
            </a:endParaRP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24547" y="1432060"/>
            <a:ext cx="1783306" cy="1783306"/>
          </a:xfrm>
          <a:prstGeom prst="rect">
            <a:avLst/>
          </a:prstGeom>
        </p:spPr>
      </p:pic>
      <p:sp>
        <p:nvSpPr>
          <p:cNvPr id="21" name="Rectangular Callout 20"/>
          <p:cNvSpPr/>
          <p:nvPr/>
        </p:nvSpPr>
        <p:spPr>
          <a:xfrm>
            <a:off x="565809" y="1837076"/>
            <a:ext cx="9577916" cy="1201828"/>
          </a:xfrm>
          <a:prstGeom prst="wedgeRectCallout">
            <a:avLst>
              <a:gd name="adj1" fmla="val 60570"/>
              <a:gd name="adj2" fmla="val 198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will learn the backpropagation (</a:t>
            </a:r>
            <a:r>
              <a:rPr lang="en-IN" sz="2400" dirty="0" err="1" smtClean="0">
                <a:solidFill>
                  <a:schemeClr val="tx1"/>
                </a:solidFill>
                <a:latin typeface="+mj-lt"/>
              </a:rPr>
              <a:t>backprop</a:t>
            </a:r>
            <a:r>
              <a:rPr lang="en-IN" sz="2400" dirty="0" smtClean="0">
                <a:solidFill>
                  <a:schemeClr val="tx1"/>
                </a:solidFill>
                <a:latin typeface="+mj-lt"/>
              </a:rPr>
              <a:t>/BP) algorithm to train deep networks. BP is essentially chain rule + intelligent bookkeeping. Despite several proposed innovations, BP is still the </a:t>
            </a:r>
            <a:r>
              <a:rPr lang="en-IN" sz="2400" dirty="0" err="1" smtClean="0">
                <a:solidFill>
                  <a:schemeClr val="tx1"/>
                </a:solidFill>
                <a:latin typeface="+mj-lt"/>
              </a:rPr>
              <a:t>defacto</a:t>
            </a:r>
            <a:r>
              <a:rPr lang="en-IN" sz="2400" dirty="0" smtClean="0">
                <a:solidFill>
                  <a:schemeClr val="tx1"/>
                </a:solidFill>
                <a:latin typeface="+mj-lt"/>
              </a:rPr>
              <a:t> training method for DL</a:t>
            </a:r>
            <a:endParaRPr lang="en-US" sz="2400" dirty="0">
              <a:solidFill>
                <a:schemeClr val="tx1"/>
              </a:solidFill>
              <a:latin typeface="+mj-lt"/>
            </a:endParaRP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24547" y="3323087"/>
            <a:ext cx="1783305" cy="1783305"/>
          </a:xfrm>
          <a:prstGeom prst="rect">
            <a:avLst/>
          </a:prstGeom>
        </p:spPr>
      </p:pic>
      <mc:AlternateContent xmlns:mc="http://schemas.openxmlformats.org/markup-compatibility/2006" xmlns:a14="http://schemas.microsoft.com/office/drawing/2010/main">
        <mc:Choice Requires="a14">
          <p:sp>
            <p:nvSpPr>
              <p:cNvPr id="23" name="Rectangular Callout 22"/>
              <p:cNvSpPr/>
              <p:nvPr/>
            </p:nvSpPr>
            <p:spPr>
              <a:xfrm>
                <a:off x="1563329" y="3406440"/>
                <a:ext cx="8661218" cy="1201828"/>
              </a:xfrm>
              <a:prstGeom prst="wedgeRectCallout">
                <a:avLst>
                  <a:gd name="adj1" fmla="val 59441"/>
                  <a:gd name="adj2" fmla="val 4112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Intelligent bookkeeping essential to allow gradients to be computed and stored in optimal space and time. Recall that we had used intelligent bookkeeping to reduce time of SDCM from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𝒪</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𝑛𝑑</m:t>
                        </m:r>
                      </m:e>
                    </m:d>
                  </m:oMath>
                </a14:m>
                <a:r>
                  <a:rPr lang="en-US" sz="2400" dirty="0" smtClean="0">
                    <a:solidFill>
                      <a:schemeClr val="tx1"/>
                    </a:solidFill>
                    <a:latin typeface="+mj-lt"/>
                  </a:rPr>
                  <a:t> to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𝒪</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𝑛</m:t>
                        </m:r>
                      </m:e>
                    </m:d>
                  </m:oMath>
                </a14:m>
                <a:endParaRPr lang="en-US" sz="2400" dirty="0">
                  <a:solidFill>
                    <a:schemeClr val="tx1"/>
                  </a:solidFill>
                  <a:latin typeface="+mj-lt"/>
                </a:endParaRPr>
              </a:p>
            </p:txBody>
          </p:sp>
        </mc:Choice>
        <mc:Fallback xmlns="">
          <p:sp>
            <p:nvSpPr>
              <p:cNvPr id="23" name="Rectangular Callout 22"/>
              <p:cNvSpPr>
                <a:spLocks noRot="1" noChangeAspect="1" noMove="1" noResize="1" noEditPoints="1" noAdjustHandles="1" noChangeArrowheads="1" noChangeShapeType="1" noTextEdit="1"/>
              </p:cNvSpPr>
              <p:nvPr/>
            </p:nvSpPr>
            <p:spPr>
              <a:xfrm>
                <a:off x="1563329" y="3406440"/>
                <a:ext cx="8661218" cy="1201828"/>
              </a:xfrm>
              <a:prstGeom prst="wedgeRectCallout">
                <a:avLst>
                  <a:gd name="adj1" fmla="val 59441"/>
                  <a:gd name="adj2" fmla="val 41128"/>
                </a:avLst>
              </a:prstGeom>
              <a:blipFill>
                <a:blip r:embed="rId9"/>
                <a:stretch>
                  <a:fillRect l="-576" t="-1970" b="-936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6232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childTnLst>
                                </p:cTn>
                              </p:par>
                            </p:childTnLst>
                          </p:cTn>
                        </p:par>
                        <p:par>
                          <p:cTn id="64" fill="hold">
                            <p:stCondLst>
                              <p:cond delay="0"/>
                            </p:stCondLst>
                            <p:childTnLst>
                              <p:par>
                                <p:cTn id="65" presetID="22" presetClass="entr" presetSubtype="2"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righ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par>
                          <p:cTn id="72" fill="hold">
                            <p:stCondLst>
                              <p:cond delay="0"/>
                            </p:stCondLst>
                            <p:childTnLst>
                              <p:par>
                                <p:cTn id="73" presetID="22" presetClass="entr" presetSubtype="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right)">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2"/>
                                        </p:tgtEl>
                                        <p:attrNameLst>
                                          <p:attrName>style.visibility</p:attrName>
                                        </p:attrNameLst>
                                      </p:cBhvr>
                                      <p:to>
                                        <p:strVal val="visible"/>
                                      </p:to>
                                    </p:set>
                                  </p:childTnLst>
                                </p:cTn>
                              </p:par>
                            </p:childTnLst>
                          </p:cTn>
                        </p:par>
                        <p:par>
                          <p:cTn id="80" fill="hold">
                            <p:stCondLst>
                              <p:cond delay="0"/>
                            </p:stCondLst>
                            <p:childTnLst>
                              <p:par>
                                <p:cTn id="81" presetID="22" presetClass="entr" presetSubtype="2"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right)">
                                      <p:cBhvr>
                                        <p:cTn id="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9" grpId="0"/>
      <p:bldP spid="10" grpId="0"/>
      <p:bldP spid="17" grpId="0" animBg="1"/>
      <p:bldP spid="21"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Chain Rule Revisited</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4" y="1111623"/>
                <a:ext cx="11938645" cy="5746377"/>
              </a:xfrm>
            </p:spPr>
            <p:txBody>
              <a:bodyPr>
                <a:normAutofit/>
              </a:bodyPr>
              <a:lstStyle/>
              <a:p>
                <a:r>
                  <a:rPr lang="en-IN" dirty="0" smtClean="0"/>
                  <a:t>Let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i="1">
                            <a:latin typeface="Cambria Math" panose="02040503050406030204" pitchFamily="18" charset="0"/>
                          </a:rPr>
                          <m:t>𝑦</m:t>
                        </m:r>
                      </m:e>
                    </m:d>
                    <m:r>
                      <a:rPr lang="en-IN">
                        <a:latin typeface="Cambria Math" panose="02040503050406030204" pitchFamily="18" charset="0"/>
                      </a:rPr>
                      <m:t>, </m:t>
                    </m:r>
                    <m:r>
                      <a:rPr lang="en-IN" i="1">
                        <a:latin typeface="Cambria Math" panose="02040503050406030204" pitchFamily="18" charset="0"/>
                      </a:rPr>
                      <m:t>𝑦</m:t>
                    </m:r>
                    <m:r>
                      <a:rPr lang="en-IN" i="1">
                        <a:latin typeface="Cambria Math" panose="02040503050406030204" pitchFamily="18" charset="0"/>
                      </a:rPr>
                      <m:t>=</m:t>
                    </m:r>
                    <m:r>
                      <a:rPr lang="en-IN" i="1">
                        <a:latin typeface="Cambria Math" panose="02040503050406030204" pitchFamily="18" charset="0"/>
                      </a:rPr>
                      <m:t>𝑔</m:t>
                    </m:r>
                    <m:d>
                      <m:dPr>
                        <m:ctrlPr>
                          <a:rPr lang="en-IN" i="1">
                            <a:latin typeface="Cambria Math" panose="02040503050406030204" pitchFamily="18" charset="0"/>
                          </a:rPr>
                        </m:ctrlPr>
                      </m:dPr>
                      <m:e>
                        <m:r>
                          <a:rPr lang="en-IN" i="1">
                            <a:latin typeface="Cambria Math" panose="02040503050406030204" pitchFamily="18" charset="0"/>
                          </a:rPr>
                          <m:t>𝑧</m:t>
                        </m:r>
                      </m:e>
                    </m:d>
                    <m:r>
                      <a:rPr lang="en-IN">
                        <a:latin typeface="Cambria Math" panose="02040503050406030204" pitchFamily="18" charset="0"/>
                      </a:rPr>
                      <m:t>,</m:t>
                    </m:r>
                    <m:r>
                      <a:rPr lang="en-IN" i="1">
                        <a:latin typeface="Cambria Math" panose="02040503050406030204" pitchFamily="18" charset="0"/>
                      </a:rPr>
                      <m:t>𝑧</m:t>
                    </m:r>
                    <m:r>
                      <a:rPr lang="en-IN" i="1">
                        <a:latin typeface="Cambria Math" panose="02040503050406030204" pitchFamily="18" charset="0"/>
                      </a:rPr>
                      <m:t>=</m:t>
                    </m:r>
                    <m:r>
                      <a:rPr lang="en-IN" i="1">
                        <a:latin typeface="Cambria Math" panose="02040503050406030204" pitchFamily="18" charset="0"/>
                      </a:rPr>
                      <m:t>h</m:t>
                    </m:r>
                    <m:r>
                      <a:rPr lang="en-IN" i="1">
                        <a:latin typeface="Cambria Math" panose="02040503050406030204" pitchFamily="18" charset="0"/>
                      </a:rPr>
                      <m:t>(</m:t>
                    </m:r>
                    <m:r>
                      <a:rPr lang="en-IN" i="1">
                        <a:latin typeface="Cambria Math" panose="02040503050406030204" pitchFamily="18" charset="0"/>
                      </a:rPr>
                      <m:t>𝑤</m:t>
                    </m:r>
                    <m:r>
                      <a:rPr lang="en-IN" i="1">
                        <a:latin typeface="Cambria Math" panose="02040503050406030204" pitchFamily="18" charset="0"/>
                      </a:rPr>
                      <m:t>)</m:t>
                    </m:r>
                  </m:oMath>
                </a14:m>
                <a:r>
                  <a:rPr lang="en-US" dirty="0"/>
                  <a:t> </a:t>
                </a:r>
                <a:r>
                  <a:rPr lang="en-US" dirty="0" smtClean="0"/>
                  <a:t>with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𝑦</m:t>
                    </m:r>
                    <m:r>
                      <a:rPr lang="en-IN" i="1">
                        <a:latin typeface="Cambria Math" panose="02040503050406030204" pitchFamily="18" charset="0"/>
                      </a:rPr>
                      <m:t>,</m:t>
                    </m:r>
                    <m:r>
                      <a:rPr lang="en-IN" i="1">
                        <a:latin typeface="Cambria Math" panose="02040503050406030204" pitchFamily="18" charset="0"/>
                      </a:rPr>
                      <m:t>𝑧</m:t>
                    </m:r>
                    <m:r>
                      <a:rPr lang="en-IN" i="1">
                        <a:latin typeface="Cambria Math" panose="02040503050406030204" pitchFamily="18" charset="0"/>
                      </a:rPr>
                      <m:t>,</m:t>
                    </m:r>
                    <m:r>
                      <a:rPr lang="en-IN" i="1">
                        <a:latin typeface="Cambria Math" panose="02040503050406030204" pitchFamily="18" charset="0"/>
                      </a:rPr>
                      <m:t>𝑤</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US" dirty="0" smtClean="0"/>
                  <a:t>,</a:t>
                </a:r>
                <a:r>
                  <a:rPr lang="en-US" dirty="0"/>
                  <a:t> </a:t>
                </a:r>
                <a14:m>
                  <m:oMath xmlns:m="http://schemas.openxmlformats.org/officeDocument/2006/math">
                    <m:r>
                      <a:rPr lang="en-IN" i="1">
                        <a:latin typeface="Cambria Math" panose="02040503050406030204" pitchFamily="18" charset="0"/>
                      </a:rPr>
                      <m:t>𝑓</m:t>
                    </m:r>
                    <m:r>
                      <a:rPr lang="en-IN" i="1">
                        <a:latin typeface="Cambria Math" panose="02040503050406030204" pitchFamily="18" charset="0"/>
                      </a:rPr>
                      <m:t>,</m:t>
                    </m:r>
                    <m:r>
                      <a:rPr lang="en-IN" i="1">
                        <a:latin typeface="Cambria Math" panose="02040503050406030204" pitchFamily="18" charset="0"/>
                      </a:rPr>
                      <m:t>𝑔</m:t>
                    </m:r>
                    <m:r>
                      <a:rPr lang="en-IN" i="1">
                        <a:latin typeface="Cambria Math" panose="02040503050406030204" pitchFamily="18" charset="0"/>
                      </a:rPr>
                      <m:t>,</m:t>
                    </m:r>
                    <m:r>
                      <a:rPr lang="en-IN" i="1">
                        <a:latin typeface="Cambria Math" panose="02040503050406030204" pitchFamily="18" charset="0"/>
                      </a:rPr>
                      <m:t>h</m:t>
                    </m:r>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ℝ</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endParaRPr lang="en-IN" dirty="0" smtClean="0"/>
              </a:p>
              <a:p>
                <a:pPr lvl="2"/>
                <a:r>
                  <a:rPr lang="en-IN" dirty="0" smtClean="0"/>
                  <a:t>i.e.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h</m:t>
                            </m:r>
                            <m:d>
                              <m:dPr>
                                <m:ctrlPr>
                                  <a:rPr lang="en-IN" b="0" i="1" smtClean="0">
                                    <a:latin typeface="Cambria Math" panose="02040503050406030204" pitchFamily="18" charset="0"/>
                                  </a:rPr>
                                </m:ctrlPr>
                              </m:dPr>
                              <m:e>
                                <m:r>
                                  <a:rPr lang="en-IN" b="0" i="1" smtClean="0">
                                    <a:latin typeface="Cambria Math" panose="02040503050406030204" pitchFamily="18" charset="0"/>
                                  </a:rPr>
                                  <m:t>𝑤</m:t>
                                </m:r>
                              </m:e>
                            </m:d>
                          </m:e>
                        </m:d>
                      </m:e>
                    </m:d>
                  </m:oMath>
                </a14:m>
                <a:r>
                  <a:rPr lang="en-IN" dirty="0" smtClean="0"/>
                  <a:t>. Chain rule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𝑑𝑤</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𝑑𝑦</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𝑑𝑦</m:t>
                        </m:r>
                      </m:num>
                      <m:den>
                        <m:r>
                          <a:rPr lang="en-IN" i="1">
                            <a:latin typeface="Cambria Math" panose="02040503050406030204" pitchFamily="18" charset="0"/>
                          </a:rPr>
                          <m:t>𝑑𝑧</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𝑑𝑧</m:t>
                        </m:r>
                      </m:num>
                      <m:den>
                        <m:r>
                          <a:rPr lang="en-IN" i="1">
                            <a:latin typeface="Cambria Math" panose="02040503050406030204" pitchFamily="18" charset="0"/>
                          </a:rPr>
                          <m:t>𝑑𝑤</m:t>
                        </m:r>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𝑓</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𝑦</m:t>
                        </m:r>
                      </m:e>
                    </m:d>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𝑔</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𝑧</m:t>
                        </m:r>
                      </m:e>
                    </m:d>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h</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𝑤</m:t>
                        </m:r>
                      </m:e>
                    </m:d>
                  </m:oMath>
                </a14:m>
                <a:endParaRPr lang="en-US" dirty="0" smtClean="0"/>
              </a:p>
              <a:p>
                <a:r>
                  <a:rPr lang="en-US" dirty="0" smtClean="0"/>
                  <a:t>To compute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𝑑𝑥</m:t>
                        </m:r>
                      </m:num>
                      <m:den>
                        <m:r>
                          <a:rPr lang="en-IN">
                            <a:latin typeface="Cambria Math" panose="02040503050406030204" pitchFamily="18" charset="0"/>
                          </a:rPr>
                          <m:t>𝑑𝑤</m:t>
                        </m:r>
                      </m:den>
                    </m:f>
                  </m:oMath>
                </a14:m>
                <a:r>
                  <a:rPr lang="en-US" dirty="0" smtClean="0"/>
                  <a:t> at a point </a:t>
                </a:r>
                <a14:m>
                  <m:oMath xmlns:m="http://schemas.openxmlformats.org/officeDocument/2006/math">
                    <m:r>
                      <a:rPr lang="en-IN" b="0" i="1" smtClean="0">
                        <a:latin typeface="Cambria Math" panose="02040503050406030204" pitchFamily="18" charset="0"/>
                      </a:rPr>
                      <m:t>𝑤</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0</m:t>
                        </m:r>
                      </m:sup>
                    </m:sSup>
                  </m:oMath>
                </a14:m>
                <a:r>
                  <a:rPr lang="en-US" dirty="0" smtClean="0"/>
                  <a:t> the above rule gives us a simple </a:t>
                </a:r>
                <a:r>
                  <a:rPr lang="en-US" dirty="0" err="1" smtClean="0"/>
                  <a:t>algo</a:t>
                </a:r>
                <a:endParaRPr lang="en-US" dirty="0" smtClean="0"/>
              </a:p>
              <a:p>
                <a:pPr lvl="2"/>
                <a:r>
                  <a:rPr lang="en-US" dirty="0" smtClean="0"/>
                  <a:t>First compute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0</m:t>
                        </m:r>
                      </m:sup>
                    </m:sSup>
                    <m:r>
                      <a:rPr lang="en-IN" b="0" i="1" smtClean="0">
                        <a:latin typeface="Cambria Math" panose="02040503050406030204" pitchFamily="18" charset="0"/>
                      </a:rPr>
                      <m:t>=</m:t>
                    </m:r>
                    <m:r>
                      <a:rPr lang="en-IN" b="0" i="1" smtClean="0">
                        <a:latin typeface="Cambria Math" panose="02040503050406030204" pitchFamily="18" charset="0"/>
                      </a:rPr>
                      <m:t>h</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0</m:t>
                            </m:r>
                          </m:sup>
                        </m:sSup>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0</m:t>
                        </m:r>
                      </m:sup>
                    </m:sSup>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0</m:t>
                            </m:r>
                          </m:sup>
                        </m:sSup>
                      </m:e>
                    </m:d>
                  </m:oMath>
                </a14:m>
                <a:endParaRPr lang="en-IN" b="0" dirty="0" smtClean="0"/>
              </a:p>
              <a:p>
                <a:pPr lvl="2"/>
                <a:r>
                  <a:rPr lang="en-US" dirty="0" smtClean="0"/>
                  <a:t>Then compute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h</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0</m:t>
                            </m:r>
                          </m:sup>
                        </m:sSup>
                      </m:e>
                    </m:d>
                    <m:r>
                      <a:rPr lang="en-IN" b="0" i="1"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𝑔</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0</m:t>
                            </m:r>
                          </m:sup>
                        </m:sSup>
                      </m:e>
                    </m:d>
                    <m:r>
                      <a:rPr lang="en-IN" b="0" i="1" smtClean="0">
                        <a:latin typeface="Cambria Math" panose="02040503050406030204" pitchFamily="18" charset="0"/>
                      </a:rPr>
                      <m:t>,</m:t>
                    </m:r>
                    <m:r>
                      <a:rPr lang="en-IN" b="0" i="1" smtClean="0">
                        <a:latin typeface="Cambria Math" panose="02040503050406030204" pitchFamily="18" charset="0"/>
                      </a:rPr>
                      <m:t>𝑝</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𝑓</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0</m:t>
                            </m:r>
                          </m:sup>
                        </m:sSup>
                      </m:e>
                    </m:d>
                  </m:oMath>
                </a14:m>
                <a:endParaRPr lang="en-US" dirty="0" smtClean="0"/>
              </a:p>
              <a:p>
                <a:pPr lvl="2"/>
                <a:r>
                  <a:rPr lang="en-US" dirty="0" smtClean="0"/>
                  <a:t>Finally compute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𝑑𝑥</m:t>
                        </m:r>
                      </m:num>
                      <m:den>
                        <m:r>
                          <a:rPr lang="en-IN">
                            <a:latin typeface="Cambria Math" panose="02040503050406030204" pitchFamily="18" charset="0"/>
                          </a:rPr>
                          <m:t>𝑑𝑤</m:t>
                        </m:r>
                      </m:den>
                    </m:f>
                    <m:r>
                      <a:rPr lang="en-IN">
                        <a:latin typeface="Cambria Math" panose="02040503050406030204" pitchFamily="18" charset="0"/>
                      </a:rPr>
                      <m:t>=</m:t>
                    </m:r>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r>
                      <a:rPr lang="en-IN" b="0" i="1" smtClean="0">
                        <a:latin typeface="Cambria Math" panose="02040503050406030204" pitchFamily="18" charset="0"/>
                      </a:rPr>
                      <m:t>⋅</m:t>
                    </m:r>
                    <m:r>
                      <a:rPr lang="en-IN" b="0" i="1" smtClean="0">
                        <a:latin typeface="Cambria Math" panose="02040503050406030204" pitchFamily="18" charset="0"/>
                      </a:rPr>
                      <m:t>𝑟</m:t>
                    </m:r>
                  </m:oMath>
                </a14:m>
                <a:endParaRPr lang="en-US" dirty="0" smtClean="0"/>
              </a:p>
              <a:p>
                <a:r>
                  <a:rPr lang="en-US" dirty="0" err="1" smtClean="0"/>
                  <a:t>Backprop</a:t>
                </a:r>
                <a:r>
                  <a:rPr lang="en-US" dirty="0" smtClean="0"/>
                  <a:t> uses the multivariate version of this rule</a:t>
                </a:r>
              </a:p>
              <a:p>
                <a:pPr lvl="2"/>
                <a:r>
                  <a:rPr lang="en-US" dirty="0" smtClean="0"/>
                  <a:t>Recall </a:t>
                </a:r>
                <a:r>
                  <a:rPr lang="en-IN" dirty="0" smtClean="0"/>
                  <a:t>that if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oMath>
                </a14:m>
                <a:r>
                  <a:rPr lang="en-US" dirty="0"/>
                  <a:t> where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rPr>
                      <m:t>𝐲</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oMath>
                </a14:m>
                <a:r>
                  <a:rPr lang="en-US" dirty="0"/>
                  <a:t> and </a:t>
                </a:r>
                <a14:m>
                  <m:oMath xmlns:m="http://schemas.openxmlformats.org/officeDocument/2006/math">
                    <m:r>
                      <a:rPr lang="en-IN" i="1">
                        <a:latin typeface="Cambria Math" panose="02040503050406030204" pitchFamily="18" charset="0"/>
                      </a:rPr>
                      <m:t>𝑓</m:t>
                    </m:r>
                    <m:r>
                      <a:rPr lang="en-IN" i="1">
                        <a:latin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smtClean="0"/>
                  <a:t> we have notion </a:t>
                </a:r>
                <a:r>
                  <a:rPr lang="en-IN" dirty="0"/>
                  <a:t>of </a:t>
                </a:r>
                <a:r>
                  <a:rPr lang="en-IN" dirty="0" smtClean="0"/>
                  <a:t>gradient of the function that gives us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m:t>
                        </m:r>
                        <m:r>
                          <a:rPr lang="en-IN" b="1">
                            <a:latin typeface="Cambria Math" panose="02040503050406030204" pitchFamily="18" charset="0"/>
                          </a:rPr>
                          <m:t>𝐲</m:t>
                        </m:r>
                      </m:den>
                    </m:f>
                    <m:r>
                      <a:rPr lang="en-IN" i="1">
                        <a:latin typeface="Cambria Math" panose="02040503050406030204" pitchFamily="18" charset="0"/>
                      </a:rPr>
                      <m:t>=</m:t>
                    </m:r>
                    <m:r>
                      <a:rPr lang="en-IN">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𝑞</m:t>
                        </m:r>
                      </m:sup>
                    </m:sSup>
                  </m:oMath>
                </a14:m>
                <a:endParaRPr lang="en-US" dirty="0" smtClean="0"/>
              </a:p>
              <a:p>
                <a:pPr lvl="2"/>
                <a:r>
                  <a:rPr lang="en-US" b="1" dirty="0" smtClean="0"/>
                  <a:t>(New) Convention</a:t>
                </a:r>
                <a:r>
                  <a:rPr lang="en-US" dirty="0" smtClean="0"/>
                  <a:t>: treat gradients as row vectors to make notation clean</a:t>
                </a:r>
              </a:p>
              <a:p>
                <a:endParaRPr lang="en-US" dirty="0"/>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4" y="1111623"/>
                <a:ext cx="11938645" cy="5746377"/>
              </a:xfrm>
              <a:blipFill>
                <a:blip r:embed="rId2"/>
                <a:stretch>
                  <a:fillRect l="-562" t="-2545" r="-7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spTree>
    <p:extLst>
      <p:ext uri="{BB962C8B-B14F-4D97-AF65-F5344CB8AC3E}">
        <p14:creationId xmlns:p14="http://schemas.microsoft.com/office/powerpoint/2010/main" val="17048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Multivariate Chain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If we now have a multivariate function </a:t>
                </a:r>
                <a14:m>
                  <m:oMath xmlns:m="http://schemas.openxmlformats.org/officeDocument/2006/math">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oMath>
                </a14:m>
                <a:r>
                  <a:rPr lang="en-US" dirty="0"/>
                  <a:t> where </a:t>
                </a:r>
                <a14:m>
                  <m:oMath xmlns:m="http://schemas.openxmlformats.org/officeDocument/2006/math">
                    <m:r>
                      <a:rPr lang="en-IN" b="1">
                        <a:latin typeface="Cambria Math" panose="02040503050406030204" pitchFamily="18" charset="0"/>
                      </a:rPr>
                      <m:t>𝐱</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𝑝</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rPr>
                      <m:t>𝐲</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oMath>
                </a14:m>
                <a:r>
                  <a:rPr lang="en-US" dirty="0"/>
                  <a:t> and </a:t>
                </a:r>
                <a14:m>
                  <m:oMath xmlns:m="http://schemas.openxmlformats.org/officeDocument/2006/math">
                    <m:r>
                      <a:rPr lang="en-IN" i="1">
                        <a:latin typeface="Cambria Math" panose="02040503050406030204" pitchFamily="18" charset="0"/>
                      </a:rPr>
                      <m:t>𝑓</m:t>
                    </m:r>
                    <m:r>
                      <a:rPr lang="en-IN" i="1">
                        <a:latin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𝑝</m:t>
                        </m:r>
                      </m:sup>
                    </m:sSup>
                  </m:oMath>
                </a14:m>
                <a:r>
                  <a:rPr lang="en-US" dirty="0" smtClean="0"/>
                  <a:t>, then we have the notion </a:t>
                </a:r>
                <a:r>
                  <a:rPr lang="en-US" dirty="0"/>
                  <a:t>of </a:t>
                </a:r>
                <a:r>
                  <a:rPr lang="en-US" dirty="0" smtClean="0"/>
                  <a:t>the </a:t>
                </a:r>
                <a:r>
                  <a:rPr lang="en-US" i="1" dirty="0" smtClean="0"/>
                  <a:t>Jacobian</a:t>
                </a:r>
                <a:endParaRPr lang="en-US" i="1" dirty="0"/>
              </a:p>
              <a:p>
                <a:pPr lvl="2"/>
                <a:r>
                  <a:rPr lang="en-US" dirty="0"/>
                  <a:t>Think of </a:t>
                </a:r>
                <a14:m>
                  <m:oMath xmlns:m="http://schemas.openxmlformats.org/officeDocument/2006/math">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r>
                      <a:rPr lang="en-IN" i="1">
                        <a:latin typeface="Cambria Math" panose="02040503050406030204" pitchFamily="18" charset="0"/>
                      </a:rPr>
                      <m:t>=</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1</m:t>
                                </m:r>
                              </m:sub>
                            </m:sSub>
                            <m:d>
                              <m:dPr>
                                <m:ctrlPr>
                                  <a:rPr lang="en-IN" i="1">
                                    <a:latin typeface="Cambria Math" panose="02040503050406030204" pitchFamily="18" charset="0"/>
                                  </a:rPr>
                                </m:ctrlPr>
                              </m:dPr>
                              <m:e>
                                <m:r>
                                  <a:rPr lang="en-IN" b="1">
                                    <a:latin typeface="Cambria Math" panose="02040503050406030204" pitchFamily="18" charset="0"/>
                                  </a:rPr>
                                  <m:t>𝐲</m:t>
                                </m:r>
                                <m:r>
                                  <a:rPr lang="en-IN" i="1">
                                    <a:latin typeface="Cambria Math" panose="02040503050406030204" pitchFamily="18" charset="0"/>
                                  </a:rPr>
                                  <m:t> </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𝑝</m:t>
                                </m:r>
                              </m:sub>
                            </m:sSub>
                            <m:d>
                              <m:dPr>
                                <m:ctrlPr>
                                  <a:rPr lang="en-IN" i="1">
                                    <a:latin typeface="Cambria Math" panose="02040503050406030204" pitchFamily="18" charset="0"/>
                                  </a:rPr>
                                </m:ctrlPr>
                              </m:dPr>
                              <m:e>
                                <m:r>
                                  <a:rPr lang="en-IN" b="1">
                                    <a:latin typeface="Cambria Math" panose="02040503050406030204" pitchFamily="18" charset="0"/>
                                  </a:rPr>
                                  <m:t>𝐲</m:t>
                                </m:r>
                              </m:e>
                            </m:d>
                          </m:e>
                        </m:d>
                      </m:e>
                      <m:sup>
                        <m:r>
                          <a:rPr lang="en-IN" i="1">
                            <a:latin typeface="Cambria Math" panose="02040503050406030204" pitchFamily="18" charset="0"/>
                          </a:rPr>
                          <m:t>⊤</m:t>
                        </m:r>
                      </m:sup>
                    </m:sSup>
                  </m:oMath>
                </a14:m>
                <a:r>
                  <a:rPr lang="en-US" dirty="0"/>
                  <a:t> as a vector of </a:t>
                </a:r>
                <a14:m>
                  <m:oMath xmlns:m="http://schemas.openxmlformats.org/officeDocument/2006/math">
                    <m:r>
                      <a:rPr lang="en-IN" b="0" i="1" smtClean="0">
                        <a:latin typeface="Cambria Math" panose="02040503050406030204" pitchFamily="18" charset="0"/>
                      </a:rPr>
                      <m:t>𝑝</m:t>
                    </m:r>
                  </m:oMath>
                </a14:m>
                <a:r>
                  <a:rPr lang="en-US" dirty="0" smtClean="0"/>
                  <a:t> real-valued functions</a:t>
                </a:r>
                <a:r>
                  <a:rPr lang="en-US" dirty="0"/>
                  <a:t/>
                </a:r>
                <a:br>
                  <a:rPr lang="en-US" dirty="0"/>
                </a:br>
                <a14:m>
                  <m:oMath xmlns:m="http://schemas.openxmlformats.org/officeDocument/2006/math">
                    <m:f>
                      <m:fPr>
                        <m:ctrlPr>
                          <a:rPr lang="en-IN" i="1">
                            <a:latin typeface="Cambria Math" panose="02040503050406030204" pitchFamily="18" charset="0"/>
                          </a:rPr>
                        </m:ctrlPr>
                      </m:fPr>
                      <m:num>
                        <m:r>
                          <m:rPr>
                            <m:sty m:val="p"/>
                          </m:rPr>
                          <a:rPr lang="en-IN">
                            <a:latin typeface="Cambria Math" panose="02040503050406030204" pitchFamily="18" charset="0"/>
                          </a:rPr>
                          <m:t>d</m:t>
                        </m:r>
                        <m:r>
                          <a:rPr lang="en-IN" b="1">
                            <a:latin typeface="Cambria Math" panose="02040503050406030204" pitchFamily="18" charset="0"/>
                          </a:rPr>
                          <m:t>𝐱</m:t>
                        </m:r>
                      </m:num>
                      <m:den>
                        <m:r>
                          <m:rPr>
                            <m:sty m:val="p"/>
                          </m:rPr>
                          <a:rPr lang="en-IN">
                            <a:latin typeface="Cambria Math" panose="02040503050406030204" pitchFamily="18" charset="0"/>
                          </a:rPr>
                          <m:t>d</m:t>
                        </m:r>
                        <m:r>
                          <a:rPr lang="en-IN" b="1">
                            <a:latin typeface="Cambria Math" panose="02040503050406030204" pitchFamily="18" charset="0"/>
                          </a:rPr>
                          <m:t>𝐲</m:t>
                        </m:r>
                      </m:den>
                    </m:f>
                    <m:r>
                      <a:rPr lang="en-IN"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𝐽</m:t>
                        </m:r>
                      </m:e>
                      <m:sup>
                        <m:r>
                          <a:rPr lang="en-IN" i="1">
                            <a:latin typeface="Cambria Math" panose="02040503050406030204" pitchFamily="18" charset="0"/>
                          </a:rPr>
                          <m:t>𝑓</m:t>
                        </m:r>
                      </m:sup>
                    </m:sSup>
                    <m:r>
                      <a:rPr lang="en-IN" i="1">
                        <a:latin typeface="Cambria Math" panose="02040503050406030204" pitchFamily="18" charset="0"/>
                      </a:rPr>
                      <m:t> </m:t>
                    </m:r>
                    <m:r>
                      <m:rPr>
                        <m:sty m:val="p"/>
                      </m:rPr>
                      <a:rPr lang="en-IN">
                        <a:latin typeface="Cambria Math" panose="02040503050406030204" pitchFamily="18" charset="0"/>
                      </a:rPr>
                      <m:t>where</m:t>
                    </m:r>
                    <m:r>
                      <a:rPr lang="en-IN">
                        <a:latin typeface="Cambria Math" panose="02040503050406030204" pitchFamily="18" charset="0"/>
                      </a:rPr>
                      <m:t> </m:t>
                    </m:r>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𝐽</m:t>
                        </m:r>
                      </m:e>
                      <m:sub>
                        <m:r>
                          <a:rPr lang="en-IN" i="1">
                            <a:latin typeface="Cambria Math" panose="02040503050406030204" pitchFamily="18" charset="0"/>
                            <a:ea typeface="Cambria Math" panose="02040503050406030204" pitchFamily="18" charset="0"/>
                          </a:rPr>
                          <m:t>𝑖𝑗</m:t>
                        </m:r>
                      </m:sub>
                      <m:sup>
                        <m:r>
                          <a:rPr lang="en-IN" i="1">
                            <a:latin typeface="Cambria Math" panose="02040503050406030204" pitchFamily="18" charset="0"/>
                            <a:ea typeface="Cambria Math" panose="02040503050406030204" pitchFamily="18" charset="0"/>
                          </a:rPr>
                          <m:t>𝑓</m:t>
                        </m:r>
                      </m:sup>
                    </m:sSubSup>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𝑑</m:t>
                        </m:r>
                        <m:sSub>
                          <m:sSubPr>
                            <m:ctrlPr>
                              <a:rPr lang="en-IN" i="1">
                                <a:latin typeface="Cambria Math" panose="02040503050406030204" pitchFamily="18" charset="0"/>
                                <a:ea typeface="Cambria Math" panose="02040503050406030204" pitchFamily="18" charset="0"/>
                              </a:rPr>
                            </m:ctrlPr>
                          </m:sSubPr>
                          <m:e>
                            <m:r>
                              <a:rPr lang="en-IN" b="1">
                                <a:latin typeface="Cambria Math" panose="02040503050406030204" pitchFamily="18" charset="0"/>
                                <a:ea typeface="Cambria Math" panose="02040503050406030204" pitchFamily="18" charset="0"/>
                              </a:rPr>
                              <m:t>𝐱</m:t>
                            </m:r>
                          </m:e>
                          <m:sub>
                            <m:r>
                              <a:rPr lang="en-IN" i="1">
                                <a:latin typeface="Cambria Math" panose="02040503050406030204" pitchFamily="18" charset="0"/>
                                <a:ea typeface="Cambria Math" panose="02040503050406030204" pitchFamily="18" charset="0"/>
                              </a:rPr>
                              <m:t>𝑖</m:t>
                            </m:r>
                          </m:sub>
                        </m:sSub>
                      </m:num>
                      <m:den>
                        <m:r>
                          <a:rPr lang="en-IN" i="1">
                            <a:latin typeface="Cambria Math" panose="02040503050406030204" pitchFamily="18" charset="0"/>
                            <a:ea typeface="Cambria Math" panose="02040503050406030204" pitchFamily="18" charset="0"/>
                          </a:rPr>
                          <m:t>𝑑</m:t>
                        </m:r>
                        <m:sSub>
                          <m:sSubPr>
                            <m:ctrlPr>
                              <a:rPr lang="en-IN" i="1">
                                <a:latin typeface="Cambria Math" panose="02040503050406030204" pitchFamily="18" charset="0"/>
                                <a:ea typeface="Cambria Math" panose="02040503050406030204" pitchFamily="18" charset="0"/>
                              </a:rPr>
                            </m:ctrlPr>
                          </m:sSubPr>
                          <m:e>
                            <m:r>
                              <a:rPr lang="en-IN" b="1">
                                <a:latin typeface="Cambria Math" panose="02040503050406030204" pitchFamily="18" charset="0"/>
                                <a:ea typeface="Cambria Math" panose="02040503050406030204" pitchFamily="18" charset="0"/>
                              </a:rPr>
                              <m:t>𝐲</m:t>
                            </m:r>
                          </m:e>
                          <m:sub>
                            <m:r>
                              <a:rPr lang="en-IN" i="1">
                                <a:latin typeface="Cambria Math" panose="02040503050406030204" pitchFamily="18" charset="0"/>
                                <a:ea typeface="Cambria Math" panose="02040503050406030204" pitchFamily="18" charset="0"/>
                              </a:rPr>
                              <m:t>𝑗</m:t>
                            </m:r>
                          </m:sub>
                        </m:sSub>
                      </m:den>
                    </m:f>
                    <m:r>
                      <a:rPr lang="en-IN" i="1">
                        <a:latin typeface="Cambria Math" panose="02040503050406030204" pitchFamily="18" charset="0"/>
                        <a:ea typeface="Cambria Math" panose="02040503050406030204" pitchFamily="18" charset="0"/>
                      </a:rPr>
                      <m:t> </m:t>
                    </m:r>
                    <m:r>
                      <m:rPr>
                        <m:sty m:val="p"/>
                      </m:rPr>
                      <a:rPr lang="en-IN">
                        <a:latin typeface="Cambria Math" panose="02040503050406030204" pitchFamily="18" charset="0"/>
                        <a:ea typeface="Cambria Math" panose="02040503050406030204" pitchFamily="18" charset="0"/>
                      </a:rPr>
                      <m:t>i</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e</m:t>
                    </m:r>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𝐽</m:t>
                        </m:r>
                      </m:e>
                      <m:sup>
                        <m:r>
                          <a:rPr lang="en-IN" i="1">
                            <a:latin typeface="Cambria Math" panose="02040503050406030204" pitchFamily="18" charset="0"/>
                            <a:ea typeface="Cambria Math" panose="02040503050406030204" pitchFamily="18" charset="0"/>
                          </a:rPr>
                          <m:t>𝑓</m:t>
                        </m:r>
                      </m:sup>
                    </m:sSup>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m>
                          <m:mPr>
                            <m:mcs>
                              <m:mc>
                                <m:mcPr>
                                  <m:count m:val="1"/>
                                  <m:mcJc m:val="center"/>
                                </m:mcPr>
                              </m:mc>
                            </m:mcs>
                            <m:ctrlPr>
                              <a:rPr lang="en-IN" i="1">
                                <a:latin typeface="Cambria Math" panose="02040503050406030204" pitchFamily="18" charset="0"/>
                                <a:ea typeface="Cambria Math" panose="02040503050406030204" pitchFamily="18" charset="0"/>
                              </a:rPr>
                            </m:ctrlPr>
                          </m:mPr>
                          <m:mr>
                            <m:e>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1</m:t>
                                  </m:r>
                                </m:sub>
                              </m:sSub>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𝐲</m:t>
                                  </m:r>
                                </m:e>
                              </m:d>
                            </m:e>
                          </m:mr>
                          <m:mr>
                            <m:e>
                              <m:r>
                                <a:rPr lang="en-IN" i="1">
                                  <a:latin typeface="Cambria Math" panose="02040503050406030204" pitchFamily="18" charset="0"/>
                                  <a:ea typeface="Cambria Math" panose="02040503050406030204" pitchFamily="18" charset="0"/>
                                </a:rPr>
                                <m:t>⋮</m:t>
                              </m:r>
                            </m:e>
                          </m:mr>
                          <m:mr>
                            <m:e>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𝑝</m:t>
                                  </m:r>
                                </m:sub>
                              </m:sSub>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𝐲</m:t>
                                  </m:r>
                                </m:e>
                              </m:d>
                            </m:e>
                          </m:mr>
                        </m:m>
                      </m:e>
                    </m:d>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𝑝</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𝑞</m:t>
                        </m:r>
                      </m:sup>
                    </m:sSup>
                  </m:oMath>
                </a14:m>
                <a:endParaRPr lang="en-IN" dirty="0" smtClean="0"/>
              </a:p>
              <a:p>
                <a:pPr lvl="2"/>
                <a:r>
                  <a:rPr lang="en-IN" dirty="0" smtClean="0"/>
                  <a:t>All that Jacobian does is consider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𝑖</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𝑞</m:t>
                        </m:r>
                      </m:sup>
                    </m:sSup>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𝑝</m:t>
                    </m:r>
                  </m:oMath>
                </a14:m>
                <a:r>
                  <a:rPr lang="en-IN" dirty="0" smtClean="0"/>
                  <a:t> separately, find their (row) gradient vectors, and stack them vertically as a matrix</a:t>
                </a:r>
              </a:p>
              <a:p>
                <a:r>
                  <a:rPr lang="en-IN" dirty="0" smtClean="0"/>
                  <a:t>If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r>
                      <a:rPr lang="en-IN">
                        <a:latin typeface="Cambria Math" panose="02040503050406030204" pitchFamily="18" charset="0"/>
                      </a:rPr>
                      <m:t>, </m:t>
                    </m:r>
                    <m:r>
                      <a:rPr lang="en-IN" b="1">
                        <a:latin typeface="Cambria Math" panose="02040503050406030204" pitchFamily="18" charset="0"/>
                      </a:rPr>
                      <m:t>𝐲</m:t>
                    </m:r>
                    <m:r>
                      <a:rPr lang="en-IN" i="1">
                        <a:latin typeface="Cambria Math" panose="02040503050406030204" pitchFamily="18" charset="0"/>
                      </a:rPr>
                      <m:t>=</m:t>
                    </m:r>
                    <m:r>
                      <a:rPr lang="en-IN" i="1">
                        <a:latin typeface="Cambria Math" panose="02040503050406030204" pitchFamily="18" charset="0"/>
                      </a:rPr>
                      <m:t>𝑔</m:t>
                    </m:r>
                    <m:d>
                      <m:dPr>
                        <m:ctrlPr>
                          <a:rPr lang="en-IN" i="1">
                            <a:latin typeface="Cambria Math" panose="02040503050406030204" pitchFamily="18" charset="0"/>
                          </a:rPr>
                        </m:ctrlPr>
                      </m:dPr>
                      <m:e>
                        <m:r>
                          <a:rPr lang="en-IN" b="1">
                            <a:latin typeface="Cambria Math" panose="02040503050406030204" pitchFamily="18" charset="0"/>
                          </a:rPr>
                          <m:t>𝐳</m:t>
                        </m:r>
                      </m:e>
                    </m:d>
                  </m:oMath>
                </a14:m>
                <a:r>
                  <a:rPr lang="en-US" dirty="0" smtClean="0"/>
                  <a:t>,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rPr>
                      <m:t>𝐲</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rPr>
                      <m:t>𝐳</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𝑟</m:t>
                        </m:r>
                      </m:sup>
                    </m:sSup>
                  </m:oMath>
                </a14:m>
                <a:r>
                  <a:rPr lang="en-US" dirty="0" smtClean="0"/>
                  <a:t> </a:t>
                </a:r>
                <a14:m>
                  <m:oMath xmlns:m="http://schemas.openxmlformats.org/officeDocument/2006/math">
                    <m:r>
                      <a:rPr lang="en-IN" i="1">
                        <a:latin typeface="Cambria Math" panose="02040503050406030204" pitchFamily="18" charset="0"/>
                      </a:rPr>
                      <m:t>𝑓</m:t>
                    </m:r>
                    <m:r>
                      <a:rPr lang="en-IN" i="1">
                        <a:latin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ℝ</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rPr>
                      <m:t>𝑔</m:t>
                    </m:r>
                    <m:r>
                      <a:rPr lang="en-IN" i="1">
                        <a:latin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𝑟</m:t>
                        </m:r>
                      </m:sup>
                    </m:s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oMath>
                </a14:m>
                <a:r>
                  <a:rPr lang="en-IN" dirty="0" smtClean="0"/>
                  <a:t> (actually happens in NN) then chain rule changes its form</a:t>
                </a:r>
              </a:p>
              <a:p>
                <a:pPr marL="0" indent="0">
                  <a:buNone/>
                </a:pPr>
                <a14:m>
                  <m:oMathPara xmlns:m="http://schemas.openxmlformats.org/officeDocument/2006/math">
                    <m:oMathParaPr>
                      <m:jc m:val="centerGroup"/>
                    </m:oMathParaPr>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m:t>
                          </m:r>
                          <m:sSub>
                            <m:sSubPr>
                              <m:ctrlPr>
                                <a:rPr lang="en-IN" b="1" i="1">
                                  <a:latin typeface="Cambria Math" panose="02040503050406030204" pitchFamily="18" charset="0"/>
                                </a:rPr>
                              </m:ctrlPr>
                            </m:sSubPr>
                            <m:e>
                              <m:r>
                                <a:rPr lang="en-IN" b="1">
                                  <a:latin typeface="Cambria Math" panose="02040503050406030204" pitchFamily="18" charset="0"/>
                                </a:rPr>
                                <m:t>𝐳</m:t>
                              </m:r>
                            </m:e>
                            <m:sub>
                              <m:r>
                                <a:rPr lang="en-IN" i="1">
                                  <a:latin typeface="Cambria Math" panose="02040503050406030204" pitchFamily="18" charset="0"/>
                                </a:rPr>
                                <m:t>𝑗</m:t>
                              </m:r>
                            </m:sub>
                          </m:sSub>
                        </m:den>
                      </m:f>
                      <m:r>
                        <a:rPr lang="en-IN" i="1">
                          <a:latin typeface="Cambria Math" panose="02040503050406030204" pitchFamily="18" charset="0"/>
                        </a:rPr>
                        <m:t>=</m:t>
                      </m:r>
                      <m:nary>
                        <m:naryPr>
                          <m:chr m:val="∑"/>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𝑞</m:t>
                          </m:r>
                        </m:sup>
                        <m:e>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m:t>
                              </m:r>
                              <m:sSub>
                                <m:sSubPr>
                                  <m:ctrlPr>
                                    <a:rPr lang="en-IN" i="1">
                                      <a:latin typeface="Cambria Math" panose="02040503050406030204" pitchFamily="18" charset="0"/>
                                    </a:rPr>
                                  </m:ctrlPr>
                                </m:sSubPr>
                                <m:e>
                                  <m:r>
                                    <a:rPr lang="en-IN" b="1">
                                      <a:latin typeface="Cambria Math" panose="02040503050406030204" pitchFamily="18" charset="0"/>
                                    </a:rPr>
                                    <m:t>𝐲</m:t>
                                  </m:r>
                                </m:e>
                                <m:sub>
                                  <m:r>
                                    <a:rPr lang="en-IN" i="1">
                                      <a:latin typeface="Cambria Math" panose="02040503050406030204" pitchFamily="18" charset="0"/>
                                    </a:rPr>
                                    <m:t>𝑖</m:t>
                                  </m:r>
                                </m:sub>
                              </m:sSub>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b>
                                <m:sSubPr>
                                  <m:ctrlPr>
                                    <a:rPr lang="en-IN" i="1">
                                      <a:latin typeface="Cambria Math" panose="02040503050406030204" pitchFamily="18" charset="0"/>
                                    </a:rPr>
                                  </m:ctrlPr>
                                </m:sSubPr>
                                <m:e>
                                  <m:r>
                                    <a:rPr lang="en-IN" b="1">
                                      <a:latin typeface="Cambria Math" panose="02040503050406030204" pitchFamily="18" charset="0"/>
                                    </a:rPr>
                                    <m:t>𝐲</m:t>
                                  </m:r>
                                </m:e>
                                <m:sub>
                                  <m:r>
                                    <a:rPr lang="en-IN" i="1">
                                      <a:latin typeface="Cambria Math" panose="02040503050406030204" pitchFamily="18" charset="0"/>
                                    </a:rPr>
                                    <m:t>𝑖</m:t>
                                  </m:r>
                                </m:sub>
                              </m:sSub>
                            </m:num>
                            <m:den>
                              <m:r>
                                <a:rPr lang="en-IN" i="1">
                                  <a:latin typeface="Cambria Math" panose="02040503050406030204" pitchFamily="18" charset="0"/>
                                </a:rPr>
                                <m:t>𝑑</m:t>
                              </m:r>
                              <m:sSub>
                                <m:sSubPr>
                                  <m:ctrlPr>
                                    <a:rPr lang="en-IN" b="1" i="1">
                                      <a:latin typeface="Cambria Math" panose="02040503050406030204" pitchFamily="18" charset="0"/>
                                    </a:rPr>
                                  </m:ctrlPr>
                                </m:sSubPr>
                                <m:e>
                                  <m:r>
                                    <a:rPr lang="en-IN" b="1">
                                      <a:latin typeface="Cambria Math" panose="02040503050406030204" pitchFamily="18" charset="0"/>
                                    </a:rPr>
                                    <m:t>𝐳</m:t>
                                  </m:r>
                                </m:e>
                                <m:sub>
                                  <m:r>
                                    <a:rPr lang="en-IN" i="1">
                                      <a:latin typeface="Cambria Math" panose="02040503050406030204" pitchFamily="18" charset="0"/>
                                    </a:rPr>
                                    <m:t>𝑗</m:t>
                                  </m:r>
                                </m:sub>
                              </m:sSub>
                            </m:den>
                          </m:f>
                        </m:e>
                      </m:nary>
                    </m:oMath>
                  </m:oMathPara>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4547" y="106586"/>
            <a:ext cx="1783305" cy="178330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191802" y="189938"/>
                <a:ext cx="9043019" cy="1505297"/>
              </a:xfrm>
              <a:prstGeom prst="wedgeRectCallout">
                <a:avLst>
                  <a:gd name="adj1" fmla="val 60123"/>
                  <a:gd name="adj2" fmla="val 395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general </a:t>
                </a:r>
                <a:r>
                  <a:rPr lang="en-IN" sz="2400" dirty="0">
                    <a:solidFill>
                      <a:prstClr val="black"/>
                    </a:solidFill>
                    <a:latin typeface="Calibri Light" panose="020F0302020204030204"/>
                  </a:rPr>
                  <a:t>if we have a function </a:t>
                </a:r>
                <a14:m>
                  <m:oMath xmlns:m="http://schemas.openxmlformats.org/officeDocument/2006/math">
                    <m:r>
                      <a:rPr lang="en-IN" sz="2400" i="1">
                        <a:solidFill>
                          <a:prstClr val="black"/>
                        </a:solidFill>
                        <a:latin typeface="Cambria Math" panose="02040503050406030204" pitchFamily="18" charset="0"/>
                      </a:rPr>
                      <m:t>𝑓</m:t>
                    </m:r>
                    <m:r>
                      <a:rPr lang="en-IN" sz="2400" i="1">
                        <a:solidFill>
                          <a:prstClr val="black"/>
                        </a:solidFill>
                        <a:latin typeface="Cambria Math" panose="02040503050406030204" pitchFamily="18" charset="0"/>
                      </a:rPr>
                      <m:t>:</m:t>
                    </m:r>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i="1">
                            <a:solidFill>
                              <a:prstClr val="black"/>
                            </a:solidFill>
                            <a:latin typeface="Cambria Math" panose="02040503050406030204" pitchFamily="18" charset="0"/>
                            <a:ea typeface="Cambria Math" panose="02040503050406030204" pitchFamily="18" charset="0"/>
                          </a:rPr>
                          <m:t>ℝ</m:t>
                        </m:r>
                      </m:e>
                      <m:sup>
                        <m:r>
                          <a:rPr lang="en-IN" sz="2400" i="1">
                            <a:solidFill>
                              <a:prstClr val="black"/>
                            </a:solidFill>
                            <a:latin typeface="Cambria Math" panose="02040503050406030204" pitchFamily="18" charset="0"/>
                            <a:ea typeface="Cambria Math" panose="02040503050406030204" pitchFamily="18" charset="0"/>
                          </a:rPr>
                          <m:t>𝑝</m:t>
                        </m:r>
                      </m:sup>
                    </m:sSup>
                    <m:r>
                      <a:rPr lang="en-IN" sz="2400" i="1">
                        <a:solidFill>
                          <a:prstClr val="black"/>
                        </a:solidFill>
                        <a:latin typeface="Cambria Math" panose="02040503050406030204" pitchFamily="18" charset="0"/>
                        <a:ea typeface="Cambria Math" panose="02040503050406030204" pitchFamily="18" charset="0"/>
                      </a:rPr>
                      <m:t>→</m:t>
                    </m:r>
                    <m:sSup>
                      <m:sSupPr>
                        <m:ctrlPr>
                          <a:rPr lang="en-IN" sz="2400" i="1">
                            <a:solidFill>
                              <a:prstClr val="black"/>
                            </a:solidFill>
                            <a:latin typeface="Cambria Math" panose="02040503050406030204" pitchFamily="18" charset="0"/>
                            <a:ea typeface="Cambria Math" panose="02040503050406030204" pitchFamily="18" charset="0"/>
                          </a:rPr>
                        </m:ctrlPr>
                      </m:sSupPr>
                      <m:e>
                        <m:r>
                          <a:rPr lang="en-IN" sz="2400" i="1">
                            <a:solidFill>
                              <a:prstClr val="black"/>
                            </a:solidFill>
                            <a:latin typeface="Cambria Math" panose="02040503050406030204" pitchFamily="18" charset="0"/>
                            <a:ea typeface="Cambria Math" panose="02040503050406030204" pitchFamily="18" charset="0"/>
                          </a:rPr>
                          <m:t>ℝ</m:t>
                        </m:r>
                      </m:e>
                      <m:sup>
                        <m:r>
                          <a:rPr lang="en-IN" sz="2400" i="1">
                            <a:solidFill>
                              <a:prstClr val="black"/>
                            </a:solidFill>
                            <a:latin typeface="Cambria Math" panose="02040503050406030204" pitchFamily="18" charset="0"/>
                            <a:ea typeface="Cambria Math" panose="02040503050406030204" pitchFamily="18" charset="0"/>
                          </a:rPr>
                          <m:t>𝑚</m:t>
                        </m:r>
                        <m:r>
                          <a:rPr lang="en-IN" sz="2400" i="1">
                            <a:solidFill>
                              <a:prstClr val="black"/>
                            </a:solidFill>
                            <a:latin typeface="Cambria Math" panose="02040503050406030204" pitchFamily="18" charset="0"/>
                            <a:ea typeface="Cambria Math" panose="02040503050406030204" pitchFamily="18" charset="0"/>
                          </a:rPr>
                          <m:t>×</m:t>
                        </m:r>
                        <m:r>
                          <a:rPr lang="en-IN" sz="2400" i="1">
                            <a:solidFill>
                              <a:prstClr val="black"/>
                            </a:solidFill>
                            <a:latin typeface="Cambria Math" panose="02040503050406030204" pitchFamily="18" charset="0"/>
                            <a:ea typeface="Cambria Math" panose="02040503050406030204" pitchFamily="18" charset="0"/>
                          </a:rPr>
                          <m:t>𝑛</m:t>
                        </m:r>
                      </m:sup>
                    </m:sSup>
                  </m:oMath>
                </a14:m>
                <a:r>
                  <a:rPr lang="en-US" sz="2400" dirty="0">
                    <a:solidFill>
                      <a:prstClr val="black"/>
                    </a:solidFill>
                    <a:latin typeface="Calibri Light" panose="020F0302020204030204"/>
                  </a:rPr>
                  <a:t>, its Jacobian is </a:t>
                </a:r>
                <a:r>
                  <a:rPr lang="en-US" sz="2400" dirty="0" smtClean="0">
                    <a:solidFill>
                      <a:prstClr val="black"/>
                    </a:solidFill>
                    <a:latin typeface="Calibri Light" panose="020F0302020204030204"/>
                  </a:rPr>
                  <a:t>a 3</a:t>
                </a:r>
                <a:r>
                  <a:rPr lang="en-US" sz="2400" baseline="30000" dirty="0" smtClean="0">
                    <a:solidFill>
                      <a:prstClr val="black"/>
                    </a:solidFill>
                    <a:latin typeface="Calibri Light" panose="020F0302020204030204"/>
                  </a:rPr>
                  <a:t>rd</a:t>
                </a:r>
                <a:r>
                  <a:rPr lang="en-US" sz="2400" dirty="0" smtClean="0">
                    <a:solidFill>
                      <a:prstClr val="black"/>
                    </a:solidFill>
                    <a:latin typeface="Calibri Light" panose="020F0302020204030204"/>
                  </a:rPr>
                  <a:t> order </a:t>
                </a:r>
                <a:r>
                  <a:rPr lang="en-US" sz="2400" dirty="0">
                    <a:solidFill>
                      <a:prstClr val="black"/>
                    </a:solidFill>
                    <a:latin typeface="Calibri Light" panose="020F0302020204030204"/>
                  </a:rPr>
                  <a:t>tensor (a </a:t>
                </a:r>
                <a:r>
                  <a:rPr lang="en-US" sz="2400" dirty="0" smtClean="0">
                    <a:solidFill>
                      <a:prstClr val="black"/>
                    </a:solidFill>
                    <a:latin typeface="Calibri Light" panose="020F0302020204030204"/>
                  </a:rPr>
                  <a:t>3D </a:t>
                </a:r>
                <a:r>
                  <a:rPr lang="en-US" sz="2400" dirty="0">
                    <a:solidFill>
                      <a:prstClr val="black"/>
                    </a:solidFill>
                    <a:latin typeface="Calibri Light" panose="020F0302020204030204"/>
                  </a:rPr>
                  <a:t>matrix) of dimensionality </a:t>
                </a:r>
                <a14:m>
                  <m:oMath xmlns:m="http://schemas.openxmlformats.org/officeDocument/2006/math">
                    <m:sSup>
                      <m:sSupPr>
                        <m:ctrlPr>
                          <a:rPr lang="en-IN" sz="2400" i="1">
                            <a:solidFill>
                              <a:prstClr val="black"/>
                            </a:solidFill>
                            <a:latin typeface="Cambria Math" panose="02040503050406030204" pitchFamily="18" charset="0"/>
                            <a:ea typeface="Cambria Math" panose="02040503050406030204" pitchFamily="18" charset="0"/>
                          </a:rPr>
                        </m:ctrlPr>
                      </m:sSupPr>
                      <m:e>
                        <m:r>
                          <a:rPr lang="en-US" sz="2400" i="1">
                            <a:solidFill>
                              <a:prstClr val="black"/>
                            </a:solidFill>
                            <a:latin typeface="Cambria Math" panose="02040503050406030204" pitchFamily="18" charset="0"/>
                            <a:ea typeface="Cambria Math" panose="02040503050406030204" pitchFamily="18" charset="0"/>
                          </a:rPr>
                          <m:t>ℝ</m:t>
                        </m:r>
                      </m:e>
                      <m:sup>
                        <m:r>
                          <a:rPr lang="en-IN" sz="2400" i="1">
                            <a:solidFill>
                              <a:prstClr val="black"/>
                            </a:solidFill>
                            <a:latin typeface="Cambria Math" panose="02040503050406030204" pitchFamily="18" charset="0"/>
                            <a:ea typeface="Cambria Math" panose="02040503050406030204" pitchFamily="18" charset="0"/>
                          </a:rPr>
                          <m:t>𝑚</m:t>
                        </m:r>
                        <m:r>
                          <a:rPr lang="en-IN" sz="2400" i="1">
                            <a:solidFill>
                              <a:prstClr val="black"/>
                            </a:solidFill>
                            <a:latin typeface="Cambria Math" panose="02040503050406030204" pitchFamily="18" charset="0"/>
                            <a:ea typeface="Cambria Math" panose="02040503050406030204" pitchFamily="18" charset="0"/>
                          </a:rPr>
                          <m:t>×</m:t>
                        </m:r>
                        <m:r>
                          <a:rPr lang="en-IN" sz="2400" i="1">
                            <a:solidFill>
                              <a:prstClr val="black"/>
                            </a:solidFill>
                            <a:latin typeface="Cambria Math" panose="02040503050406030204" pitchFamily="18" charset="0"/>
                            <a:ea typeface="Cambria Math" panose="02040503050406030204" pitchFamily="18" charset="0"/>
                          </a:rPr>
                          <m:t>𝑛</m:t>
                        </m:r>
                        <m:r>
                          <a:rPr lang="en-IN" sz="2400" b="0" i="1" smtClean="0">
                            <a:solidFill>
                              <a:prstClr val="black"/>
                            </a:solidFill>
                            <a:latin typeface="Cambria Math" panose="02040503050406030204" pitchFamily="18" charset="0"/>
                            <a:ea typeface="Cambria Math" panose="02040503050406030204" pitchFamily="18" charset="0"/>
                          </a:rPr>
                          <m:t>×</m:t>
                        </m:r>
                        <m:r>
                          <a:rPr lang="en-IN" sz="2400" b="0" i="1" smtClean="0">
                            <a:solidFill>
                              <a:prstClr val="black"/>
                            </a:solidFill>
                            <a:latin typeface="Cambria Math" panose="02040503050406030204" pitchFamily="18" charset="0"/>
                            <a:ea typeface="Cambria Math" panose="02040503050406030204" pitchFamily="18" charset="0"/>
                          </a:rPr>
                          <m:t>𝑝</m:t>
                        </m:r>
                      </m:sup>
                    </m:sSup>
                  </m:oMath>
                </a14:m>
                <a:r>
                  <a:rPr lang="en-IN" sz="2400" dirty="0" smtClean="0">
                    <a:solidFill>
                      <a:schemeClr val="tx1"/>
                    </a:solidFill>
                    <a:latin typeface="+mj-lt"/>
                  </a:rPr>
                  <a:t>. If </a:t>
                </a:r>
                <a14:m>
                  <m:oMath xmlns:m="http://schemas.openxmlformats.org/officeDocument/2006/math">
                    <m:r>
                      <a:rPr lang="en-IN" sz="2400" b="0" i="1" smtClean="0">
                        <a:solidFill>
                          <a:schemeClr val="tx1"/>
                        </a:solidFill>
                        <a:latin typeface="Cambria Math" panose="02040503050406030204" pitchFamily="18" charset="0"/>
                      </a:rPr>
                      <m:t>𝑔</m:t>
                    </m:r>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𝑝</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𝑞</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𝑚</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𝑛</m:t>
                        </m:r>
                      </m:sup>
                    </m:sSup>
                  </m:oMath>
                </a14:m>
                <a:r>
                  <a:rPr lang="en-US" sz="2400" dirty="0" smtClean="0">
                    <a:solidFill>
                      <a:schemeClr val="tx1"/>
                    </a:solidFill>
                    <a:latin typeface="+mj-lt"/>
                  </a:rPr>
                  <a:t>, its Jacobian is a 4</a:t>
                </a:r>
                <a:r>
                  <a:rPr lang="en-US" sz="2400" baseline="30000" dirty="0" smtClean="0">
                    <a:solidFill>
                      <a:schemeClr val="tx1"/>
                    </a:solidFill>
                    <a:latin typeface="+mj-lt"/>
                  </a:rPr>
                  <a:t>th</a:t>
                </a:r>
                <a:r>
                  <a:rPr lang="en-US" sz="2400" dirty="0" smtClean="0">
                    <a:solidFill>
                      <a:schemeClr val="tx1"/>
                    </a:solidFill>
                    <a:latin typeface="+mj-lt"/>
                  </a:rPr>
                  <a:t> order tensor (a 4D matrix) of dimensionality </a:t>
                </a:r>
                <a14:m>
                  <m:oMath xmlns:m="http://schemas.openxmlformats.org/officeDocument/2006/math">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US" sz="2400" i="1" smtClean="0">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𝑚</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𝑛</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𝑝</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𝑞</m:t>
                        </m:r>
                      </m:sup>
                    </m:sSup>
                  </m:oMath>
                </a14:m>
                <a:r>
                  <a:rPr lang="en-US" sz="2400" dirty="0" smtClean="0">
                    <a:solidFill>
                      <a:schemeClr val="tx1"/>
                    </a:solidFill>
                    <a:latin typeface="+mj-lt"/>
                  </a:rPr>
                  <a:t>. In general very easy to predict dimensionality of Jacobian</a:t>
                </a:r>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191802" y="189938"/>
                <a:ext cx="9043019" cy="1505297"/>
              </a:xfrm>
              <a:prstGeom prst="wedgeRectCallout">
                <a:avLst>
                  <a:gd name="adj1" fmla="val 60123"/>
                  <a:gd name="adj2" fmla="val 39572"/>
                </a:avLst>
              </a:prstGeom>
              <a:blipFill>
                <a:blip r:embed="rId4"/>
                <a:stretch>
                  <a:fillRect t="-3557" b="-9486"/>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385076" y="2043638"/>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Rectangular Callout 14"/>
          <p:cNvSpPr/>
          <p:nvPr/>
        </p:nvSpPr>
        <p:spPr>
          <a:xfrm>
            <a:off x="3760342" y="2080739"/>
            <a:ext cx="6486124" cy="1201828"/>
          </a:xfrm>
          <a:prstGeom prst="wedgeRectCallout">
            <a:avLst>
              <a:gd name="adj1" fmla="val 60021"/>
              <a:gd name="adj2" fmla="val 444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it is quite simply a tensor whose dimensionality is the output dimensionality of the function “times” the input dimensionality of the function</a:t>
            </a:r>
            <a:endParaRPr lang="en-US" sz="2400" dirty="0">
              <a:solidFill>
                <a:schemeClr val="tx1"/>
              </a:solidFill>
              <a:latin typeface="+mj-lt"/>
            </a:endParaRPr>
          </a:p>
        </p:txBody>
      </p:sp>
    </p:spTree>
    <p:extLst>
      <p:ext uri="{BB962C8B-B14F-4D97-AF65-F5344CB8AC3E}">
        <p14:creationId xmlns:p14="http://schemas.microsoft.com/office/powerpoint/2010/main" val="164705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Multivariate 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However, the above is simplified greatly by use of Jacobians</a:t>
                </a:r>
                <a:br>
                  <a:rPr lang="en-IN" dirty="0" smtClean="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m:t>
                        </m:r>
                        <m:sSub>
                          <m:sSubPr>
                            <m:ctrlPr>
                              <a:rPr lang="en-IN" b="1" i="1">
                                <a:latin typeface="Cambria Math" panose="02040503050406030204" pitchFamily="18" charset="0"/>
                              </a:rPr>
                            </m:ctrlPr>
                          </m:sSubPr>
                          <m:e>
                            <m:r>
                              <a:rPr lang="en-IN" b="1">
                                <a:latin typeface="Cambria Math" panose="02040503050406030204" pitchFamily="18" charset="0"/>
                              </a:rPr>
                              <m:t>𝐳</m:t>
                            </m:r>
                          </m:e>
                          <m:sub>
                            <m:r>
                              <a:rPr lang="en-IN" i="1">
                                <a:latin typeface="Cambria Math" panose="02040503050406030204" pitchFamily="18" charset="0"/>
                              </a:rPr>
                              <m:t>𝑗</m:t>
                            </m:r>
                          </m:sub>
                        </m:sSub>
                      </m:den>
                    </m:f>
                    <m:r>
                      <a:rPr lang="en-IN" i="1">
                        <a:latin typeface="Cambria Math" panose="02040503050406030204" pitchFamily="18" charset="0"/>
                      </a:rPr>
                      <m:t>=</m:t>
                    </m:r>
                    <m:nary>
                      <m:naryPr>
                        <m:chr m:val="∑"/>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𝑞</m:t>
                        </m:r>
                      </m:sup>
                      <m:e>
                        <m:f>
                          <m:fPr>
                            <m:ctrlPr>
                              <a:rPr lang="en-IN" i="1">
                                <a:latin typeface="Cambria Math" panose="02040503050406030204" pitchFamily="18" charset="0"/>
                              </a:rPr>
                            </m:ctrlPr>
                          </m:fPr>
                          <m:num>
                            <m:r>
                              <a:rPr lang="en-IN" i="1">
                                <a:latin typeface="Cambria Math" panose="02040503050406030204" pitchFamily="18" charset="0"/>
                              </a:rPr>
                              <m:t>𝑑𝑥</m:t>
                            </m:r>
                          </m:num>
                          <m:den>
                            <m:r>
                              <a:rPr lang="en-IN" i="1">
                                <a:latin typeface="Cambria Math" panose="02040503050406030204" pitchFamily="18" charset="0"/>
                              </a:rPr>
                              <m:t>𝑑</m:t>
                            </m:r>
                            <m:sSub>
                              <m:sSubPr>
                                <m:ctrlPr>
                                  <a:rPr lang="en-IN" i="1">
                                    <a:latin typeface="Cambria Math" panose="02040503050406030204" pitchFamily="18" charset="0"/>
                                  </a:rPr>
                                </m:ctrlPr>
                              </m:sSubPr>
                              <m:e>
                                <m:r>
                                  <a:rPr lang="en-IN" b="1">
                                    <a:latin typeface="Cambria Math" panose="02040503050406030204" pitchFamily="18" charset="0"/>
                                  </a:rPr>
                                  <m:t>𝐲</m:t>
                                </m:r>
                              </m:e>
                              <m:sub>
                                <m:r>
                                  <a:rPr lang="en-IN" i="1">
                                    <a:latin typeface="Cambria Math" panose="02040503050406030204" pitchFamily="18" charset="0"/>
                                  </a:rPr>
                                  <m:t>𝑖</m:t>
                                </m:r>
                              </m:sub>
                            </m:sSub>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b>
                              <m:sSubPr>
                                <m:ctrlPr>
                                  <a:rPr lang="en-IN" i="1">
                                    <a:latin typeface="Cambria Math" panose="02040503050406030204" pitchFamily="18" charset="0"/>
                                  </a:rPr>
                                </m:ctrlPr>
                              </m:sSubPr>
                              <m:e>
                                <m:r>
                                  <a:rPr lang="en-IN" b="1">
                                    <a:latin typeface="Cambria Math" panose="02040503050406030204" pitchFamily="18" charset="0"/>
                                  </a:rPr>
                                  <m:t>𝐲</m:t>
                                </m:r>
                              </m:e>
                              <m:sub>
                                <m:r>
                                  <a:rPr lang="en-IN" i="1">
                                    <a:latin typeface="Cambria Math" panose="02040503050406030204" pitchFamily="18" charset="0"/>
                                  </a:rPr>
                                  <m:t>𝑖</m:t>
                                </m:r>
                              </m:sub>
                            </m:sSub>
                          </m:num>
                          <m:den>
                            <m:r>
                              <a:rPr lang="en-IN" i="1">
                                <a:latin typeface="Cambria Math" panose="02040503050406030204" pitchFamily="18" charset="0"/>
                              </a:rPr>
                              <m:t>𝑑</m:t>
                            </m:r>
                            <m:sSub>
                              <m:sSubPr>
                                <m:ctrlPr>
                                  <a:rPr lang="en-IN" b="1" i="1">
                                    <a:latin typeface="Cambria Math" panose="02040503050406030204" pitchFamily="18" charset="0"/>
                                  </a:rPr>
                                </m:ctrlPr>
                              </m:sSubPr>
                              <m:e>
                                <m:r>
                                  <a:rPr lang="en-IN" b="1">
                                    <a:latin typeface="Cambria Math" panose="02040503050406030204" pitchFamily="18" charset="0"/>
                                  </a:rPr>
                                  <m:t>𝐳</m:t>
                                </m:r>
                              </m:e>
                              <m:sub>
                                <m:r>
                                  <a:rPr lang="en-IN" i="1">
                                    <a:latin typeface="Cambria Math" panose="02040503050406030204" pitchFamily="18" charset="0"/>
                                  </a:rPr>
                                  <m:t>𝑗</m:t>
                                </m:r>
                              </m:sub>
                            </m:sSub>
                          </m:den>
                        </m:f>
                      </m:e>
                    </m:nary>
                    <m:r>
                      <a:rPr lang="en-IN" b="0" i="1" smtClean="0">
                        <a:latin typeface="Cambria Math" panose="02040503050406030204" pitchFamily="18" charset="0"/>
                      </a:rPr>
                      <m:t>=</m:t>
                    </m:r>
                    <m:r>
                      <a:rPr lang="en-IN">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𝐽</m:t>
                        </m:r>
                      </m:e>
                      <m:sup>
                        <m:r>
                          <a:rPr lang="en-IN" i="1">
                            <a:latin typeface="Cambria Math" panose="02040503050406030204" pitchFamily="18" charset="0"/>
                          </a:rPr>
                          <m:t>𝑔</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𝑟</m:t>
                        </m:r>
                      </m:sup>
                    </m:sSup>
                  </m:oMath>
                </a14:m>
                <a:endParaRPr lang="en-IN" dirty="0" smtClean="0"/>
              </a:p>
              <a:p>
                <a:pPr lvl="2"/>
                <a:r>
                  <a:rPr lang="en-IN" dirty="0"/>
                  <a:t>w</a:t>
                </a:r>
                <a:r>
                  <a:rPr lang="en-IN" dirty="0" smtClean="0"/>
                  <a:t>here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𝐽</m:t>
                        </m:r>
                      </m:e>
                      <m:sup>
                        <m:r>
                          <a:rPr lang="en-IN">
                            <a:latin typeface="Cambria Math" panose="02040503050406030204" pitchFamily="18" charset="0"/>
                          </a:rPr>
                          <m:t>𝑔</m:t>
                        </m:r>
                      </m:sup>
                    </m:sSup>
                  </m:oMath>
                </a14:m>
                <a:r>
                  <a:rPr lang="en-IN" dirty="0" smtClean="0"/>
                  <a:t> is the Jacobian of </a:t>
                </a:r>
                <a14:m>
                  <m:oMath xmlns:m="http://schemas.openxmlformats.org/officeDocument/2006/math">
                    <m:r>
                      <a:rPr lang="en-IN" b="0" i="1" smtClean="0">
                        <a:latin typeface="Cambria Math" panose="02040503050406030204" pitchFamily="18" charset="0"/>
                      </a:rPr>
                      <m:t>𝑔</m:t>
                    </m:r>
                  </m:oMath>
                </a14:m>
                <a:r>
                  <a:rPr lang="en-IN" dirty="0" smtClean="0"/>
                  <a:t> and </a:t>
                </a:r>
                <a14:m>
                  <m:oMath xmlns:m="http://schemas.openxmlformats.org/officeDocument/2006/math">
                    <m:r>
                      <a:rPr lang="en-IN">
                        <a:latin typeface="Cambria Math" panose="02040503050406030204" pitchFamily="18" charset="0"/>
                      </a:rPr>
                      <m:t>𝛻</m:t>
                    </m:r>
                    <m:r>
                      <a:rPr lang="en-IN">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oMath>
                </a14:m>
                <a:r>
                  <a:rPr lang="en-IN" dirty="0" smtClean="0"/>
                  <a:t> is the Jacobian (gradient) of </a:t>
                </a:r>
                <a14:m>
                  <m:oMath xmlns:m="http://schemas.openxmlformats.org/officeDocument/2006/math">
                    <m:r>
                      <a:rPr lang="en-IN" b="0" i="1" smtClean="0">
                        <a:latin typeface="Cambria Math" panose="02040503050406030204" pitchFamily="18" charset="0"/>
                      </a:rPr>
                      <m:t>𝑓</m:t>
                    </m:r>
                  </m:oMath>
                </a14:m>
                <a:endParaRPr lang="en-IN" dirty="0" smtClean="0"/>
              </a:p>
              <a:p>
                <a:pPr lvl="2"/>
                <a:r>
                  <a:rPr lang="en-IN" dirty="0" smtClean="0"/>
                  <a:t>Jacobian of real-valued functions is simply their gradient (row) vector</a:t>
                </a:r>
              </a:p>
              <a:p>
                <a:pPr lvl="2"/>
                <a:r>
                  <a:rPr lang="en-IN" dirty="0" smtClean="0"/>
                  <a:t>Notion of Jacobian allows us to apply chain rule to very general settings</a:t>
                </a:r>
              </a:p>
              <a:p>
                <a:r>
                  <a:rPr lang="en-IN" dirty="0"/>
                  <a:t>If </a:t>
                </a:r>
                <a14:m>
                  <m:oMath xmlns:m="http://schemas.openxmlformats.org/officeDocument/2006/math">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b="1">
                            <a:latin typeface="Cambria Math" panose="02040503050406030204" pitchFamily="18" charset="0"/>
                          </a:rPr>
                          <m:t>𝐲</m:t>
                        </m:r>
                      </m:e>
                    </m:d>
                    <m:r>
                      <a:rPr lang="en-IN">
                        <a:latin typeface="Cambria Math" panose="02040503050406030204" pitchFamily="18" charset="0"/>
                      </a:rPr>
                      <m:t>, </m:t>
                    </m:r>
                    <m:r>
                      <a:rPr lang="en-IN" b="1">
                        <a:latin typeface="Cambria Math" panose="02040503050406030204" pitchFamily="18" charset="0"/>
                      </a:rPr>
                      <m:t>𝐲</m:t>
                    </m:r>
                    <m:r>
                      <a:rPr lang="en-IN" i="1">
                        <a:latin typeface="Cambria Math" panose="02040503050406030204" pitchFamily="18" charset="0"/>
                      </a:rPr>
                      <m:t>=</m:t>
                    </m:r>
                    <m:r>
                      <a:rPr lang="en-IN" i="1">
                        <a:latin typeface="Cambria Math" panose="02040503050406030204" pitchFamily="18" charset="0"/>
                      </a:rPr>
                      <m:t>𝑔</m:t>
                    </m:r>
                    <m:d>
                      <m:dPr>
                        <m:ctrlPr>
                          <a:rPr lang="en-IN" i="1">
                            <a:latin typeface="Cambria Math" panose="02040503050406030204" pitchFamily="18" charset="0"/>
                          </a:rPr>
                        </m:ctrlPr>
                      </m:dPr>
                      <m:e>
                        <m:r>
                          <a:rPr lang="en-IN" b="1">
                            <a:latin typeface="Cambria Math" panose="02040503050406030204" pitchFamily="18" charset="0"/>
                          </a:rPr>
                          <m:t>𝐳</m:t>
                        </m:r>
                      </m:e>
                    </m:d>
                    <m:r>
                      <a:rPr lang="en-IN" b="1" i="1">
                        <a:latin typeface="Cambria Math" panose="02040503050406030204" pitchFamily="18" charset="0"/>
                      </a:rPr>
                      <m:t>,</m:t>
                    </m:r>
                    <m:r>
                      <a:rPr lang="en-IN" b="1">
                        <a:latin typeface="Cambria Math" panose="02040503050406030204" pitchFamily="18" charset="0"/>
                      </a:rPr>
                      <m:t>𝐳</m:t>
                    </m:r>
                    <m:r>
                      <a:rPr lang="en-IN" i="1">
                        <a:latin typeface="Cambria Math" panose="02040503050406030204" pitchFamily="18" charset="0"/>
                      </a:rPr>
                      <m:t>=</m:t>
                    </m:r>
                    <m:r>
                      <a:rPr lang="en-IN" i="1">
                        <a:latin typeface="Cambria Math" panose="02040503050406030204" pitchFamily="18" charset="0"/>
                      </a:rPr>
                      <m:t>h</m:t>
                    </m:r>
                    <m:r>
                      <a:rPr lang="en-IN" i="1">
                        <a:latin typeface="Cambria Math" panose="02040503050406030204" pitchFamily="18" charset="0"/>
                      </a:rPr>
                      <m:t>(</m:t>
                    </m:r>
                    <m:r>
                      <a:rPr lang="en-IN" b="1">
                        <a:latin typeface="Cambria Math" panose="02040503050406030204" pitchFamily="18" charset="0"/>
                      </a:rPr>
                      <m:t>𝐰</m:t>
                    </m:r>
                    <m:r>
                      <a:rPr lang="en-IN" i="1">
                        <a:latin typeface="Cambria Math" panose="02040503050406030204" pitchFamily="18" charset="0"/>
                      </a:rPr>
                      <m:t>)</m:t>
                    </m:r>
                  </m:oMath>
                </a14:m>
                <a:r>
                  <a:rPr lang="en-US" dirty="0"/>
                  <a:t> </a:t>
                </a:r>
                <a:r>
                  <a:rPr lang="en-US" dirty="0" smtClean="0"/>
                  <a:t>with </a:t>
                </a:r>
                <a14:m>
                  <m:oMath xmlns:m="http://schemas.openxmlformats.org/officeDocument/2006/math">
                    <m:r>
                      <a:rPr lang="en-IN" b="1" i="0">
                        <a:latin typeface="Cambria Math" panose="02040503050406030204" pitchFamily="18" charset="0"/>
                      </a:rPr>
                      <m:t>𝐱</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𝑝</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rPr>
                      <m:t>𝐲</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𝑞</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rPr>
                      <m:t>𝐳</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𝑟</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𝑠</m:t>
                        </m:r>
                      </m:sup>
                    </m:sSup>
                  </m:oMath>
                </a14:m>
                <a:r>
                  <a:rPr lang="en-IN" dirty="0"/>
                  <a:t/>
                </a:r>
                <a:br>
                  <a:rPr lang="en-IN" dirty="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r>
                          <a:rPr lang="en-IN" b="1">
                            <a:latin typeface="Cambria Math" panose="02040503050406030204" pitchFamily="18" charset="0"/>
                          </a:rPr>
                          <m:t>𝐱</m:t>
                        </m:r>
                      </m:num>
                      <m:den>
                        <m:r>
                          <a:rPr lang="en-IN" i="1">
                            <a:latin typeface="Cambria Math" panose="02040503050406030204" pitchFamily="18" charset="0"/>
                          </a:rPr>
                          <m:t>𝑑</m:t>
                        </m:r>
                        <m:r>
                          <a:rPr lang="en-IN" b="1">
                            <a:latin typeface="Cambria Math" panose="02040503050406030204" pitchFamily="18" charset="0"/>
                          </a:rPr>
                          <m:t>𝐰</m:t>
                        </m:r>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𝐽</m:t>
                        </m:r>
                      </m:e>
                      <m:sup>
                        <m:r>
                          <a:rPr lang="en-IN" i="1">
                            <a:latin typeface="Cambria Math" panose="02040503050406030204" pitchFamily="18" charset="0"/>
                          </a:rPr>
                          <m:t>𝑓</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𝐽</m:t>
                        </m:r>
                      </m:e>
                      <m:sup>
                        <m:r>
                          <a:rPr lang="en-IN" i="1">
                            <a:latin typeface="Cambria Math" panose="02040503050406030204" pitchFamily="18" charset="0"/>
                          </a:rPr>
                          <m:t>𝑔</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𝐽</m:t>
                        </m:r>
                      </m:e>
                      <m:sup>
                        <m:r>
                          <a:rPr lang="en-IN" i="1">
                            <a:latin typeface="Cambria Math" panose="02040503050406030204" pitchFamily="18" charset="0"/>
                          </a:rPr>
                          <m:t>h</m:t>
                        </m:r>
                      </m:sup>
                    </m:sSup>
                  </m:oMath>
                </a14:m>
                <a:endParaRPr lang="en-IN" dirty="0" smtClean="0"/>
              </a:p>
              <a:p>
                <a:pPr lvl="2"/>
                <a:r>
                  <a:rPr lang="en-IN" dirty="0" smtClean="0"/>
                  <a:t>Very elegant and mimics the real-valued case </a:t>
                </a:r>
                <a14:m>
                  <m:oMath xmlns:m="http://schemas.openxmlformats.org/officeDocument/2006/math">
                    <m:f>
                      <m:fPr>
                        <m:ctrlPr>
                          <a:rPr lang="en-IN" i="1">
                            <a:solidFill>
                              <a:schemeClr val="tx1"/>
                            </a:solidFill>
                            <a:latin typeface="Cambria Math" panose="02040503050406030204" pitchFamily="18" charset="0"/>
                          </a:rPr>
                        </m:ctrlPr>
                      </m:fPr>
                      <m:num>
                        <m:r>
                          <a:rPr lang="en-IN">
                            <a:solidFill>
                              <a:schemeClr val="tx1"/>
                            </a:solidFill>
                            <a:latin typeface="Cambria Math" panose="02040503050406030204" pitchFamily="18" charset="0"/>
                          </a:rPr>
                          <m:t>𝑑𝑥</m:t>
                        </m:r>
                      </m:num>
                      <m:den>
                        <m:r>
                          <a:rPr lang="en-IN">
                            <a:solidFill>
                              <a:schemeClr val="tx1"/>
                            </a:solidFill>
                            <a:latin typeface="Cambria Math" panose="02040503050406030204" pitchFamily="18" charset="0"/>
                          </a:rPr>
                          <m:t>𝑑𝑤</m:t>
                        </m:r>
                      </m:den>
                    </m:f>
                    <m:r>
                      <a:rPr lang="en-IN">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𝑓</m:t>
                        </m:r>
                      </m:e>
                      <m:sup>
                        <m:r>
                          <a:rPr lang="en-IN">
                            <a:solidFill>
                              <a:schemeClr val="tx1"/>
                            </a:solidFill>
                            <a:latin typeface="Cambria Math" panose="02040503050406030204" pitchFamily="18" charset="0"/>
                          </a:rPr>
                          <m:t>′</m:t>
                        </m:r>
                      </m:sup>
                    </m:sSup>
                    <m:d>
                      <m:dPr>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𝑦</m:t>
                        </m:r>
                      </m:e>
                    </m:d>
                    <m:r>
                      <a:rPr lang="en-IN">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𝑔</m:t>
                        </m:r>
                      </m:e>
                      <m:sup>
                        <m:r>
                          <a:rPr lang="en-IN">
                            <a:solidFill>
                              <a:schemeClr val="tx1"/>
                            </a:solidFill>
                            <a:latin typeface="Cambria Math" panose="02040503050406030204" pitchFamily="18" charset="0"/>
                          </a:rPr>
                          <m:t>′</m:t>
                        </m:r>
                      </m:sup>
                    </m:sSup>
                    <m:d>
                      <m:dPr>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𝑧</m:t>
                        </m:r>
                      </m:e>
                    </m:d>
                    <m:r>
                      <a:rPr lang="en-IN">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h</m:t>
                        </m:r>
                      </m:e>
                      <m:sup>
                        <m:r>
                          <a:rPr lang="en-IN">
                            <a:solidFill>
                              <a:schemeClr val="tx1"/>
                            </a:solidFill>
                            <a:latin typeface="Cambria Math" panose="02040503050406030204" pitchFamily="18" charset="0"/>
                          </a:rPr>
                          <m:t>′</m:t>
                        </m:r>
                      </m:sup>
                    </m:sSup>
                    <m:d>
                      <m:dPr>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𝑤</m:t>
                        </m:r>
                      </m:e>
                    </m:d>
                  </m:oMath>
                </a14:m>
                <a:endParaRPr lang="en-IN" dirty="0" smtClean="0"/>
              </a:p>
              <a:p>
                <a:pPr lvl="2"/>
                <a:r>
                  <a:rPr lang="en-IN" dirty="0" smtClean="0"/>
                  <a:t>If we are careful with dimensions, Jacobians greatly simplify life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8693" y="137516"/>
            <a:ext cx="1783306" cy="178330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749954" y="137515"/>
                <a:ext cx="9658737" cy="2369379"/>
              </a:xfrm>
              <a:prstGeom prst="wedgeRectCallout">
                <a:avLst>
                  <a:gd name="adj1" fmla="val 59825"/>
                  <a:gd name="adj2" fmla="val 24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We may verify that Jacobian notation does preserve old results. </a:t>
                </a:r>
                <a:r>
                  <a:rPr lang="en-IN" sz="2400" dirty="0">
                    <a:solidFill>
                      <a:schemeClr val="tx1"/>
                    </a:solidFill>
                    <a:latin typeface="+mj-lt"/>
                  </a:rPr>
                  <a:t>Consider a function </a:t>
                </a:r>
                <a14:m>
                  <m:oMath xmlns:m="http://schemas.openxmlformats.org/officeDocument/2006/math">
                    <m:r>
                      <a:rPr lang="en-IN" sz="2400" b="1">
                        <a:solidFill>
                          <a:schemeClr val="tx1"/>
                        </a:solidFill>
                        <a:latin typeface="Cambria Math" panose="02040503050406030204" pitchFamily="18" charset="0"/>
                      </a:rPr>
                      <m:t>𝐱</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𝑓</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𝐲</m:t>
                        </m:r>
                      </m:e>
                    </m:d>
                  </m:oMath>
                </a14:m>
                <a:r>
                  <a:rPr lang="en-US" sz="2400" dirty="0">
                    <a:solidFill>
                      <a:schemeClr val="tx1"/>
                    </a:solidFill>
                    <a:latin typeface="+mj-lt"/>
                  </a:rPr>
                  <a:t> where </a:t>
                </a:r>
                <a14:m>
                  <m:oMath xmlns:m="http://schemas.openxmlformats.org/officeDocument/2006/math">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𝑝</m:t>
                        </m:r>
                      </m:sup>
                    </m:sSup>
                    <m:r>
                      <a:rPr lang="en-IN" sz="2400" i="1">
                        <a:solidFill>
                          <a:schemeClr val="tx1"/>
                        </a:solidFill>
                        <a:latin typeface="Cambria Math" panose="02040503050406030204" pitchFamily="18" charset="0"/>
                        <a:ea typeface="Cambria Math" panose="02040503050406030204" pitchFamily="18" charset="0"/>
                      </a:rPr>
                      <m:t>,</m:t>
                    </m:r>
                    <m:r>
                      <a:rPr lang="en-IN" sz="2400" b="1">
                        <a:solidFill>
                          <a:schemeClr val="tx1"/>
                        </a:solidFill>
                        <a:latin typeface="Cambria Math" panose="02040503050406030204" pitchFamily="18" charset="0"/>
                      </a:rPr>
                      <m:t>𝐲</m:t>
                    </m:r>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ℝ</m:t>
                        </m:r>
                      </m:e>
                      <m:sup>
                        <m:r>
                          <a:rPr lang="en-IN" sz="2400" i="1">
                            <a:solidFill>
                              <a:schemeClr val="tx1"/>
                            </a:solidFill>
                            <a:latin typeface="Cambria Math" panose="02040503050406030204" pitchFamily="18" charset="0"/>
                            <a:ea typeface="Cambria Math" panose="02040503050406030204" pitchFamily="18" charset="0"/>
                          </a:rPr>
                          <m:t>𝑞</m:t>
                        </m:r>
                      </m:sup>
                    </m:sSup>
                  </m:oMath>
                </a14:m>
                <a:r>
                  <a:rPr lang="en-US" sz="2400" dirty="0" smtClean="0">
                    <a:solidFill>
                      <a:schemeClr val="tx1"/>
                    </a:solidFill>
                    <a:latin typeface="+mj-lt"/>
                  </a:rPr>
                  <a:t>.</a:t>
                </a:r>
              </a:p>
              <a:p>
                <a:pPr marL="342900" indent="-342900">
                  <a:buFont typeface="Arial" panose="020B0604020202020204" pitchFamily="34" charset="0"/>
                  <a:buChar char="•"/>
                </a:pPr>
                <a:r>
                  <a:rPr lang="en-IN" sz="2400" dirty="0" smtClean="0">
                    <a:solidFill>
                      <a:schemeClr val="tx1"/>
                    </a:solidFill>
                    <a:latin typeface="+mj-lt"/>
                  </a:rPr>
                  <a:t>If </a:t>
                </a:r>
                <a14:m>
                  <m:oMath xmlns:m="http://schemas.openxmlformats.org/officeDocument/2006/math">
                    <m:r>
                      <a:rPr lang="en-IN" sz="2400" i="1">
                        <a:solidFill>
                          <a:schemeClr val="tx1"/>
                        </a:solidFill>
                        <a:latin typeface="Cambria Math" panose="02040503050406030204" pitchFamily="18" charset="0"/>
                      </a:rPr>
                      <m:t>𝑝</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𝑞</m:t>
                    </m:r>
                    <m:r>
                      <a:rPr lang="en-IN" sz="2400" i="1">
                        <a:solidFill>
                          <a:schemeClr val="tx1"/>
                        </a:solidFill>
                        <a:latin typeface="Cambria Math" panose="02040503050406030204" pitchFamily="18" charset="0"/>
                      </a:rPr>
                      <m:t>=1</m:t>
                    </m:r>
                  </m:oMath>
                </a14:m>
                <a:r>
                  <a:rPr lang="en-US" sz="2400" dirty="0">
                    <a:solidFill>
                      <a:schemeClr val="tx1"/>
                    </a:solidFill>
                    <a:latin typeface="+mj-lt"/>
                  </a:rPr>
                  <a:t> (basic case), Jacobian is simply a </a:t>
                </a:r>
                <a14:m>
                  <m:oMath xmlns:m="http://schemas.openxmlformats.org/officeDocument/2006/math">
                    <m:r>
                      <a:rPr lang="en-IN" sz="2400" i="1">
                        <a:solidFill>
                          <a:schemeClr val="tx1"/>
                        </a:solidFill>
                        <a:latin typeface="Cambria Math" panose="02040503050406030204" pitchFamily="18" charset="0"/>
                      </a:rPr>
                      <m:t>1×1</m:t>
                    </m:r>
                  </m:oMath>
                </a14:m>
                <a:r>
                  <a:rPr lang="en-US" sz="2400" dirty="0">
                    <a:solidFill>
                      <a:schemeClr val="tx1"/>
                    </a:solidFill>
                    <a:latin typeface="+mj-lt"/>
                  </a:rPr>
                  <a:t> matrix (a real number</a:t>
                </a:r>
                <a:r>
                  <a:rPr lang="en-US" sz="2400" dirty="0" smtClean="0">
                    <a:solidFill>
                      <a:schemeClr val="tx1"/>
                    </a:solidFill>
                    <a:latin typeface="+mj-lt"/>
                  </a:rPr>
                  <a:t>)</a:t>
                </a:r>
              </a:p>
              <a:p>
                <a:pPr marL="342900" indent="-342900">
                  <a:buFont typeface="Arial" panose="020B0604020202020204" pitchFamily="34" charset="0"/>
                  <a:buChar char="•"/>
                </a:pPr>
                <a:r>
                  <a:rPr lang="en-IN" sz="2400" dirty="0" smtClean="0">
                    <a:solidFill>
                      <a:schemeClr val="tx1"/>
                    </a:solidFill>
                    <a:latin typeface="+mj-lt"/>
                  </a:rPr>
                  <a:t>If </a:t>
                </a:r>
                <a14:m>
                  <m:oMath xmlns:m="http://schemas.openxmlformats.org/officeDocument/2006/math">
                    <m:r>
                      <a:rPr lang="en-IN" sz="2400" i="1">
                        <a:solidFill>
                          <a:schemeClr val="tx1"/>
                        </a:solidFill>
                        <a:latin typeface="Cambria Math" panose="02040503050406030204" pitchFamily="18" charset="0"/>
                      </a:rPr>
                      <m:t>𝑝</m:t>
                    </m:r>
                    <m:r>
                      <a:rPr lang="en-IN" sz="2400" i="1">
                        <a:solidFill>
                          <a:schemeClr val="tx1"/>
                        </a:solidFill>
                        <a:latin typeface="Cambria Math" panose="02040503050406030204" pitchFamily="18" charset="0"/>
                      </a:rPr>
                      <m:t>=1</m:t>
                    </m:r>
                  </m:oMath>
                </a14:m>
                <a:r>
                  <a:rPr lang="en-US" sz="2400" dirty="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rPr>
                      <m:t>𝑞</m:t>
                    </m:r>
                    <m:r>
                      <a:rPr lang="en-IN" sz="2400" i="1">
                        <a:solidFill>
                          <a:schemeClr val="tx1"/>
                        </a:solidFill>
                        <a:latin typeface="Cambria Math" panose="02040503050406030204" pitchFamily="18" charset="0"/>
                      </a:rPr>
                      <m:t>&gt;1</m:t>
                    </m:r>
                  </m:oMath>
                </a14:m>
                <a:r>
                  <a:rPr lang="en-US" sz="2400" dirty="0">
                    <a:solidFill>
                      <a:schemeClr val="tx1"/>
                    </a:solidFill>
                    <a:latin typeface="+mj-lt"/>
                  </a:rPr>
                  <a:t> (real valued </a:t>
                </a:r>
                <a:r>
                  <a:rPr lang="en-US" sz="2400" dirty="0" err="1" smtClean="0">
                    <a:solidFill>
                      <a:schemeClr val="tx1"/>
                    </a:solidFill>
                    <a:latin typeface="+mj-lt"/>
                  </a:rPr>
                  <a:t>fn</a:t>
                </a:r>
                <a:r>
                  <a:rPr lang="en-US" sz="2400" dirty="0" smtClean="0">
                    <a:solidFill>
                      <a:schemeClr val="tx1"/>
                    </a:solidFill>
                    <a:latin typeface="+mj-lt"/>
                  </a:rPr>
                  <a:t> </a:t>
                </a:r>
                <a:r>
                  <a:rPr lang="en-US" sz="2400" dirty="0">
                    <a:solidFill>
                      <a:schemeClr val="tx1"/>
                    </a:solidFill>
                    <a:latin typeface="+mj-lt"/>
                  </a:rPr>
                  <a:t>on vector space), Jacobian </a:t>
                </a:r>
                <a:r>
                  <a:rPr lang="en-US" sz="2400" dirty="0" smtClean="0">
                    <a:solidFill>
                      <a:schemeClr val="tx1"/>
                    </a:solidFill>
                    <a:latin typeface="+mj-lt"/>
                  </a:rPr>
                  <a:t>is </a:t>
                </a:r>
                <a:r>
                  <a:rPr lang="en-US" sz="2400" dirty="0">
                    <a:solidFill>
                      <a:schemeClr val="tx1"/>
                    </a:solidFill>
                    <a:latin typeface="+mj-lt"/>
                  </a:rPr>
                  <a:t>a row </a:t>
                </a:r>
                <a:r>
                  <a:rPr lang="en-US" sz="2400" dirty="0" err="1" smtClean="0">
                    <a:solidFill>
                      <a:schemeClr val="tx1"/>
                    </a:solidFill>
                    <a:latin typeface="+mj-lt"/>
                  </a:rPr>
                  <a:t>vec</a:t>
                </a:r>
                <a:endParaRPr lang="en-US" sz="2400" dirty="0" smtClean="0">
                  <a:solidFill>
                    <a:schemeClr val="tx1"/>
                  </a:solidFill>
                  <a:latin typeface="+mj-lt"/>
                </a:endParaRPr>
              </a:p>
              <a:p>
                <a:pPr marL="342900" indent="-342900">
                  <a:buFont typeface="Arial" panose="020B0604020202020204" pitchFamily="34" charset="0"/>
                  <a:buChar char="•"/>
                </a:pPr>
                <a:r>
                  <a:rPr lang="en-IN" sz="2400" dirty="0" smtClean="0">
                    <a:solidFill>
                      <a:schemeClr val="tx1"/>
                    </a:solidFill>
                    <a:latin typeface="+mj-lt"/>
                  </a:rPr>
                  <a:t>If </a:t>
                </a:r>
                <a14:m>
                  <m:oMath xmlns:m="http://schemas.openxmlformats.org/officeDocument/2006/math">
                    <m:r>
                      <a:rPr lang="en-IN" sz="2400" i="1">
                        <a:solidFill>
                          <a:schemeClr val="tx1"/>
                        </a:solidFill>
                        <a:latin typeface="Cambria Math" panose="02040503050406030204" pitchFamily="18" charset="0"/>
                      </a:rPr>
                      <m:t>𝑝</m:t>
                    </m:r>
                    <m:r>
                      <a:rPr lang="en-IN" sz="2400" i="1">
                        <a:solidFill>
                          <a:schemeClr val="tx1"/>
                        </a:solidFill>
                        <a:latin typeface="Cambria Math" panose="02040503050406030204" pitchFamily="18" charset="0"/>
                      </a:rPr>
                      <m:t>&gt;1</m:t>
                    </m:r>
                  </m:oMath>
                </a14:m>
                <a:r>
                  <a:rPr lang="en-US" sz="2400" dirty="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rPr>
                      <m:t>𝑞</m:t>
                    </m:r>
                    <m:r>
                      <a:rPr lang="en-IN" sz="2400" i="1">
                        <a:solidFill>
                          <a:schemeClr val="tx1"/>
                        </a:solidFill>
                        <a:latin typeface="Cambria Math" panose="02040503050406030204" pitchFamily="18" charset="0"/>
                      </a:rPr>
                      <m:t>=1</m:t>
                    </m:r>
                  </m:oMath>
                </a14:m>
                <a:r>
                  <a:rPr lang="en-US" sz="2400" dirty="0">
                    <a:solidFill>
                      <a:schemeClr val="tx1"/>
                    </a:solidFill>
                    <a:latin typeface="+mj-lt"/>
                  </a:rPr>
                  <a:t> and no </a:t>
                </a:r>
                <a14:m>
                  <m:oMath xmlns:m="http://schemas.openxmlformats.org/officeDocument/2006/math">
                    <m:r>
                      <a:rPr lang="en-IN" sz="2400" b="1">
                        <a:solidFill>
                          <a:schemeClr val="tx1"/>
                        </a:solidFill>
                        <a:latin typeface="Cambria Math" panose="02040503050406030204" pitchFamily="18" charset="0"/>
                      </a:rPr>
                      <m:t>𝐰</m:t>
                    </m:r>
                  </m:oMath>
                </a14:m>
                <a:r>
                  <a:rPr lang="en-US" sz="2400" dirty="0">
                    <a:solidFill>
                      <a:schemeClr val="tx1"/>
                    </a:solidFill>
                    <a:latin typeface="+mj-lt"/>
                  </a:rPr>
                  <a:t> (vector valued function on the real line), Jacobian becomes a column </a:t>
                </a:r>
                <a:r>
                  <a:rPr lang="en-US" sz="2400" dirty="0" smtClean="0">
                    <a:solidFill>
                      <a:schemeClr val="tx1"/>
                    </a:solidFill>
                    <a:latin typeface="+mj-lt"/>
                  </a:rPr>
                  <a:t>vector</a:t>
                </a:r>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749954" y="137515"/>
                <a:ext cx="9658737" cy="2369379"/>
              </a:xfrm>
              <a:prstGeom prst="wedgeRectCallout">
                <a:avLst>
                  <a:gd name="adj1" fmla="val 59825"/>
                  <a:gd name="adj2" fmla="val 2414"/>
                </a:avLst>
              </a:prstGeom>
              <a:blipFill>
                <a:blip r:embed="rId4"/>
                <a:stretch>
                  <a:fillRect l="-687" b="-329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53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 to Backpropagation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pic>
        <p:nvPicPr>
          <p:cNvPr id="5" name="Picture 4"/>
          <p:cNvPicPr>
            <a:picLocks noChangeAspect="1"/>
          </p:cNvPicPr>
          <p:nvPr/>
        </p:nvPicPr>
        <p:blipFill>
          <a:blip r:embed="rId2"/>
          <a:stretch>
            <a:fillRect/>
          </a:stretch>
        </p:blipFill>
        <p:spPr>
          <a:xfrm>
            <a:off x="10274" y="1613498"/>
            <a:ext cx="4719539" cy="3687967"/>
          </a:xfrm>
          <a:prstGeom prst="rect">
            <a:avLst/>
          </a:prstGeom>
          <a:solidFill>
            <a:schemeClr val="bg1"/>
          </a:solidFill>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13096" y="1111624"/>
                <a:ext cx="7578903" cy="5746376"/>
              </a:xfrm>
            </p:spPr>
            <p:txBody>
              <a:bodyPr>
                <a:noAutofit/>
              </a:bodyPr>
              <a:lstStyle/>
              <a:p>
                <a:r>
                  <a:rPr lang="en-IN" dirty="0" smtClean="0"/>
                  <a:t>NN output is </a:t>
                </a:r>
                <a14:m>
                  <m:oMath xmlns:m="http://schemas.openxmlformats.org/officeDocument/2006/math">
                    <m:acc>
                      <m:accPr>
                        <m:chr m:val="̂"/>
                        <m:ctrlPr>
                          <a:rPr lang="en-IN" i="1" smtClean="0">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b="1" i="0" smtClean="0">
                            <a:solidFill>
                              <a:schemeClr val="tx1"/>
                            </a:solidFill>
                            <a:latin typeface="Cambria Math" panose="02040503050406030204" pitchFamily="18" charset="0"/>
                          </a:rPr>
                          <m:t>𝐯</m:t>
                        </m:r>
                      </m:e>
                      <m:sup>
                        <m:r>
                          <a:rPr lang="en-IN" i="1">
                            <a:solidFill>
                              <a:schemeClr val="tx1"/>
                            </a:solidFill>
                            <a:latin typeface="Cambria Math" panose="02040503050406030204" pitchFamily="18" charset="0"/>
                          </a:rPr>
                          <m:t>⊤</m:t>
                        </m:r>
                      </m:sup>
                    </m:sSup>
                    <m:r>
                      <a:rPr lang="en-IN" i="1">
                        <a:solidFill>
                          <a:schemeClr val="tx1"/>
                        </a:solidFill>
                        <a:latin typeface="Cambria Math" panose="02040503050406030204" pitchFamily="18" charset="0"/>
                      </a:rPr>
                      <m:t>𝑓</m:t>
                    </m:r>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𝑊</m:t>
                                    </m:r>
                                  </m:e>
                                  <m:sup>
                                    <m:r>
                                      <a:rPr lang="en-IN" i="1">
                                        <a:solidFill>
                                          <a:schemeClr val="tx1"/>
                                        </a:solidFill>
                                        <a:latin typeface="Cambria Math" panose="02040503050406030204" pitchFamily="18" charset="0"/>
                                      </a:rPr>
                                      <m:t>2</m:t>
                                    </m:r>
                                  </m:sup>
                                </m:sSup>
                              </m:e>
                            </m:d>
                          </m:e>
                          <m:sup>
                            <m:r>
                              <a:rPr lang="en-IN" i="1">
                                <a:solidFill>
                                  <a:schemeClr val="tx1"/>
                                </a:solidFill>
                                <a:latin typeface="Cambria Math" panose="02040503050406030204" pitchFamily="18" charset="0"/>
                              </a:rPr>
                              <m:t>⊤</m:t>
                            </m:r>
                          </m:sup>
                        </m:sSup>
                        <m:r>
                          <a:rPr lang="en-IN" i="1">
                            <a:solidFill>
                              <a:schemeClr val="tx1"/>
                            </a:solidFill>
                            <a:latin typeface="Cambria Math" panose="02040503050406030204" pitchFamily="18" charset="0"/>
                          </a:rPr>
                          <m:t>𝑓</m:t>
                        </m:r>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𝑊</m:t>
                                        </m:r>
                                      </m:e>
                                      <m:sup>
                                        <m:r>
                                          <a:rPr lang="en-IN" i="1">
                                            <a:solidFill>
                                              <a:schemeClr val="tx1"/>
                                            </a:solidFill>
                                            <a:latin typeface="Cambria Math" panose="02040503050406030204" pitchFamily="18" charset="0"/>
                                          </a:rPr>
                                          <m:t>1</m:t>
                                        </m:r>
                                      </m:sup>
                                    </m:sSup>
                                  </m:e>
                                </m:d>
                              </m:e>
                              <m:sup>
                                <m:r>
                                  <a:rPr lang="en-IN" i="1">
                                    <a:solidFill>
                                      <a:schemeClr val="tx1"/>
                                    </a:solidFill>
                                    <a:latin typeface="Cambria Math" panose="02040503050406030204" pitchFamily="18" charset="0"/>
                                  </a:rPr>
                                  <m:t>⊤</m:t>
                                </m:r>
                              </m:sup>
                            </m:sSup>
                            <m:r>
                              <a:rPr lang="en-IN" b="1">
                                <a:solidFill>
                                  <a:schemeClr val="tx1"/>
                                </a:solidFill>
                                <a:latin typeface="Cambria Math" panose="02040503050406030204" pitchFamily="18" charset="0"/>
                              </a:rPr>
                              <m:t>𝐱</m:t>
                            </m:r>
                          </m:e>
                        </m:d>
                      </m:e>
                    </m:d>
                  </m:oMath>
                </a14:m>
                <a:endParaRPr lang="en-IN" dirty="0" smtClean="0"/>
              </a:p>
              <a:p>
                <a:r>
                  <a:rPr lang="en-IN" dirty="0" smtClean="0"/>
                  <a:t>We </a:t>
                </a:r>
                <a:r>
                  <a:rPr lang="en-IN" dirty="0"/>
                  <a:t>wish to </a:t>
                </a:r>
                <a:r>
                  <a:rPr lang="en-IN" dirty="0" smtClean="0"/>
                  <a:t>minimize the loss on train data</a:t>
                </a:r>
              </a:p>
              <a:p>
                <a14:m>
                  <m:oMath xmlns:m="http://schemas.openxmlformats.org/officeDocument/2006/math">
                    <m:r>
                      <a:rPr lang="en-IN" sz="3200" i="1">
                        <a:latin typeface="Cambria Math" panose="02040503050406030204" pitchFamily="18" charset="0"/>
                      </a:rPr>
                      <m:t>𝐹</m:t>
                    </m:r>
                    <m:d>
                      <m:dPr>
                        <m:ctrlPr>
                          <a:rPr lang="en-IN" sz="3200" i="1">
                            <a:latin typeface="Cambria Math" panose="02040503050406030204" pitchFamily="18" charset="0"/>
                          </a:rPr>
                        </m:ctrlPr>
                      </m:dPr>
                      <m:e>
                        <m:r>
                          <a:rPr lang="en-IN" sz="3200" b="1">
                            <a:latin typeface="Cambria Math" panose="02040503050406030204" pitchFamily="18" charset="0"/>
                          </a:rPr>
                          <m:t>𝐯</m:t>
                        </m:r>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i="1">
                                <a:latin typeface="Cambria Math" panose="02040503050406030204" pitchFamily="18" charset="0"/>
                              </a:rPr>
                              <m:t>𝑊</m:t>
                            </m:r>
                          </m:e>
                          <m:sup>
                            <m:r>
                              <a:rPr lang="en-IN" sz="3200" i="1">
                                <a:latin typeface="Cambria Math" panose="02040503050406030204" pitchFamily="18" charset="0"/>
                              </a:rPr>
                              <m:t>2</m:t>
                            </m:r>
                          </m:sup>
                        </m:sSup>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i="1">
                                <a:latin typeface="Cambria Math" panose="02040503050406030204" pitchFamily="18" charset="0"/>
                              </a:rPr>
                              <m:t>𝑊</m:t>
                            </m:r>
                          </m:e>
                          <m:sup>
                            <m:r>
                              <a:rPr lang="en-IN" sz="3200" i="1">
                                <a:latin typeface="Cambria Math" panose="02040503050406030204" pitchFamily="18" charset="0"/>
                              </a:rPr>
                              <m:t>1</m:t>
                            </m:r>
                          </m:sup>
                        </m:sSup>
                      </m:e>
                    </m:d>
                    <m:r>
                      <a:rPr lang="en-IN" sz="3200" i="1">
                        <a:latin typeface="Cambria Math" panose="02040503050406030204" pitchFamily="18" charset="0"/>
                      </a:rPr>
                      <m:t>=</m:t>
                    </m:r>
                    <m:nary>
                      <m:naryPr>
                        <m:chr m:val="∑"/>
                        <m:ctrlPr>
                          <a:rPr lang="en-IN" sz="3200" i="1">
                            <a:latin typeface="Cambria Math" panose="02040503050406030204" pitchFamily="18" charset="0"/>
                          </a:rPr>
                        </m:ctrlPr>
                      </m:naryPr>
                      <m:sub>
                        <m:r>
                          <a:rPr lang="en-IN" sz="3200" i="1">
                            <a:latin typeface="Cambria Math" panose="02040503050406030204" pitchFamily="18" charset="0"/>
                          </a:rPr>
                          <m:t>𝑖</m:t>
                        </m:r>
                        <m:r>
                          <a:rPr lang="en-IN" sz="3200" i="1">
                            <a:latin typeface="Cambria Math" panose="02040503050406030204" pitchFamily="18" charset="0"/>
                          </a:rPr>
                          <m:t>=1</m:t>
                        </m:r>
                      </m:sub>
                      <m:sup>
                        <m:r>
                          <a:rPr lang="en-IN" sz="3200" i="1">
                            <a:latin typeface="Cambria Math" panose="02040503050406030204" pitchFamily="18" charset="0"/>
                          </a:rPr>
                          <m:t>𝑛</m:t>
                        </m:r>
                      </m:sup>
                      <m:e>
                        <m:r>
                          <a:rPr lang="en-IN" sz="3200" i="1">
                            <a:latin typeface="Cambria Math" panose="02040503050406030204" pitchFamily="18" charset="0"/>
                          </a:rPr>
                          <m:t>ℓ</m:t>
                        </m:r>
                        <m:d>
                          <m:dPr>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acc>
                                  <m:accPr>
                                    <m:chr m:val="̂"/>
                                    <m:ctrlPr>
                                      <a:rPr lang="en-IN" sz="3200" i="1">
                                        <a:latin typeface="Cambria Math" panose="02040503050406030204" pitchFamily="18" charset="0"/>
                                      </a:rPr>
                                    </m:ctrlPr>
                                  </m:accPr>
                                  <m:e>
                                    <m:r>
                                      <a:rPr lang="en-IN" sz="3200" i="1">
                                        <a:latin typeface="Cambria Math" panose="02040503050406030204" pitchFamily="18" charset="0"/>
                                      </a:rPr>
                                      <m:t>𝑦</m:t>
                                    </m:r>
                                  </m:e>
                                </m:acc>
                              </m:e>
                              <m:sup>
                                <m:r>
                                  <a:rPr lang="en-IN" sz="3200" i="1">
                                    <a:latin typeface="Cambria Math" panose="02040503050406030204" pitchFamily="18" charset="0"/>
                                  </a:rPr>
                                  <m:t>𝑖</m:t>
                                </m:r>
                              </m:sup>
                            </m:sSup>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i="1">
                                    <a:latin typeface="Cambria Math" panose="02040503050406030204" pitchFamily="18" charset="0"/>
                                  </a:rPr>
                                  <m:t>𝑦</m:t>
                                </m:r>
                              </m:e>
                              <m:sup>
                                <m:r>
                                  <a:rPr lang="en-IN" sz="3200" i="1">
                                    <a:latin typeface="Cambria Math" panose="02040503050406030204" pitchFamily="18" charset="0"/>
                                  </a:rPr>
                                  <m:t>𝑖</m:t>
                                </m:r>
                              </m:sup>
                            </m:sSup>
                          </m:e>
                        </m:d>
                      </m:e>
                    </m:nary>
                    <m:r>
                      <a:rPr lang="en-IN" sz="3200" i="1">
                        <a:latin typeface="Cambria Math" panose="02040503050406030204" pitchFamily="18" charset="0"/>
                      </a:rPr>
                      <m:t>=</m:t>
                    </m:r>
                    <m:nary>
                      <m:naryPr>
                        <m:chr m:val="∑"/>
                        <m:ctrlPr>
                          <a:rPr lang="en-IN" sz="3200" i="1">
                            <a:latin typeface="Cambria Math" panose="02040503050406030204" pitchFamily="18" charset="0"/>
                          </a:rPr>
                        </m:ctrlPr>
                      </m:naryPr>
                      <m:sub>
                        <m:r>
                          <a:rPr lang="en-IN" sz="3200" i="1">
                            <a:latin typeface="Cambria Math" panose="02040503050406030204" pitchFamily="18" charset="0"/>
                          </a:rPr>
                          <m:t>𝑖</m:t>
                        </m:r>
                        <m:r>
                          <a:rPr lang="en-IN" sz="3200" i="1">
                            <a:latin typeface="Cambria Math" panose="02040503050406030204" pitchFamily="18" charset="0"/>
                          </a:rPr>
                          <m:t>=1</m:t>
                        </m:r>
                      </m:sub>
                      <m:sup>
                        <m:r>
                          <a:rPr lang="en-IN" sz="3200" i="1">
                            <a:latin typeface="Cambria Math" panose="02040503050406030204" pitchFamily="18" charset="0"/>
                          </a:rPr>
                          <m:t>𝑛</m:t>
                        </m:r>
                      </m:sup>
                      <m:e>
                        <m:sSup>
                          <m:sSupPr>
                            <m:ctrlPr>
                              <a:rPr lang="en-IN" sz="3200" i="1">
                                <a:latin typeface="Cambria Math" panose="02040503050406030204" pitchFamily="18" charset="0"/>
                              </a:rPr>
                            </m:ctrlPr>
                          </m:sSupPr>
                          <m:e>
                            <m:r>
                              <a:rPr lang="en-IN" sz="3200" i="1">
                                <a:latin typeface="Cambria Math" panose="02040503050406030204" pitchFamily="18" charset="0"/>
                              </a:rPr>
                              <m:t>ℓ</m:t>
                            </m:r>
                          </m:e>
                          <m:sup>
                            <m:r>
                              <a:rPr lang="en-IN" sz="3200" i="1">
                                <a:latin typeface="Cambria Math" panose="02040503050406030204" pitchFamily="18" charset="0"/>
                              </a:rPr>
                              <m:t>𝑖</m:t>
                            </m:r>
                          </m:sup>
                        </m:sSup>
                      </m:e>
                    </m:nary>
                  </m:oMath>
                </a14:m>
                <a:endParaRPr lang="en-IN" dirty="0" smtClean="0"/>
              </a:p>
              <a:p>
                <a:r>
                  <a:rPr lang="en-IN" dirty="0" smtClean="0"/>
                  <a:t>We want to apply GD updates of the form </a:t>
                </a:r>
                <a:br>
                  <a:rPr lang="en-IN" dirty="0" smtClean="0"/>
                </a:br>
                <a14:m>
                  <m:oMath xmlns:m="http://schemas.openxmlformats.org/officeDocument/2006/math">
                    <m:r>
                      <a:rPr lang="en-IN" b="1" i="0" smtClean="0">
                        <a:latin typeface="Cambria Math" panose="02040503050406030204" pitchFamily="18" charset="0"/>
                      </a:rPr>
                      <m:t>𝐯</m:t>
                    </m:r>
                    <m:r>
                      <a:rPr lang="en-IN" b="0" i="1" smtClean="0">
                        <a:latin typeface="Cambria Math" panose="02040503050406030204" pitchFamily="18" charset="0"/>
                      </a:rPr>
                      <m:t>←</m:t>
                    </m:r>
                    <m:r>
                      <a:rPr lang="en-IN" b="1" i="0" smtClean="0">
                        <a:latin typeface="Cambria Math" panose="02040503050406030204" pitchFamily="18" charset="0"/>
                      </a:rPr>
                      <m:t>𝐯</m:t>
                    </m:r>
                    <m:r>
                      <a:rPr lang="en-IN" b="0" i="1" smtClean="0">
                        <a:latin typeface="Cambria Math" panose="02040503050406030204" pitchFamily="18" charset="0"/>
                      </a:rPr>
                      <m:t>−</m:t>
                    </m:r>
                    <m:r>
                      <a:rPr lang="en-IN" b="0" i="1" smtClean="0">
                        <a:latin typeface="Cambria Math" panose="02040503050406030204" pitchFamily="18" charset="0"/>
                      </a:rPr>
                      <m:t>𝜂</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𝐹</m:t>
                        </m:r>
                      </m:num>
                      <m:den>
                        <m:r>
                          <a:rPr lang="en-IN" b="0" i="1" smtClean="0">
                            <a:latin typeface="Cambria Math" panose="02040503050406030204" pitchFamily="18" charset="0"/>
                          </a:rPr>
                          <m:t>𝜕</m:t>
                        </m:r>
                        <m:r>
                          <a:rPr lang="en-IN" b="1" i="0" smtClean="0">
                            <a:latin typeface="Cambria Math" panose="02040503050406030204" pitchFamily="18" charset="0"/>
                          </a:rPr>
                          <m:t>𝐯</m:t>
                        </m:r>
                      </m:den>
                    </m:f>
                  </m:oMath>
                </a14:m>
                <a:r>
                  <a:rPr lang="en-IN" dirty="0" smtClean="0"/>
                  <a:t> </a:t>
                </a:r>
                <a:endParaRPr lang="en-IN" dirty="0" smtClean="0"/>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𝑊</m:t>
                        </m:r>
                      </m:e>
                      <m:sup>
                        <m:r>
                          <a:rPr lang="en-IN" b="0" i="1" smtClean="0">
                            <a:latin typeface="Cambria Math" panose="02040503050406030204" pitchFamily="18" charset="0"/>
                          </a:rPr>
                          <m:t>𝑖</m:t>
                        </m:r>
                      </m:sup>
                    </m:sSup>
                    <m:r>
                      <a:rPr lang="en-IN">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𝑊</m:t>
                        </m:r>
                      </m:e>
                      <m:sup>
                        <m:r>
                          <a:rPr lang="en-IN" b="0" i="1" smtClean="0">
                            <a:latin typeface="Cambria Math" panose="02040503050406030204" pitchFamily="18" charset="0"/>
                          </a:rPr>
                          <m:t>𝑖</m:t>
                        </m:r>
                      </m:sup>
                    </m:sSup>
                    <m:r>
                      <a:rPr lang="en-IN">
                        <a:latin typeface="Cambria Math" panose="02040503050406030204" pitchFamily="18" charset="0"/>
                      </a:rPr>
                      <m:t>−</m:t>
                    </m:r>
                    <m:r>
                      <a:rPr lang="en-IN">
                        <a:latin typeface="Cambria Math" panose="02040503050406030204" pitchFamily="18" charset="0"/>
                      </a:rPr>
                      <m:t>𝜂</m:t>
                    </m:r>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m:t>
                        </m:r>
                        <m:r>
                          <a:rPr lang="en-IN">
                            <a:latin typeface="Cambria Math" panose="02040503050406030204" pitchFamily="18" charset="0"/>
                          </a:rPr>
                          <m:t>𝐹</m:t>
                        </m:r>
                      </m:num>
                      <m:den>
                        <m:r>
                          <a:rPr lang="en-IN">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𝑊</m:t>
                            </m:r>
                          </m:e>
                          <m:sup>
                            <m:r>
                              <a:rPr lang="en-IN" b="0" i="1" smtClean="0">
                                <a:latin typeface="Cambria Math" panose="02040503050406030204" pitchFamily="18" charset="0"/>
                              </a:rPr>
                              <m:t>𝑖</m:t>
                            </m:r>
                          </m:sup>
                        </m:sSup>
                      </m:den>
                    </m:f>
                  </m:oMath>
                </a14:m>
                <a:r>
                  <a:rPr lang="en-IN" dirty="0" smtClean="0"/>
                  <a:t> </a:t>
                </a:r>
                <a:r>
                  <a:rPr lang="en-IN" dirty="0" smtClean="0"/>
                  <a:t>for </a:t>
                </a:r>
                <a14:m>
                  <m:oMath xmlns:m="http://schemas.openxmlformats.org/officeDocument/2006/math">
                    <m:r>
                      <a:rPr lang="en-IN" b="0" i="1" dirty="0" smtClean="0">
                        <a:latin typeface="Cambria Math" panose="02040503050406030204" pitchFamily="18" charset="0"/>
                      </a:rPr>
                      <m:t>𝑖</m:t>
                    </m:r>
                    <m:r>
                      <a:rPr lang="en-IN" b="0" i="1" dirty="0" smtClean="0">
                        <a:latin typeface="Cambria Math" panose="02040503050406030204" pitchFamily="18" charset="0"/>
                      </a:rPr>
                      <m:t>=1,2</m:t>
                    </m:r>
                  </m:oMath>
                </a14:m>
                <a:endParaRPr lang="en-IN" dirty="0" smtClean="0"/>
              </a:p>
              <a:p>
                <a:r>
                  <a:rPr lang="en-IN" dirty="0" smtClean="0"/>
                  <a:t>Thus, all we </a:t>
                </a:r>
                <a:r>
                  <a:rPr lang="en-IN" dirty="0" smtClean="0"/>
                  <a:t>are left </a:t>
                </a:r>
                <a:r>
                  <a:rPr lang="en-IN" dirty="0" smtClean="0"/>
                  <a:t>to calculate are</a:t>
                </a:r>
                <a:r>
                  <a:rPr lang="en-IN" dirty="0"/>
                  <a:t/>
                </a:r>
                <a:br>
                  <a:rPr lang="en-IN" dirty="0"/>
                </a:br>
                <a14:m>
                  <m:oMath xmlns:m="http://schemas.openxmlformats.org/officeDocument/2006/math">
                    <m:f>
                      <m:fPr>
                        <m:ctrlPr>
                          <a:rPr lang="en-IN" i="1">
                            <a:latin typeface="Cambria Math" panose="02040503050406030204" pitchFamily="18" charset="0"/>
                          </a:rPr>
                        </m:ctrlPr>
                      </m:fPr>
                      <m:num>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num>
                      <m:den>
                        <m:r>
                          <a:rPr lang="en-IN" i="1">
                            <a:latin typeface="Cambria Math" panose="02040503050406030204" pitchFamily="18" charset="0"/>
                          </a:rPr>
                          <m:t>𝜕</m:t>
                        </m:r>
                        <m:r>
                          <a:rPr lang="en-IN" b="1">
                            <a:latin typeface="Cambria Math" panose="02040503050406030204" pitchFamily="18" charset="0"/>
                          </a:rPr>
                          <m:t>𝐯</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num>
                      <m:den>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2</m:t>
                            </m:r>
                          </m:sup>
                        </m:sSup>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num>
                      <m:den>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1</m:t>
                            </m:r>
                          </m:sup>
                        </m:sSup>
                      </m:den>
                    </m:f>
                  </m:oMath>
                </a14:m>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13096" y="1111624"/>
                <a:ext cx="7578903" cy="5746376"/>
              </a:xfrm>
              <a:blipFill>
                <a:blip r:embed="rId3"/>
                <a:stretch>
                  <a:fillRect l="-885" t="-5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91686" y="1916054"/>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𝐯</m:t>
                      </m:r>
                    </m:oMath>
                  </m:oMathPara>
                </a14:m>
                <a:endParaRPr lang="en-US" sz="32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991686" y="1916054"/>
                <a:ext cx="810705" cy="58477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02391" y="4716690"/>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3802391" y="4716690"/>
                <a:ext cx="810705" cy="58477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1178" y="3088856"/>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21178" y="3088856"/>
                <a:ext cx="810705" cy="584775"/>
              </a:xfrm>
              <a:prstGeom prst="rect">
                <a:avLst/>
              </a:prstGeom>
              <a:blipFill>
                <a:blip r:embed="rId6"/>
                <a:stretch>
                  <a:fillRect/>
                </a:stretch>
              </a:blipFill>
            </p:spPr>
            <p:txBody>
              <a:bodyPr/>
              <a:lstStyle/>
              <a:p>
                <a:r>
                  <a:rPr lang="en-IN">
                    <a:noFill/>
                  </a:rPr>
                  <a:t> </a:t>
                </a:r>
              </a:p>
            </p:txBody>
          </p:sp>
        </mc:Fallback>
      </mc:AlternateContent>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8694" y="219972"/>
            <a:ext cx="1783306" cy="1783306"/>
          </a:xfrm>
          <a:prstGeom prst="rect">
            <a:avLst/>
          </a:prstGeom>
        </p:spPr>
      </p:pic>
      <mc:AlternateContent xmlns:mc="http://schemas.openxmlformats.org/markup-compatibility/2006">
        <mc:Choice xmlns:a14="http://schemas.microsoft.com/office/drawing/2010/main" Requires="a14">
          <p:sp>
            <p:nvSpPr>
              <p:cNvPr id="10" name="Rectangular Callout 9"/>
              <p:cNvSpPr/>
              <p:nvPr/>
            </p:nvSpPr>
            <p:spPr>
              <a:xfrm>
                <a:off x="7419686" y="688427"/>
                <a:ext cx="3160454" cy="1201828"/>
              </a:xfrm>
              <a:prstGeom prst="wedgeRectCallout">
                <a:avLst>
                  <a:gd name="adj1" fmla="val 73137"/>
                  <a:gd name="adj2" fmla="val 160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smtClean="0">
                        <a:solidFill>
                          <a:schemeClr val="tx1"/>
                        </a:solidFill>
                        <a:latin typeface="Cambria Math" panose="02040503050406030204" pitchFamily="18" charset="0"/>
                      </a:rPr>
                      <m:t>𝜂</m:t>
                    </m:r>
                  </m:oMath>
                </a14:m>
                <a:r>
                  <a:rPr lang="en-US" sz="2400" dirty="0" smtClean="0">
                    <a:solidFill>
                      <a:schemeClr val="tx1"/>
                    </a:solidFill>
                    <a:latin typeface="+mj-lt"/>
                  </a:rPr>
                  <a:t> is decided using a step length calculation technique e.g. Adam </a:t>
                </a:r>
                <a:r>
                  <a:rPr lang="en-US" sz="2400" dirty="0" err="1" smtClean="0">
                    <a:solidFill>
                      <a:schemeClr val="tx1"/>
                    </a:solidFill>
                    <a:latin typeface="+mj-lt"/>
                  </a:rPr>
                  <a:t>etc</a:t>
                </a:r>
                <a:endParaRPr lang="en-US" sz="2400" dirty="0">
                  <a:solidFill>
                    <a:schemeClr val="tx1"/>
                  </a:solidFill>
                  <a:latin typeface="+mj-lt"/>
                </a:endParaRPr>
              </a:p>
            </p:txBody>
          </p:sp>
        </mc:Choice>
        <mc:Fallback>
          <p:sp>
            <p:nvSpPr>
              <p:cNvPr id="10" name="Rectangular Callout 9"/>
              <p:cNvSpPr>
                <a:spLocks noRot="1" noChangeAspect="1" noMove="1" noResize="1" noEditPoints="1" noAdjustHandles="1" noChangeArrowheads="1" noChangeShapeType="1" noTextEdit="1"/>
              </p:cNvSpPr>
              <p:nvPr/>
            </p:nvSpPr>
            <p:spPr>
              <a:xfrm>
                <a:off x="7419686" y="688427"/>
                <a:ext cx="3160454" cy="1201828"/>
              </a:xfrm>
              <a:prstGeom prst="wedgeRectCallout">
                <a:avLst>
                  <a:gd name="adj1" fmla="val 73137"/>
                  <a:gd name="adj2" fmla="val 16014"/>
                </a:avLst>
              </a:prstGeom>
              <a:blipFill>
                <a:blip r:embed="rId8"/>
                <a:stretch>
                  <a:fillRect l="-1858" t="-1970" b="-936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2914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righ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From Kernel Learning to Deep Learning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Notice that kernel learning essentially involves learning a linear model over new features. The new features are given by the kernel map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𝐾</m:t>
                        </m:r>
                      </m:sub>
                    </m:sSub>
                  </m:oMath>
                </a14:m>
                <a:endParaRPr lang="en-IN" dirty="0" smtClean="0"/>
              </a:p>
              <a:p>
                <a:pPr lvl="2"/>
                <a:r>
                  <a:rPr lang="en-IN" dirty="0" smtClean="0"/>
                  <a:t>The </a:t>
                </a:r>
                <a:r>
                  <a:rPr lang="en-IN" dirty="0" err="1" smtClean="0"/>
                  <a:t>num</a:t>
                </a:r>
                <a:r>
                  <a:rPr lang="en-IN" dirty="0" smtClean="0"/>
                  <a:t> of features is large (infinite?) which causes kernel </a:t>
                </a:r>
                <a:r>
                  <a:rPr lang="en-IN" dirty="0" err="1" smtClean="0"/>
                  <a:t>algos</a:t>
                </a:r>
                <a:r>
                  <a:rPr lang="en-IN" dirty="0" smtClean="0"/>
                  <a:t> to be slow</a:t>
                </a:r>
              </a:p>
              <a:p>
                <a:pPr lvl="2"/>
                <a:r>
                  <a:rPr lang="en-IN" dirty="0" smtClean="0"/>
                  <a:t>Several techniques to speed up kernel methods address this exact problem</a:t>
                </a:r>
              </a:p>
              <a:p>
                <a:pPr lvl="2"/>
                <a:r>
                  <a:rPr lang="en-IN" dirty="0" err="1" smtClean="0"/>
                  <a:t>Landmarking</a:t>
                </a:r>
                <a:r>
                  <a:rPr lang="en-IN" dirty="0" smtClean="0"/>
                  <a:t>/Nystrom create new features using similarity values</a:t>
                </a:r>
              </a:p>
              <a:p>
                <a:pPr lvl="2"/>
                <a:r>
                  <a:rPr lang="en-IN" dirty="0" smtClean="0"/>
                  <a:t>Random feature methods also create new features from rank 1 kernels</a:t>
                </a:r>
              </a:p>
              <a:p>
                <a:r>
                  <a:rPr lang="en-IN" dirty="0" smtClean="0"/>
                  <a:t>Given a budget </a:t>
                </a:r>
                <a14:m>
                  <m:oMath xmlns:m="http://schemas.openxmlformats.org/officeDocument/2006/math">
                    <m:r>
                      <a:rPr lang="en-IN" b="0" i="1" smtClean="0">
                        <a:latin typeface="Cambria Math" panose="02040503050406030204" pitchFamily="18" charset="0"/>
                      </a:rPr>
                      <m:t>𝑘</m:t>
                    </m:r>
                  </m:oMath>
                </a14:m>
                <a:r>
                  <a:rPr lang="en-IN" dirty="0" smtClean="0"/>
                  <a:t> can we directly learn </a:t>
                </a:r>
                <a14:m>
                  <m:oMath xmlns:m="http://schemas.openxmlformats.org/officeDocument/2006/math">
                    <m:r>
                      <a:rPr lang="en-IN" b="0" i="1" smtClean="0">
                        <a:latin typeface="Cambria Math" panose="02040503050406030204" pitchFamily="18" charset="0"/>
                      </a:rPr>
                      <m:t>𝑘</m:t>
                    </m:r>
                  </m:oMath>
                </a14:m>
                <a:r>
                  <a:rPr lang="en-IN" dirty="0" smtClean="0"/>
                  <a:t> good features?</a:t>
                </a:r>
              </a:p>
              <a:p>
                <a:pPr lvl="2"/>
                <a:r>
                  <a:rPr lang="en-IN" dirty="0" smtClean="0"/>
                  <a:t>In some sense, deep learning does exactly this</a:t>
                </a:r>
              </a:p>
              <a:p>
                <a:pPr lvl="2"/>
                <a:r>
                  <a:rPr lang="en-IN" dirty="0" smtClean="0"/>
                  <a:t>Several deep networks basically run a linear ML </a:t>
                </a:r>
                <a:r>
                  <a:rPr lang="en-IN" dirty="0" err="1" smtClean="0"/>
                  <a:t>algo</a:t>
                </a:r>
                <a:r>
                  <a:rPr lang="en-IN" dirty="0" smtClean="0"/>
                  <a:t> on top of learnt features</a:t>
                </a:r>
              </a:p>
              <a:p>
                <a:pPr lvl="2"/>
                <a:r>
                  <a:rPr lang="en-IN" b="1" dirty="0" smtClean="0"/>
                  <a:t>Key difference</a:t>
                </a:r>
                <a:r>
                  <a:rPr lang="en-IN" dirty="0" smtClean="0"/>
                  <a:t>: instead of first learning good features and then learning a linear model on top of those features, deep learning learns both jointly</a:t>
                </a:r>
              </a:p>
              <a:p>
                <a:pPr lvl="2"/>
                <a:r>
                  <a:rPr lang="en-IN" b="1" dirty="0" smtClean="0"/>
                  <a:t>Drawbacks</a:t>
                </a:r>
                <a:r>
                  <a:rPr lang="en-IN" dirty="0" smtClean="0"/>
                  <a:t>: non-convex problem, over parameterized, can be bulky/slow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Tree>
    <p:extLst>
      <p:ext uri="{BB962C8B-B14F-4D97-AF65-F5344CB8AC3E}">
        <p14:creationId xmlns:p14="http://schemas.microsoft.com/office/powerpoint/2010/main" val="284090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 to Backpropagation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pic>
        <p:nvPicPr>
          <p:cNvPr id="5" name="Picture 4"/>
          <p:cNvPicPr>
            <a:picLocks noChangeAspect="1"/>
          </p:cNvPicPr>
          <p:nvPr/>
        </p:nvPicPr>
        <p:blipFill>
          <a:blip r:embed="rId2"/>
          <a:stretch>
            <a:fillRect/>
          </a:stretch>
        </p:blipFill>
        <p:spPr>
          <a:xfrm>
            <a:off x="10274" y="1613498"/>
            <a:ext cx="4719539" cy="3687967"/>
          </a:xfrm>
          <a:prstGeom prst="rect">
            <a:avLst/>
          </a:prstGeom>
          <a:solidFill>
            <a:schemeClr val="bg1"/>
          </a:solidFill>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13096" y="1111624"/>
                <a:ext cx="7578903" cy="5746376"/>
              </a:xfrm>
            </p:spPr>
            <p:txBody>
              <a:bodyPr>
                <a:noAutofit/>
              </a:bodyPr>
              <a:lstStyle/>
              <a:p>
                <a:r>
                  <a:rPr lang="en-IN" dirty="0" smtClean="0"/>
                  <a:t>First is easy as we have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r>
                      <a:rPr lang="en-IN" b="0" i="1" smtClean="0">
                        <a:latin typeface="Cambria Math" panose="02040503050406030204" pitchFamily="18" charset="0"/>
                      </a:rPr>
                      <m:t>=</m:t>
                    </m:r>
                    <m:r>
                      <a:rPr lang="en-IN" i="1">
                        <a:latin typeface="Cambria Math" panose="02040503050406030204" pitchFamily="18" charset="0"/>
                      </a:rPr>
                      <m:t>ℓ</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oMath>
                </a14:m>
                <a:r>
                  <a:rPr lang="en-IN" dirty="0" smtClean="0"/>
                  <a:t> and </a:t>
                </a:r>
                <a14:m>
                  <m:oMath xmlns:m="http://schemas.openxmlformats.org/officeDocument/2006/math">
                    <m:sSup>
                      <m:sSupPr>
                        <m:ctrlPr>
                          <a:rPr lang="en-IN" b="0" i="1" smtClean="0">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b="0" i="1" smtClean="0">
                            <a:latin typeface="Cambria Math" panose="02040503050406030204" pitchFamily="18" charset="0"/>
                          </a:rPr>
                          <m:t>𝑖</m:t>
                        </m:r>
                      </m:sup>
                    </m:sSup>
                    <m:r>
                      <a:rPr lang="en-IN" i="1">
                        <a:latin typeface="Cambria Math" panose="02040503050406030204" pitchFamily="18" charset="0"/>
                      </a:rPr>
                      <m:t>=</m:t>
                    </m:r>
                    <m:sSup>
                      <m:sSupPr>
                        <m:ctrlPr>
                          <a:rPr lang="en-IN" b="0" i="1" smtClean="0">
                            <a:latin typeface="Cambria Math" panose="02040503050406030204" pitchFamily="18" charset="0"/>
                          </a:rPr>
                        </m:ctrlPr>
                      </m:sSupPr>
                      <m:e>
                        <m:r>
                          <a:rPr lang="en-IN" b="1">
                            <a:latin typeface="Cambria Math" panose="02040503050406030204" pitchFamily="18" charset="0"/>
                          </a:rPr>
                          <m:t>𝐯</m:t>
                        </m:r>
                      </m:e>
                      <m:sup>
                        <m:r>
                          <a:rPr lang="en-IN" b="0" i="1" smtClean="0">
                            <a:latin typeface="Cambria Math" panose="02040503050406030204" pitchFamily="18" charset="0"/>
                          </a:rPr>
                          <m:t>⊤</m:t>
                        </m:r>
                      </m:sup>
                    </m:sSup>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b="0" i="1" smtClean="0">
                            <a:latin typeface="Cambria Math" panose="02040503050406030204" pitchFamily="18" charset="0"/>
                          </a:rPr>
                          <m:t>,</m:t>
                        </m:r>
                        <m:r>
                          <a:rPr lang="en-IN" b="0" i="1" smtClean="0">
                            <a:latin typeface="Cambria Math" panose="02040503050406030204" pitchFamily="18" charset="0"/>
                          </a:rPr>
                          <m:t>𝑖</m:t>
                        </m:r>
                      </m:sup>
                    </m:sSup>
                  </m:oMath>
                </a14:m>
                <a:r>
                  <a:rPr lang="en-IN" dirty="0" smtClean="0"/>
                  <a:t> where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oMath>
                </a14:m>
                <a:r>
                  <a:rPr lang="en-IN" dirty="0"/>
                  <a:t> is </a:t>
                </a:r>
                <a:r>
                  <a:rPr lang="en-IN" dirty="0" smtClean="0"/>
                  <a:t>(post-activation) o/p of 2</a:t>
                </a:r>
                <a:r>
                  <a:rPr lang="en-IN" baseline="30000" dirty="0" smtClean="0"/>
                  <a:t>nd</a:t>
                </a:r>
                <a:r>
                  <a:rPr lang="en-IN" dirty="0" smtClean="0"/>
                  <a:t> </a:t>
                </a:r>
                <a:r>
                  <a:rPr lang="en-IN" dirty="0"/>
                  <a:t>hidden layer on </a:t>
                </a:r>
                <a14:m>
                  <m:oMath xmlns:m="http://schemas.openxmlformats.org/officeDocument/2006/math">
                    <m:r>
                      <a:rPr lang="en-IN" i="1">
                        <a:latin typeface="Cambria Math" panose="02040503050406030204" pitchFamily="18" charset="0"/>
                      </a:rPr>
                      <m:t>𝑖</m:t>
                    </m:r>
                  </m:oMath>
                </a14:m>
                <a:r>
                  <a:rPr lang="en-IN" dirty="0"/>
                  <a:t>-</a:t>
                </a:r>
                <a:r>
                  <a:rPr lang="en-IN" dirty="0" err="1"/>
                  <a:t>th</a:t>
                </a:r>
                <a:r>
                  <a:rPr lang="en-IN" dirty="0"/>
                  <a:t> data </a:t>
                </a:r>
                <a:r>
                  <a:rPr lang="en-IN" dirty="0" smtClean="0"/>
                  <a:t>point</a:t>
                </a:r>
                <a:r>
                  <a:rPr lang="en-IN" dirty="0"/>
                  <a:t/>
                </a:r>
                <a:br>
                  <a:rPr lang="en-IN" dirty="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num>
                      <m:den>
                        <m:r>
                          <a:rPr lang="en-IN" i="1">
                            <a:latin typeface="Cambria Math" panose="02040503050406030204" pitchFamily="18" charset="0"/>
                          </a:rPr>
                          <m:t>𝑑</m:t>
                        </m:r>
                        <m:r>
                          <a:rPr lang="en-IN" b="1">
                            <a:latin typeface="Cambria Math" panose="02040503050406030204" pitchFamily="18" charset="0"/>
                          </a:rPr>
                          <m:t>𝐯</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num>
                      <m:den>
                        <m:r>
                          <a:rPr lang="en-IN" i="1">
                            <a:latin typeface="Cambria Math" panose="02040503050406030204" pitchFamily="18" charset="0"/>
                          </a:rPr>
                          <m:t>𝑑</m:t>
                        </m:r>
                        <m:r>
                          <a:rPr lang="en-IN" b="1">
                            <a:latin typeface="Cambria Math" panose="02040503050406030204" pitchFamily="18" charset="0"/>
                          </a:rPr>
                          <m:t>𝐯</m:t>
                        </m:r>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r>
                      <a:rPr lang="en-IN" i="1">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e>
                        </m:d>
                      </m:e>
                      <m:sup>
                        <m:r>
                          <a:rPr lang="en-IN" b="0" i="1" smtClean="0">
                            <a:latin typeface="Cambria Math" panose="02040503050406030204" pitchFamily="18" charset="0"/>
                          </a:rPr>
                          <m:t>⊤</m:t>
                        </m:r>
                      </m:sup>
                    </m:sSup>
                  </m:oMath>
                </a14:m>
                <a:endParaRPr lang="en-IN" dirty="0" smtClean="0"/>
              </a:p>
              <a:p>
                <a:r>
                  <a:rPr lang="en-IN" dirty="0" smtClean="0"/>
                  <a:t>Verify that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ℓ</m:t>
                            </m:r>
                          </m:e>
                          <m:sup>
                            <m:r>
                              <a:rPr lang="en-IN">
                                <a:latin typeface="Cambria Math" panose="02040503050406030204" pitchFamily="18" charset="0"/>
                              </a:rPr>
                              <m:t>𝑖</m:t>
                            </m:r>
                          </m:sup>
                        </m:sSup>
                      </m:num>
                      <m:den>
                        <m:r>
                          <a:rPr lang="en-IN">
                            <a:latin typeface="Cambria Math" panose="02040503050406030204" pitchFamily="18" charset="0"/>
                          </a:rPr>
                          <m:t>𝑑</m:t>
                        </m:r>
                        <m:r>
                          <a:rPr lang="en-IN" b="1">
                            <a:latin typeface="Cambria Math" panose="02040503050406030204" pitchFamily="18" charset="0"/>
                          </a:rPr>
                          <m:t>𝐯</m:t>
                        </m:r>
                      </m:den>
                    </m:f>
                  </m:oMath>
                </a14:m>
                <a:r>
                  <a:rPr lang="en-IN" dirty="0" smtClean="0"/>
                  <a:t> does have dimensions of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𝐯</m:t>
                        </m:r>
                      </m:e>
                      <m:sup>
                        <m:r>
                          <a:rPr lang="en-IN" b="1" i="1" smtClean="0">
                            <a:latin typeface="Cambria Math" panose="02040503050406030204" pitchFamily="18" charset="0"/>
                          </a:rPr>
                          <m:t>⊤</m:t>
                        </m:r>
                      </m:sup>
                    </m:sSup>
                  </m:oMath>
                </a14:m>
                <a:r>
                  <a:rPr lang="en-IN" b="1" i="0" dirty="0" smtClean="0"/>
                  <a:t> </a:t>
                </a:r>
                <a:r>
                  <a:rPr lang="en-IN" i="0" dirty="0" smtClean="0"/>
                  <a:t>and can hence be used in GD updates for </a:t>
                </a:r>
                <a14:m>
                  <m:oMath xmlns:m="http://schemas.openxmlformats.org/officeDocument/2006/math">
                    <m:r>
                      <a:rPr lang="en-IN" b="1" i="0" smtClean="0">
                        <a:latin typeface="Cambria Math" panose="02040503050406030204" pitchFamily="18" charset="0"/>
                      </a:rPr>
                      <m:t>𝐯</m:t>
                    </m:r>
                  </m:oMath>
                </a14:m>
                <a:endParaRPr lang="en-IN" b="1" dirty="0" smtClean="0"/>
              </a:p>
              <a:p>
                <a:pPr lvl="2"/>
                <a:r>
                  <a:rPr lang="en-IN" dirty="0" smtClean="0"/>
                  <a:t>Recall that we switched to row convention for gradients so this makes sense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13096" y="1111624"/>
                <a:ext cx="7578903" cy="5746376"/>
              </a:xfrm>
              <a:blipFill>
                <a:blip r:embed="rId3"/>
                <a:stretch>
                  <a:fillRect l="-885" t="-18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91686" y="1916054"/>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𝐯</m:t>
                      </m:r>
                    </m:oMath>
                  </m:oMathPara>
                </a14:m>
                <a:endParaRPr lang="en-US" sz="32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991686" y="1916054"/>
                <a:ext cx="810705" cy="58477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02391" y="4716690"/>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3802391" y="4716690"/>
                <a:ext cx="810705" cy="58477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1178" y="3088856"/>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21178" y="3088856"/>
                <a:ext cx="810705" cy="584775"/>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3574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 to Backpropagation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pic>
        <p:nvPicPr>
          <p:cNvPr id="5" name="Picture 4"/>
          <p:cNvPicPr>
            <a:picLocks noChangeAspect="1"/>
          </p:cNvPicPr>
          <p:nvPr/>
        </p:nvPicPr>
        <p:blipFill>
          <a:blip r:embed="rId2"/>
          <a:stretch>
            <a:fillRect/>
          </a:stretch>
        </p:blipFill>
        <p:spPr>
          <a:xfrm>
            <a:off x="10274" y="1613498"/>
            <a:ext cx="4719539" cy="3687967"/>
          </a:xfrm>
          <a:prstGeom prst="rect">
            <a:avLst/>
          </a:prstGeom>
          <a:solidFill>
            <a:schemeClr val="bg1"/>
          </a:solidFill>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13096" y="1111623"/>
                <a:ext cx="7578903" cy="5746377"/>
              </a:xfrm>
            </p:spPr>
            <p:txBody>
              <a:bodyPr>
                <a:noAutofit/>
              </a:bodyPr>
              <a:lstStyle/>
              <a:p>
                <a:pPr>
                  <a:lnSpc>
                    <a:spcPct val="100000"/>
                  </a:lnSpc>
                </a:pPr>
                <a14:m>
                  <m:oMath xmlns:m="http://schemas.openxmlformats.org/officeDocument/2006/math">
                    <m:f>
                      <m:fPr>
                        <m:ctrlPr>
                          <a:rPr lang="en-IN" i="1" smtClean="0">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ℓ</m:t>
                            </m:r>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oMath>
                </a14:m>
                <a:r>
                  <a:rPr lang="en-IN" dirty="0" smtClean="0"/>
                  <a:t> is more </a:t>
                </a:r>
                <a:r>
                  <a:rPr lang="en-IN" dirty="0" smtClean="0"/>
                  <a:t>fun: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ℓ</m:t>
                        </m:r>
                      </m:e>
                      <m:sup>
                        <m:r>
                          <a:rPr lang="en-IN" b="0" i="1" smtClean="0">
                            <a:latin typeface="Cambria Math" panose="02040503050406030204" pitchFamily="18" charset="0"/>
                          </a:rPr>
                          <m:t>𝑖</m:t>
                        </m:r>
                      </m:sup>
                    </m:sSup>
                  </m:oMath>
                </a14:m>
                <a:r>
                  <a:rPr lang="en-IN" dirty="0" smtClean="0"/>
                  <a:t> depends only on </a:t>
                </a:r>
                <a14:m>
                  <m:oMath xmlns:m="http://schemas.openxmlformats.org/officeDocument/2006/math">
                    <m:sSup>
                      <m:sSupPr>
                        <m:ctrlPr>
                          <a:rPr lang="en-IN" b="0" i="1" dirty="0"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dirty="0" smtClean="0">
                            <a:latin typeface="Cambria Math" panose="02040503050406030204" pitchFamily="18" charset="0"/>
                          </a:rPr>
                          <m:t>𝑖</m:t>
                        </m:r>
                      </m:sup>
                    </m:sSup>
                  </m:oMath>
                </a14:m>
                <a:r>
                  <a:rPr lang="en-IN" dirty="0" smtClean="0"/>
                  <a:t> so</a:t>
                </a:r>
              </a:p>
              <a:p>
                <a:pPr lvl="2">
                  <a:lnSpc>
                    <a:spcPct val="100000"/>
                  </a:lnSpc>
                </a:pP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ℓ</m:t>
                            </m:r>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ℓ</m:t>
                            </m:r>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ℓ</m:t>
                        </m:r>
                      </m:e>
                      <m:sup>
                        <m:r>
                          <a:rPr lang="en-IN">
                            <a:latin typeface="Cambria Math" panose="02040503050406030204" pitchFamily="18" charset="0"/>
                          </a:rPr>
                          <m:t>′</m:t>
                        </m:r>
                      </m:sup>
                    </m:sSup>
                    <m:d>
                      <m:dPr>
                        <m:ctrlPr>
                          <a:rPr lang="en-IN" i="1">
                            <a:latin typeface="Cambria Math" panose="02040503050406030204" pitchFamily="18" charset="0"/>
                          </a:rPr>
                        </m:ctrlPr>
                      </m:dPr>
                      <m:e>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dirty="0">
                                <a:latin typeface="Cambria Math" panose="02040503050406030204" pitchFamily="18" charset="0"/>
                              </a:rPr>
                              <m:t>𝑖</m:t>
                            </m:r>
                          </m:sup>
                        </m:sSup>
                        <m:r>
                          <a:rPr lang="en-IN" dirty="0">
                            <a:latin typeface="Cambria Math" panose="02040503050406030204" pitchFamily="18" charset="0"/>
                          </a:rPr>
                          <m:t>,</m:t>
                        </m:r>
                        <m:sSup>
                          <m:sSupPr>
                            <m:ctrlPr>
                              <a:rPr lang="en-IN" i="1" dirty="0">
                                <a:latin typeface="Cambria Math" panose="02040503050406030204" pitchFamily="18" charset="0"/>
                              </a:rPr>
                            </m:ctrlPr>
                          </m:sSupPr>
                          <m:e>
                            <m:r>
                              <a:rPr lang="en-IN" dirty="0">
                                <a:latin typeface="Cambria Math" panose="02040503050406030204" pitchFamily="18" charset="0"/>
                              </a:rPr>
                              <m:t>𝑦</m:t>
                            </m:r>
                          </m:e>
                          <m:sup>
                            <m:r>
                              <a:rPr lang="en-IN" dirty="0">
                                <a:latin typeface="Cambria Math" panose="02040503050406030204" pitchFamily="18" charset="0"/>
                              </a:rPr>
                              <m:t>𝑖</m:t>
                            </m:r>
                          </m:sup>
                        </m:sSup>
                      </m:e>
                    </m:d>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oMath>
                </a14:m>
                <a:endParaRPr lang="en-IN" dirty="0" smtClean="0">
                  <a:latin typeface="Cambria Math" panose="02040503050406030204" pitchFamily="18" charset="0"/>
                </a:endParaRPr>
              </a:p>
              <a:p>
                <a:pPr lvl="2">
                  <a:lnSpc>
                    <a:spcPct val="100000"/>
                  </a:lnSpc>
                </a:pPr>
                <a14:m>
                  <m:oMath xmlns:m="http://schemas.openxmlformats.org/officeDocument/2006/math">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𝐯</m:t>
                        </m:r>
                      </m:e>
                      <m:sup>
                        <m:r>
                          <a:rPr lang="en-IN">
                            <a:latin typeface="Cambria Math" panose="02040503050406030204" pitchFamily="18" charset="0"/>
                          </a:rPr>
                          <m:t>⊤</m:t>
                        </m:r>
                      </m:sup>
                    </m:sSup>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oMath>
                </a14:m>
                <a:r>
                  <a:rPr lang="en-IN" dirty="0" smtClean="0">
                    <a:latin typeface="+mj-lt"/>
                  </a:rPr>
                  <a:t> depends on </a:t>
                </a:r>
                <a14:m>
                  <m:oMath xmlns:m="http://schemas.openxmlformats.org/officeDocument/2006/math">
                    <m:r>
                      <a:rPr lang="en-IN" b="1" i="0" smtClean="0">
                        <a:latin typeface="Cambria Math" panose="02040503050406030204" pitchFamily="18" charset="0"/>
                      </a:rPr>
                      <m:t>𝐯</m:t>
                    </m:r>
                  </m:oMath>
                </a14:m>
                <a:r>
                  <a:rPr lang="en-IN" dirty="0" smtClean="0">
                    <a:latin typeface="+mj-lt"/>
                  </a:rPr>
                  <a:t> and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oMath>
                </a14:m>
                <a:endParaRPr lang="en-IN" dirty="0" smtClean="0">
                  <a:latin typeface="+mj-lt"/>
                </a:endParaRPr>
              </a:p>
              <a:p>
                <a:pPr lvl="2">
                  <a:lnSpc>
                    <a:spcPct val="100000"/>
                  </a:lnSpc>
                </a:pP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b="1" i="0">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num>
                      <m:den>
                        <m:r>
                          <a:rPr lang="en-IN">
                            <a:latin typeface="Cambria Math" panose="02040503050406030204" pitchFamily="18" charset="0"/>
                          </a:rPr>
                          <m:t>𝑑</m:t>
                        </m:r>
                        <m:r>
                          <a:rPr lang="en-IN" b="1" i="0">
                            <a:latin typeface="Cambria Math" panose="02040503050406030204" pitchFamily="18" charset="0"/>
                          </a:rPr>
                          <m:t>𝐯</m:t>
                        </m:r>
                      </m:den>
                    </m:f>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𝑑</m:t>
                        </m:r>
                        <m:r>
                          <a:rPr lang="en-IN" b="1" i="0">
                            <a:latin typeface="Cambria Math" panose="02040503050406030204" pitchFamily="18" charset="0"/>
                          </a:rPr>
                          <m:t>𝐯</m:t>
                        </m:r>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oMath>
                </a14:m>
                <a:r>
                  <a:rPr lang="en-IN" dirty="0" smtClean="0"/>
                  <a:t> but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r>
                          <a:rPr lang="en-IN" b="1" i="0">
                            <a:latin typeface="Cambria Math" panose="02040503050406030204" pitchFamily="18" charset="0"/>
                          </a:rPr>
                          <m:t>𝐯</m:t>
                        </m:r>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r>
                      <a:rPr lang="en-IN">
                        <a:latin typeface="Cambria Math" panose="02040503050406030204" pitchFamily="18" charset="0"/>
                      </a:rPr>
                      <m:t>=</m:t>
                    </m:r>
                    <m:r>
                      <a:rPr lang="en-IN" b="1">
                        <a:latin typeface="Cambria Math" panose="02040503050406030204" pitchFamily="18" charset="0"/>
                      </a:rPr>
                      <m:t>𝟎</m:t>
                    </m:r>
                  </m:oMath>
                </a14:m>
                <a:endParaRPr lang="en-IN" dirty="0" smtClean="0"/>
              </a:p>
              <a:p>
                <a:pPr lvl="2">
                  <a:lnSpc>
                    <a:spcPct val="100000"/>
                  </a:lnSpc>
                </a:pPr>
                <a:r>
                  <a:rPr lang="en-IN" dirty="0" smtClean="0"/>
                  <a:t>Since we assume </a:t>
                </a:r>
                <a14:m>
                  <m:oMath xmlns:m="http://schemas.openxmlformats.org/officeDocument/2006/math">
                    <m:r>
                      <a:rPr lang="en-IN" b="1" i="0">
                        <a:latin typeface="Cambria Math" panose="02040503050406030204" pitchFamily="18" charset="0"/>
                      </a:rPr>
                      <m:t>𝐯</m:t>
                    </m:r>
                  </m:oMath>
                </a14:m>
                <a:r>
                  <a:rPr lang="en-IN" b="1" dirty="0"/>
                  <a:t> </a:t>
                </a:r>
                <a:r>
                  <a:rPr lang="en-IN" dirty="0"/>
                  <a:t>is not a function of </a:t>
                </a:r>
                <a14:m>
                  <m:oMath xmlns:m="http://schemas.openxmlformats.org/officeDocument/2006/math">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oMath>
                </a14:m>
                <a:endParaRPr lang="en-IN" dirty="0" smtClean="0"/>
              </a:p>
              <a:p>
                <a:pPr lvl="2">
                  <a:lnSpc>
                    <a:spcPct val="100000"/>
                  </a:lnSpc>
                </a:pP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ℓ</m:t>
                            </m:r>
                          </m:e>
                          <m:sup>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dirty="0">
                                <a:latin typeface="Cambria Math" panose="02040503050406030204" pitchFamily="18" charset="0"/>
                              </a:rPr>
                              <m:t>𝑖</m:t>
                            </m:r>
                          </m:sup>
                        </m:sSup>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i="1" dirty="0">
                                <a:latin typeface="Cambria Math" panose="02040503050406030204" pitchFamily="18" charset="0"/>
                              </a:rPr>
                              <m:t>𝑦</m:t>
                            </m:r>
                          </m:e>
                          <m:sup>
                            <m:r>
                              <a:rPr lang="en-IN" i="1" dirty="0">
                                <a:latin typeface="Cambria Math" panose="02040503050406030204" pitchFamily="18" charset="0"/>
                              </a:rPr>
                              <m:t>𝑖</m:t>
                            </m:r>
                          </m:sup>
                        </m:sSup>
                      </m:e>
                    </m:d>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2</m:t>
                            </m:r>
                          </m:sup>
                        </m:sSup>
                      </m:den>
                    </m:f>
                  </m:oMath>
                </a14:m>
                <a:endParaRPr lang="en-IN" i="1" dirty="0" smtClean="0">
                  <a:latin typeface="Cambria Math" panose="02040503050406030204" pitchFamily="18" charset="0"/>
                </a:endParaRPr>
              </a:p>
              <a:p>
                <a:pPr lvl="2">
                  <a:lnSpc>
                    <a:spcPct val="100000"/>
                  </a:lnSpc>
                </a:pPr>
                <a14:m>
                  <m:oMath xmlns:m="http://schemas.openxmlformats.org/officeDocument/2006/math">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sSup>
                          <m:sSupPr>
                            <m:ctrlPr>
                              <a:rPr lang="en-IN" i="1" dirty="0">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dirty="0">
                                <a:latin typeface="Cambria Math" panose="02040503050406030204" pitchFamily="18" charset="0"/>
                              </a:rPr>
                              <m:t>𝑖</m:t>
                            </m:r>
                          </m:sup>
                        </m:sSup>
                        <m:r>
                          <a:rPr lang="en-IN" i="1" dirty="0">
                            <a:latin typeface="Cambria Math" panose="02040503050406030204" pitchFamily="18" charset="0"/>
                          </a:rPr>
                          <m:t>,</m:t>
                        </m:r>
                        <m:sSup>
                          <m:sSupPr>
                            <m:ctrlPr>
                              <a:rPr lang="en-IN" i="1" dirty="0">
                                <a:latin typeface="Cambria Math" panose="02040503050406030204" pitchFamily="18" charset="0"/>
                              </a:rPr>
                            </m:ctrlPr>
                          </m:sSupPr>
                          <m:e>
                            <m:r>
                              <a:rPr lang="en-IN" i="1" dirty="0">
                                <a:latin typeface="Cambria Math" panose="02040503050406030204" pitchFamily="18" charset="0"/>
                              </a:rPr>
                              <m:t>𝑦</m:t>
                            </m:r>
                          </m:e>
                          <m:sup>
                            <m:r>
                              <a:rPr lang="en-IN" i="1" dirty="0">
                                <a:latin typeface="Cambria Math" panose="02040503050406030204" pitchFamily="18" charset="0"/>
                              </a:rPr>
                              <m:t>𝑖</m:t>
                            </m:r>
                          </m:sup>
                        </m:sSup>
                      </m:e>
                    </m:d>
                    <m:r>
                      <a:rPr lang="en-IN" i="1">
                        <a:latin typeface="Cambria Math" panose="02040503050406030204" pitchFamily="18" charset="0"/>
                      </a:rPr>
                      <m:t>⋅</m:t>
                    </m:r>
                    <m:sSup>
                      <m:sSupPr>
                        <m:ctrlPr>
                          <a:rPr lang="en-IN" b="0" i="1" smtClean="0">
                            <a:latin typeface="Cambria Math" panose="02040503050406030204" pitchFamily="18" charset="0"/>
                          </a:rPr>
                        </m:ctrlPr>
                      </m:sSupPr>
                      <m:e>
                        <m:r>
                          <a:rPr lang="en-IN" b="1">
                            <a:latin typeface="Cambria Math" panose="02040503050406030204" pitchFamily="18" charset="0"/>
                          </a:rPr>
                          <m:t>𝐯</m:t>
                        </m:r>
                      </m:e>
                      <m:sup>
                        <m:r>
                          <a:rPr lang="en-IN" b="0" i="1" smtClean="0">
                            <a:latin typeface="Cambria Math" panose="02040503050406030204" pitchFamily="18" charset="0"/>
                          </a:rPr>
                          <m:t>⊤</m:t>
                        </m:r>
                      </m:sup>
                    </m:sSup>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2</m:t>
                            </m:r>
                          </m:sup>
                        </m:sSup>
                      </m:den>
                    </m:f>
                  </m:oMath>
                </a14:m>
                <a:r>
                  <a:rPr lang="en-IN" b="1" i="0" dirty="0" smtClean="0"/>
                  <a:t> </a:t>
                </a:r>
                <a:r>
                  <a:rPr lang="en-IN" i="0" dirty="0" smtClean="0"/>
                  <a:t>(since </a:t>
                </a:r>
                <a14:m>
                  <m:oMath xmlns:m="http://schemas.openxmlformats.org/officeDocument/2006/math">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a:latin typeface="Cambria Math" panose="02040503050406030204" pitchFamily="18" charset="0"/>
                              </a:rPr>
                              <m:t>𝑦</m:t>
                            </m:r>
                          </m:e>
                        </m:acc>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𝐯</m:t>
                        </m:r>
                      </m:e>
                      <m:sup>
                        <m:r>
                          <a:rPr lang="en-IN">
                            <a:latin typeface="Cambria Math" panose="02040503050406030204" pitchFamily="18" charset="0"/>
                          </a:rPr>
                          <m:t>⊤</m:t>
                        </m:r>
                      </m:sup>
                    </m:sSup>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oMath>
                </a14:m>
                <a:r>
                  <a:rPr lang="en-IN" i="0" dirty="0" smtClean="0"/>
                  <a:t>)</a:t>
                </a:r>
              </a:p>
              <a:p>
                <a:pPr lvl="2">
                  <a:lnSpc>
                    <a:spcPct val="100000"/>
                  </a:lnSpc>
                </a:pPr>
                <a:r>
                  <a:rPr lang="en-IN" dirty="0" smtClean="0"/>
                  <a:t>Now we have to find out </a:t>
                </a:r>
                <a14:m>
                  <m:oMath xmlns:m="http://schemas.openxmlformats.org/officeDocument/2006/math">
                    <m:r>
                      <a:rPr lang="en-IN">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r>
                      <a:rPr lang="en-IN" b="0" i="1" smtClean="0">
                        <a:latin typeface="Cambria Math" panose="02040503050406030204" pitchFamily="18" charset="0"/>
                      </a:rPr>
                      <m:t>/</m:t>
                    </m:r>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oMath>
                </a14:m>
                <a:endParaRPr lang="en-I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13096" y="1111623"/>
                <a:ext cx="7578903" cy="5746377"/>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91686" y="1916054"/>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𝐯</m:t>
                      </m:r>
                    </m:oMath>
                  </m:oMathPara>
                </a14:m>
                <a:endParaRPr lang="en-US" sz="32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991686" y="1916054"/>
                <a:ext cx="810705" cy="58477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02391" y="4716690"/>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3802391" y="4716690"/>
                <a:ext cx="810705" cy="58477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1178" y="3088856"/>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21178" y="3088856"/>
                <a:ext cx="810705" cy="584775"/>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63202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 to Backpropagation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pic>
        <p:nvPicPr>
          <p:cNvPr id="5" name="Picture 4"/>
          <p:cNvPicPr>
            <a:picLocks noChangeAspect="1"/>
          </p:cNvPicPr>
          <p:nvPr/>
        </p:nvPicPr>
        <p:blipFill>
          <a:blip r:embed="rId2"/>
          <a:stretch>
            <a:fillRect/>
          </a:stretch>
        </p:blipFill>
        <p:spPr>
          <a:xfrm>
            <a:off x="10274" y="1613498"/>
            <a:ext cx="4719539" cy="3687967"/>
          </a:xfrm>
          <a:prstGeom prst="rect">
            <a:avLst/>
          </a:prstGeom>
          <a:solidFill>
            <a:schemeClr val="bg1"/>
          </a:solidFill>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613096" y="1111623"/>
                <a:ext cx="7578903" cy="5746377"/>
              </a:xfrm>
            </p:spPr>
            <p:txBody>
              <a:bodyPr>
                <a:noAutofit/>
              </a:bodyPr>
              <a:lstStyle/>
              <a:p>
                <a:pPr>
                  <a:lnSpc>
                    <a:spcPct val="100000"/>
                  </a:lnSpc>
                </a:pPr>
                <a:r>
                  <a:rPr lang="en-IN" i="1" dirty="0" smtClean="0">
                    <a:latin typeface="+mj-lt"/>
                  </a:rPr>
                  <a:t>We have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r>
                      <a:rPr lang="en-IN">
                        <a:latin typeface="Cambria Math" panose="02040503050406030204" pitchFamily="18" charset="0"/>
                      </a:rPr>
                      <m:t>=</m:t>
                    </m:r>
                    <m:r>
                      <a:rPr lang="en-IN">
                        <a:latin typeface="Cambria Math" panose="02040503050406030204" pitchFamily="18" charset="0"/>
                      </a:rPr>
                      <m:t>𝑓</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e>
                            </m:d>
                          </m:e>
                          <m:sup>
                            <m:r>
                              <a:rPr lang="en-IN">
                                <a:latin typeface="Cambria Math" panose="02040503050406030204" pitchFamily="18" charset="0"/>
                              </a:rPr>
                              <m:t>⊤</m:t>
                            </m:r>
                          </m:sup>
                        </m:sSup>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1,</m:t>
                            </m:r>
                            <m:r>
                              <a:rPr lang="en-IN">
                                <a:latin typeface="Cambria Math" panose="02040503050406030204" pitchFamily="18" charset="0"/>
                              </a:rPr>
                              <m:t>𝑖</m:t>
                            </m:r>
                          </m:sup>
                        </m:sSup>
                      </m:e>
                    </m:d>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𝐚</m:t>
                            </m:r>
                          </m:e>
                          <m:sup>
                            <m:r>
                              <a:rPr lang="en-IN" b="0" i="1" smtClean="0">
                                <a:latin typeface="Cambria Math" panose="02040503050406030204" pitchFamily="18" charset="0"/>
                              </a:rPr>
                              <m:t>2,</m:t>
                            </m:r>
                            <m:r>
                              <a:rPr lang="en-IN" b="0" i="1" smtClean="0">
                                <a:latin typeface="Cambria Math" panose="02040503050406030204" pitchFamily="18" charset="0"/>
                              </a:rPr>
                              <m:t>𝑖</m:t>
                            </m:r>
                          </m:sup>
                        </m:sSup>
                      </m:e>
                    </m:d>
                  </m:oMath>
                </a14:m>
                <a:endParaRPr lang="en-IN" i="1" dirty="0" smtClean="0">
                  <a:latin typeface="Cambria Math" panose="02040503050406030204" pitchFamily="18" charset="0"/>
                </a:endParaRPr>
              </a:p>
              <a:p>
                <a:pPr lvl="2">
                  <a:lnSpc>
                    <a:spcPct val="100000"/>
                  </a:lnSpc>
                </a:pP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𝐚</m:t>
                        </m:r>
                      </m:e>
                      <m:sup>
                        <m:r>
                          <a:rPr lang="en-IN" b="0" i="1" smtClean="0">
                            <a:latin typeface="Cambria Math" panose="02040503050406030204" pitchFamily="18" charset="0"/>
                          </a:rPr>
                          <m:t>2,</m:t>
                        </m:r>
                        <m:r>
                          <a:rPr lang="en-IN" b="0" i="1" smtClean="0">
                            <a:latin typeface="Cambria Math" panose="02040503050406030204" pitchFamily="18" charset="0"/>
                          </a:rPr>
                          <m:t>𝑖</m:t>
                        </m:r>
                      </m:sup>
                    </m:sSup>
                  </m:oMath>
                </a14:m>
                <a:r>
                  <a:rPr lang="en-IN" i="1" dirty="0" smtClean="0">
                    <a:latin typeface="+mj-lt"/>
                  </a:rPr>
                  <a:t> are the pre-activations of second layer</a:t>
                </a:r>
              </a:p>
              <a:p>
                <a:pPr>
                  <a:lnSpc>
                    <a:spcPct val="100000"/>
                  </a:lnSpc>
                </a:pPr>
                <a:r>
                  <a:rPr lang="en-IN" dirty="0" smtClean="0"/>
                  <a:t>Thus, we have </a:t>
                </a:r>
                <a14:m>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2</m:t>
                            </m:r>
                          </m:sup>
                        </m:sSup>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𝐚</m:t>
                            </m:r>
                          </m:e>
                          <m:sup>
                            <m:r>
                              <a:rPr lang="en-IN" i="1">
                                <a:latin typeface="Cambria Math" panose="02040503050406030204" pitchFamily="18" charset="0"/>
                              </a:rPr>
                              <m:t>2,</m:t>
                            </m:r>
                            <m:r>
                              <a:rPr lang="en-IN" i="1">
                                <a:latin typeface="Cambria Math" panose="02040503050406030204" pitchFamily="18" charset="0"/>
                              </a:rPr>
                              <m:t>𝑖</m:t>
                            </m:r>
                          </m:sup>
                        </m:sSup>
                      </m:den>
                    </m:f>
                    <m:r>
                      <a:rPr lang="en-IN" b="0"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i="0" smtClean="0">
                                <a:latin typeface="Cambria Math" panose="02040503050406030204" pitchFamily="18" charset="0"/>
                              </a:rPr>
                              <m:t>𝐚</m:t>
                            </m:r>
                          </m:e>
                          <m:sup>
                            <m:r>
                              <a:rPr lang="en-IN" i="1">
                                <a:latin typeface="Cambria Math" panose="02040503050406030204" pitchFamily="18" charset="0"/>
                              </a:rPr>
                              <m:t>2,</m:t>
                            </m:r>
                            <m:r>
                              <a:rPr lang="en-IN" i="1">
                                <a:latin typeface="Cambria Math" panose="02040503050406030204" pitchFamily="18" charset="0"/>
                              </a:rPr>
                              <m:t>𝑖</m:t>
                            </m:r>
                          </m:sup>
                        </m:sSup>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2</m:t>
                            </m:r>
                          </m:sup>
                        </m:sSup>
                      </m:den>
                    </m:f>
                  </m:oMath>
                </a14:m>
                <a:endParaRPr lang="en-IN" b="1" i="0" dirty="0" smtClean="0"/>
              </a:p>
              <a:p>
                <a:pPr lvl="2">
                  <a:lnSpc>
                    <a:spcPct val="100000"/>
                  </a:lnSpc>
                </a:pP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𝐚</m:t>
                            </m:r>
                          </m:e>
                          <m:sup>
                            <m:r>
                              <a:rPr lang="en-IN">
                                <a:latin typeface="Cambria Math" panose="02040503050406030204" pitchFamily="18" charset="0"/>
                              </a:rPr>
                              <m:t>2,</m:t>
                            </m:r>
                            <m:r>
                              <a:rPr lang="en-IN">
                                <a:latin typeface="Cambria Math" panose="02040503050406030204" pitchFamily="18" charset="0"/>
                              </a:rPr>
                              <m:t>𝑖</m:t>
                            </m:r>
                          </m:sup>
                        </m:sSup>
                      </m:den>
                    </m:f>
                    <m:r>
                      <a:rPr lang="en-IN" b="0" i="1" smtClean="0">
                        <a:latin typeface="Cambria Math" panose="02040503050406030204" pitchFamily="18" charset="0"/>
                      </a:rPr>
                      <m:t>=</m:t>
                    </m:r>
                    <m:r>
                      <m:rPr>
                        <m:sty m:val="p"/>
                      </m:rPr>
                      <a:rPr lang="en-IN" b="0" i="0" smtClean="0">
                        <a:latin typeface="Cambria Math" panose="02040503050406030204" pitchFamily="18" charset="0"/>
                      </a:rPr>
                      <m:t>diag</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𝑓</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1" i="0" smtClean="0">
                                    <a:latin typeface="Cambria Math" panose="02040503050406030204" pitchFamily="18" charset="0"/>
                                  </a:rPr>
                                  <m:t>𝐚</m:t>
                                </m:r>
                              </m:e>
                              <m:sub>
                                <m:r>
                                  <a:rPr lang="en-IN" b="0" i="1" smtClean="0">
                                    <a:latin typeface="Cambria Math" panose="02040503050406030204" pitchFamily="18" charset="0"/>
                                  </a:rPr>
                                  <m:t>1</m:t>
                                </m:r>
                              </m:sub>
                              <m:sup>
                                <m:r>
                                  <a:rPr lang="en-IN" b="0" i="1" smtClean="0">
                                    <a:latin typeface="Cambria Math" panose="02040503050406030204" pitchFamily="18" charset="0"/>
                                  </a:rPr>
                                  <m:t>2,</m:t>
                                </m:r>
                                <m:r>
                                  <a:rPr lang="en-IN" b="0" i="1" smtClean="0">
                                    <a:latin typeface="Cambria Math" panose="02040503050406030204" pitchFamily="18" charset="0"/>
                                  </a:rPr>
                                  <m:t>𝑖</m:t>
                                </m:r>
                              </m:sup>
                            </m:sSubSup>
                          </m:e>
                        </m:d>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𝑓</m:t>
                            </m:r>
                          </m:e>
                          <m:sup>
                            <m:r>
                              <a:rPr lang="en-IN">
                                <a:latin typeface="Cambria Math" panose="02040503050406030204" pitchFamily="18" charset="0"/>
                              </a:rPr>
                              <m:t>′</m:t>
                            </m:r>
                          </m:sup>
                        </m:sSup>
                        <m:d>
                          <m:dPr>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b="1" i="0">
                                    <a:latin typeface="Cambria Math" panose="02040503050406030204" pitchFamily="18" charset="0"/>
                                  </a:rPr>
                                  <m:t>𝐚</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3</m:t>
                                    </m:r>
                                  </m:sub>
                                </m:sSub>
                              </m:sub>
                              <m:sup>
                                <m:r>
                                  <a:rPr lang="en-IN">
                                    <a:latin typeface="Cambria Math" panose="02040503050406030204" pitchFamily="18" charset="0"/>
                                  </a:rPr>
                                  <m:t>2,</m:t>
                                </m:r>
                                <m:r>
                                  <a:rPr lang="en-IN">
                                    <a:latin typeface="Cambria Math" panose="02040503050406030204" pitchFamily="18" charset="0"/>
                                  </a:rPr>
                                  <m:t>𝑖</m:t>
                                </m:r>
                              </m:sup>
                            </m:sSubSup>
                          </m:e>
                        </m:d>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3</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𝑘</m:t>
                            </m:r>
                          </m:e>
                          <m:sub>
                            <m:r>
                              <a:rPr lang="en-IN" b="0" i="1" smtClean="0">
                                <a:latin typeface="Cambria Math" panose="02040503050406030204" pitchFamily="18" charset="0"/>
                                <a:ea typeface="Cambria Math" panose="02040503050406030204" pitchFamily="18" charset="0"/>
                              </a:rPr>
                              <m:t>3</m:t>
                            </m:r>
                          </m:sub>
                        </m:sSub>
                      </m:sup>
                    </m:sSup>
                  </m:oMath>
                </a14:m>
                <a:endParaRPr lang="en-IN" i="0" dirty="0" smtClean="0"/>
              </a:p>
              <a:p>
                <a:pPr lvl="2">
                  <a:lnSpc>
                    <a:spcPct val="100000"/>
                  </a:lnSpc>
                </a:pPr>
                <a:r>
                  <a:rPr lang="en-IN" i="0" dirty="0" smtClean="0"/>
                  <a:t>This is </a:t>
                </a:r>
                <a:r>
                  <a:rPr lang="en-IN" i="0" dirty="0" smtClean="0"/>
                  <a:t>so because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a:latin typeface="Cambria Math" panose="02040503050406030204" pitchFamily="18" charset="0"/>
                          </a:rPr>
                          <m:t>2,</m:t>
                        </m:r>
                        <m:r>
                          <a:rPr lang="en-IN">
                            <a:latin typeface="Cambria Math" panose="02040503050406030204" pitchFamily="18" charset="0"/>
                          </a:rPr>
                          <m:t>𝑖</m:t>
                        </m:r>
                      </m:sup>
                    </m:sSup>
                    <m:r>
                      <a:rPr lang="en-IN" b="0" i="0"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i="0" smtClean="0">
                                <a:latin typeface="Cambria Math" panose="02040503050406030204" pitchFamily="18" charset="0"/>
                              </a:rPr>
                              <m:t>𝐚</m:t>
                            </m:r>
                          </m:e>
                          <m:sup>
                            <m:r>
                              <a:rPr lang="en-IN">
                                <a:latin typeface="Cambria Math" panose="02040503050406030204" pitchFamily="18" charset="0"/>
                              </a:rPr>
                              <m:t>2,</m:t>
                            </m:r>
                            <m:r>
                              <a:rPr lang="en-IN">
                                <a:latin typeface="Cambria Math" panose="02040503050406030204" pitchFamily="18" charset="0"/>
                              </a:rPr>
                              <m:t>𝑖</m:t>
                            </m:r>
                          </m:sup>
                        </m:sSup>
                      </m:e>
                    </m:d>
                  </m:oMath>
                </a14:m>
                <a:endParaRPr lang="en-IN" i="0" dirty="0" smtClean="0"/>
              </a:p>
              <a:p>
                <a:pPr lvl="2">
                  <a:lnSpc>
                    <a:spcPct val="100000"/>
                  </a:lnSpc>
                </a:pP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b="1" i="0">
                                <a:latin typeface="Cambria Math" panose="02040503050406030204" pitchFamily="18" charset="0"/>
                              </a:rPr>
                              <m:t>𝐚</m:t>
                            </m:r>
                          </m:e>
                          <m:sup>
                            <m:r>
                              <a:rPr lang="en-IN">
                                <a:latin typeface="Cambria Math" panose="02040503050406030204" pitchFamily="18" charset="0"/>
                              </a:rPr>
                              <m:t>2,</m:t>
                            </m:r>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a:latin typeface="Cambria Math" panose="02040503050406030204" pitchFamily="18" charset="0"/>
                              </a:rPr>
                              <m:t>𝑊</m:t>
                            </m:r>
                          </m:e>
                          <m:sup>
                            <m:r>
                              <a:rPr lang="en-IN">
                                <a:latin typeface="Cambria Math" panose="02040503050406030204" pitchFamily="18" charset="0"/>
                              </a:rPr>
                              <m:t>2</m:t>
                            </m:r>
                          </m:sup>
                        </m:sSup>
                      </m:den>
                    </m:f>
                  </m:oMath>
                </a14:m>
                <a:r>
                  <a:rPr lang="en-IN" i="0" dirty="0" smtClean="0"/>
                  <a:t> on the other hand, is a 3D tensor (matrix) of dimensionality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𝑘</m:t>
                        </m:r>
                      </m:e>
                      <m:sub>
                        <m:r>
                          <a:rPr lang="en-IN" b="0" i="1" smtClean="0">
                            <a:latin typeface="Cambria Math" panose="02040503050406030204" pitchFamily="18" charset="0"/>
                          </a:rPr>
                          <m:t>2</m:t>
                        </m:r>
                      </m:sub>
                    </m:sSub>
                  </m:oMath>
                </a14:m>
                <a:endParaRPr lang="en-IN" i="0" dirty="0" smtClean="0"/>
              </a:p>
              <a:p>
                <a:pPr lvl="2">
                  <a:lnSpc>
                    <a:spcPct val="100000"/>
                  </a:lnSpc>
                </a:pPr>
                <a:r>
                  <a:rPr lang="en-IN" i="0" dirty="0" smtClean="0"/>
                  <a:t>This is why </a:t>
                </a:r>
                <a:r>
                  <a:rPr lang="en-IN" dirty="0" err="1" smtClean="0"/>
                  <a:t>Tensor</a:t>
                </a:r>
                <a:r>
                  <a:rPr lang="en-IN" i="0" dirty="0" err="1" smtClean="0"/>
                  <a:t>Flow</a:t>
                </a:r>
                <a:r>
                  <a:rPr lang="en-IN" i="0" dirty="0" smtClean="0"/>
                  <a:t> is named so </a:t>
                </a:r>
                <a:r>
                  <a:rPr lang="en-IN" i="0" dirty="0" smtClean="0">
                    <a:sym typeface="Wingdings" panose="05000000000000000000" pitchFamily="2" charset="2"/>
                  </a:rPr>
                  <a:t></a:t>
                </a:r>
                <a:endParaRPr lang="en-IN" i="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13096" y="1111623"/>
                <a:ext cx="7578903" cy="5746377"/>
              </a:xfrm>
              <a:blipFill>
                <a:blip r:embed="rId3"/>
                <a:stretch>
                  <a:fillRect l="-8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91686" y="1916054"/>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𝐯</m:t>
                      </m:r>
                    </m:oMath>
                  </m:oMathPara>
                </a14:m>
                <a:endParaRPr lang="en-US" sz="32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991686" y="1916054"/>
                <a:ext cx="810705" cy="58477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02391" y="4716690"/>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3802391" y="4716690"/>
                <a:ext cx="810705" cy="58477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1178" y="3088856"/>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21178" y="3088856"/>
                <a:ext cx="810705" cy="584775"/>
              </a:xfrm>
              <a:prstGeom prst="rect">
                <a:avLst/>
              </a:prstGeom>
              <a:blipFill>
                <a:blip r:embed="rId6"/>
                <a:stretch>
                  <a:fillRect/>
                </a:stretch>
              </a:blipFill>
            </p:spPr>
            <p:txBody>
              <a:bodyPr/>
              <a:lstStyle/>
              <a:p>
                <a:r>
                  <a:rPr lang="en-IN">
                    <a:noFill/>
                  </a:rPr>
                  <a:t> </a:t>
                </a:r>
              </a:p>
            </p:txBody>
          </p:sp>
        </mc:Fallback>
      </mc:AlternateContent>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24547" y="106586"/>
            <a:ext cx="1783305" cy="1783305"/>
          </a:xfrm>
          <a:prstGeom prst="rect">
            <a:avLst/>
          </a:prstGeom>
        </p:spPr>
      </p:pic>
      <mc:AlternateContent xmlns:mc="http://schemas.openxmlformats.org/markup-compatibility/2006" xmlns:a14="http://schemas.microsoft.com/office/drawing/2010/main">
        <mc:Choice Requires="a14">
          <p:sp>
            <p:nvSpPr>
              <p:cNvPr id="10" name="Rectangular Callout 9"/>
              <p:cNvSpPr/>
              <p:nvPr/>
            </p:nvSpPr>
            <p:spPr>
              <a:xfrm>
                <a:off x="253354" y="189939"/>
                <a:ext cx="9981468" cy="1320362"/>
              </a:xfrm>
              <a:prstGeom prst="wedgeRectCallout">
                <a:avLst>
                  <a:gd name="adj1" fmla="val 60123"/>
                  <a:gd name="adj2" fmla="val 395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Overall we have </a:t>
                </a:r>
                <a14:m>
                  <m:oMath xmlns:m="http://schemas.openxmlformats.org/officeDocument/2006/math">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a:solidFill>
                                  <a:schemeClr val="tx1"/>
                                </a:solidFill>
                                <a:latin typeface="Cambria Math" panose="02040503050406030204" pitchFamily="18" charset="0"/>
                              </a:rPr>
                              <m:t>ℓ</m:t>
                            </m:r>
                          </m:e>
                          <m:sup>
                            <m:r>
                              <a:rPr lang="en-IN" sz="2400">
                                <a:solidFill>
                                  <a:schemeClr val="tx1"/>
                                </a:solidFill>
                                <a:latin typeface="Cambria Math" panose="02040503050406030204" pitchFamily="18" charset="0"/>
                              </a:rPr>
                              <m:t>𝑖</m:t>
                            </m:r>
                          </m:sup>
                        </m:sSup>
                      </m:num>
                      <m:den>
                        <m:r>
                          <a:rPr lang="en-IN" sz="2400">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a:solidFill>
                                  <a:schemeClr val="tx1"/>
                                </a:solidFill>
                                <a:latin typeface="Cambria Math" panose="02040503050406030204" pitchFamily="18" charset="0"/>
                              </a:rPr>
                              <m:t>𝑊</m:t>
                            </m:r>
                          </m:e>
                          <m:sup>
                            <m:r>
                              <a:rPr lang="en-IN" sz="2400">
                                <a:solidFill>
                                  <a:schemeClr val="tx1"/>
                                </a:solidFill>
                                <a:latin typeface="Cambria Math" panose="02040503050406030204" pitchFamily="18" charset="0"/>
                              </a:rPr>
                              <m:t>2</m:t>
                            </m:r>
                          </m:sup>
                        </m:sSup>
                      </m:den>
                    </m:f>
                    <m:r>
                      <a:rPr lang="en-IN" sz="2400" b="0" i="1" smtClean="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ℓ</m:t>
                        </m:r>
                      </m:e>
                      <m:sup>
                        <m:r>
                          <a:rPr lang="en-IN" sz="2400" i="1">
                            <a:solidFill>
                              <a:schemeClr val="tx1"/>
                            </a:solidFill>
                            <a:latin typeface="Cambria Math" panose="02040503050406030204" pitchFamily="18" charset="0"/>
                          </a:rPr>
                          <m:t>′</m:t>
                        </m:r>
                      </m:sup>
                    </m:sSup>
                    <m:d>
                      <m:dPr>
                        <m:ctrlPr>
                          <a:rPr lang="en-IN" sz="2400" i="1">
                            <a:solidFill>
                              <a:schemeClr val="tx1"/>
                            </a:solidFill>
                            <a:latin typeface="Cambria Math" panose="02040503050406030204" pitchFamily="18" charset="0"/>
                          </a:rPr>
                        </m:ctrlPr>
                      </m:dPr>
                      <m:e>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𝑦</m:t>
                                </m:r>
                              </m:e>
                            </m:acc>
                          </m:e>
                          <m:sup>
                            <m:r>
                              <a:rPr lang="en-IN" sz="2400" i="1" dirty="0">
                                <a:solidFill>
                                  <a:schemeClr val="tx1"/>
                                </a:solidFill>
                                <a:latin typeface="Cambria Math" panose="02040503050406030204" pitchFamily="18" charset="0"/>
                              </a:rPr>
                              <m:t>𝑖</m:t>
                            </m:r>
                          </m:sup>
                        </m:sSup>
                        <m:r>
                          <a:rPr lang="en-IN" sz="2400" i="1" dirty="0">
                            <a:solidFill>
                              <a:schemeClr val="tx1"/>
                            </a:solidFill>
                            <a:latin typeface="Cambria Math" panose="02040503050406030204" pitchFamily="18" charset="0"/>
                          </a:rPr>
                          <m:t>,</m:t>
                        </m:r>
                        <m:sSup>
                          <m:sSupPr>
                            <m:ctrlPr>
                              <a:rPr lang="en-IN" sz="2400" i="1" dirty="0">
                                <a:solidFill>
                                  <a:schemeClr val="tx1"/>
                                </a:solidFill>
                                <a:latin typeface="Cambria Math" panose="02040503050406030204" pitchFamily="18" charset="0"/>
                              </a:rPr>
                            </m:ctrlPr>
                          </m:sSupPr>
                          <m:e>
                            <m:r>
                              <a:rPr lang="en-IN" sz="2400" i="1" dirty="0">
                                <a:solidFill>
                                  <a:schemeClr val="tx1"/>
                                </a:solidFill>
                                <a:latin typeface="Cambria Math" panose="02040503050406030204" pitchFamily="18" charset="0"/>
                              </a:rPr>
                              <m:t>𝑦</m:t>
                            </m:r>
                          </m:e>
                          <m:sup>
                            <m:r>
                              <a:rPr lang="en-IN" sz="2400" i="1" dirty="0">
                                <a:solidFill>
                                  <a:schemeClr val="tx1"/>
                                </a:solidFill>
                                <a:latin typeface="Cambria Math" panose="02040503050406030204" pitchFamily="18" charset="0"/>
                              </a:rPr>
                              <m:t>𝑖</m:t>
                            </m:r>
                          </m:sup>
                        </m:sSup>
                      </m:e>
                    </m:d>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𝐯</m:t>
                        </m:r>
                      </m:e>
                      <m:sup>
                        <m:r>
                          <a:rPr lang="en-IN" sz="2400" i="1">
                            <a:solidFill>
                              <a:schemeClr val="tx1"/>
                            </a:solidFill>
                            <a:latin typeface="Cambria Math" panose="02040503050406030204" pitchFamily="18" charset="0"/>
                          </a:rPr>
                          <m:t>⊤</m:t>
                        </m:r>
                      </m:sup>
                    </m:sSup>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𝐡</m:t>
                            </m:r>
                          </m:e>
                          <m:sup>
                            <m:r>
                              <a:rPr lang="en-IN" sz="2400" i="1">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𝑖</m:t>
                            </m:r>
                          </m:sup>
                        </m:sSup>
                      </m:num>
                      <m:den>
                        <m:r>
                          <a:rPr lang="en-IN" sz="2400" i="1">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𝐚</m:t>
                            </m:r>
                          </m:e>
                          <m:sup>
                            <m:r>
                              <a:rPr lang="en-IN" sz="2400" i="1">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𝑖</m:t>
                            </m:r>
                          </m:sup>
                        </m:sSup>
                      </m:den>
                    </m:f>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𝐚</m:t>
                            </m:r>
                          </m:e>
                          <m:sup>
                            <m:r>
                              <a:rPr lang="en-IN" sz="2400" i="1">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𝑖</m:t>
                            </m:r>
                          </m:sup>
                        </m:sSup>
                      </m:num>
                      <m:den>
                        <m:r>
                          <a:rPr lang="en-IN" sz="2400" i="1">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𝑊</m:t>
                            </m:r>
                          </m:e>
                          <m:sup>
                            <m:r>
                              <a:rPr lang="en-IN" sz="2400" i="1">
                                <a:solidFill>
                                  <a:schemeClr val="tx1"/>
                                </a:solidFill>
                                <a:latin typeface="Cambria Math" panose="02040503050406030204" pitchFamily="18" charset="0"/>
                              </a:rPr>
                              <m:t>2</m:t>
                            </m:r>
                          </m:sup>
                        </m:sSup>
                      </m:den>
                    </m:f>
                  </m:oMath>
                </a14:m>
                <a:r>
                  <a:rPr lang="en-US" sz="2400" dirty="0" smtClean="0">
                    <a:solidFill>
                      <a:schemeClr val="tx1"/>
                    </a:solidFill>
                    <a:latin typeface="+mj-lt"/>
                  </a:rPr>
                  <a:t>. The dimensionality of </a:t>
                </a:r>
                <a14:m>
                  <m:oMath xmlns:m="http://schemas.openxmlformats.org/officeDocument/2006/math">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a:solidFill>
                                  <a:schemeClr val="tx1"/>
                                </a:solidFill>
                                <a:latin typeface="Cambria Math" panose="02040503050406030204" pitchFamily="18" charset="0"/>
                              </a:rPr>
                              <m:t>ℓ</m:t>
                            </m:r>
                          </m:e>
                          <m:sup>
                            <m:r>
                              <a:rPr lang="en-IN" sz="2400">
                                <a:solidFill>
                                  <a:schemeClr val="tx1"/>
                                </a:solidFill>
                                <a:latin typeface="Cambria Math" panose="02040503050406030204" pitchFamily="18" charset="0"/>
                              </a:rPr>
                              <m:t>𝑖</m:t>
                            </m:r>
                          </m:sup>
                        </m:sSup>
                      </m:num>
                      <m:den>
                        <m:r>
                          <a:rPr lang="en-IN" sz="2400">
                            <a:solidFill>
                              <a:schemeClr val="tx1"/>
                            </a:solidFill>
                            <a:latin typeface="Cambria Math" panose="02040503050406030204" pitchFamily="18" charset="0"/>
                          </a:rPr>
                          <m:t>𝑑</m:t>
                        </m:r>
                        <m:sSup>
                          <m:sSupPr>
                            <m:ctrlPr>
                              <a:rPr lang="en-IN" sz="2400" i="1">
                                <a:solidFill>
                                  <a:schemeClr val="tx1"/>
                                </a:solidFill>
                                <a:latin typeface="Cambria Math" panose="02040503050406030204" pitchFamily="18" charset="0"/>
                              </a:rPr>
                            </m:ctrlPr>
                          </m:sSupPr>
                          <m:e>
                            <m:r>
                              <a:rPr lang="en-IN" sz="2400">
                                <a:solidFill>
                                  <a:schemeClr val="tx1"/>
                                </a:solidFill>
                                <a:latin typeface="Cambria Math" panose="02040503050406030204" pitchFamily="18" charset="0"/>
                              </a:rPr>
                              <m:t>𝑊</m:t>
                            </m:r>
                          </m:e>
                          <m:sup>
                            <m:r>
                              <a:rPr lang="en-IN" sz="2400">
                                <a:solidFill>
                                  <a:schemeClr val="tx1"/>
                                </a:solidFill>
                                <a:latin typeface="Cambria Math" panose="02040503050406030204" pitchFamily="18" charset="0"/>
                              </a:rPr>
                              <m:t>2</m:t>
                            </m:r>
                          </m:sup>
                        </m:sSup>
                      </m:den>
                    </m:f>
                  </m:oMath>
                </a14:m>
                <a:r>
                  <a:rPr lang="en-US" sz="2400" dirty="0" smtClean="0">
                    <a:solidFill>
                      <a:schemeClr val="tx1"/>
                    </a:solidFill>
                    <a:latin typeface="+mj-lt"/>
                  </a:rPr>
                  <a:t> is </a:t>
                </a:r>
                <a14:m>
                  <m:oMath xmlns:m="http://schemas.openxmlformats.org/officeDocument/2006/math">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US" sz="240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1×1</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1×</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3</m:t>
                            </m:r>
                          </m:sub>
                        </m:sSub>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3</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3</m:t>
                            </m:r>
                          </m:sub>
                        </m:sSub>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3</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3</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2</m:t>
                            </m:r>
                          </m:sub>
                        </m:sSub>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b="0" i="1" smtClean="0">
                            <a:solidFill>
                              <a:schemeClr val="tx1"/>
                            </a:solidFill>
                            <a:latin typeface="Cambria Math" panose="02040503050406030204" pitchFamily="18" charset="0"/>
                            <a:ea typeface="Cambria Math" panose="02040503050406030204" pitchFamily="18" charset="0"/>
                          </a:rPr>
                        </m:ctrlPr>
                      </m:sSupPr>
                      <m:e>
                        <m:r>
                          <a:rPr lang="en-IN" sz="2400" b="0" i="1" smtClean="0">
                            <a:solidFill>
                              <a:schemeClr val="tx1"/>
                            </a:solidFill>
                            <a:latin typeface="Cambria Math" panose="02040503050406030204" pitchFamily="18" charset="0"/>
                            <a:ea typeface="Cambria Math" panose="02040503050406030204" pitchFamily="18" charset="0"/>
                          </a:rPr>
                          <m:t>ℝ</m:t>
                        </m:r>
                      </m:e>
                      <m:sup>
                        <m:r>
                          <a:rPr lang="en-IN" sz="2400" b="0" i="1" smtClean="0">
                            <a:solidFill>
                              <a:schemeClr val="tx1"/>
                            </a:solidFill>
                            <a:latin typeface="Cambria Math" panose="02040503050406030204" pitchFamily="18" charset="0"/>
                            <a:ea typeface="Cambria Math" panose="02040503050406030204" pitchFamily="18" charset="0"/>
                          </a:rPr>
                          <m:t>1×</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3</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𝑘</m:t>
                            </m:r>
                          </m:e>
                          <m:sub>
                            <m:r>
                              <a:rPr lang="en-IN" sz="2400" b="0" i="1" smtClean="0">
                                <a:solidFill>
                                  <a:schemeClr val="tx1"/>
                                </a:solidFill>
                                <a:latin typeface="Cambria Math" panose="02040503050406030204" pitchFamily="18" charset="0"/>
                                <a:ea typeface="Cambria Math" panose="02040503050406030204" pitchFamily="18" charset="0"/>
                              </a:rPr>
                              <m:t>2</m:t>
                            </m:r>
                          </m:sub>
                        </m:sSub>
                      </m:sup>
                    </m:sSup>
                  </m:oMath>
                </a14:m>
                <a:r>
                  <a:rPr lang="en-US" sz="2400" dirty="0" smtClean="0">
                    <a:solidFill>
                      <a:schemeClr val="tx1"/>
                    </a:solidFill>
                    <a:latin typeface="+mj-lt"/>
                  </a:rPr>
                  <a:t> which is as expected</a:t>
                </a:r>
                <a:endParaRPr lang="en-US" sz="2400" dirty="0">
                  <a:solidFill>
                    <a:schemeClr val="tx1"/>
                  </a:solidFill>
                  <a:latin typeface="+mj-lt"/>
                </a:endParaRPr>
              </a:p>
            </p:txBody>
          </p:sp>
        </mc:Choice>
        <mc:Fallback xmlns="">
          <p:sp>
            <p:nvSpPr>
              <p:cNvPr id="10" name="Rectangular Callout 9"/>
              <p:cNvSpPr>
                <a:spLocks noRot="1" noChangeAspect="1" noMove="1" noResize="1" noEditPoints="1" noAdjustHandles="1" noChangeArrowheads="1" noChangeShapeType="1" noTextEdit="1"/>
              </p:cNvSpPr>
              <p:nvPr/>
            </p:nvSpPr>
            <p:spPr>
              <a:xfrm>
                <a:off x="253354" y="189939"/>
                <a:ext cx="9981468" cy="1320362"/>
              </a:xfrm>
              <a:prstGeom prst="wedgeRectCallout">
                <a:avLst>
                  <a:gd name="adj1" fmla="val 60123"/>
                  <a:gd name="adj2" fmla="val 39572"/>
                </a:avLst>
              </a:prstGeom>
              <a:blipFill>
                <a:blip r:embed="rId8"/>
                <a:stretch>
                  <a:fillRect l="-33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10070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righ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Bookkeeping in </a:t>
            </a:r>
            <a:r>
              <a:rPr lang="en-IN" dirty="0" err="1" smtClean="0"/>
              <a:t>Backprop</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3" y="1111624"/>
                <a:ext cx="12066983" cy="6068822"/>
              </a:xfrm>
            </p:spPr>
            <p:txBody>
              <a:bodyPr>
                <a:normAutofit/>
              </a:bodyPr>
              <a:lstStyle/>
              <a:p>
                <a:r>
                  <a:rPr lang="en-IN" dirty="0" smtClean="0"/>
                  <a:t>Thus, we derive the </a:t>
                </a:r>
                <a:r>
                  <a:rPr lang="en-IN" dirty="0" smtClean="0"/>
                  <a:t>update (steps for calculating </a:t>
                </a:r>
                <a14:m>
                  <m:oMath xmlns:m="http://schemas.openxmlformats.org/officeDocument/2006/math">
                    <m:f>
                      <m:fPr>
                        <m:ctrlPr>
                          <a:rPr lang="en-IN" i="1">
                            <a:solidFill>
                              <a:schemeClr val="tx1"/>
                            </a:solidFill>
                            <a:latin typeface="Cambria Math" panose="02040503050406030204" pitchFamily="18" charset="0"/>
                          </a:rPr>
                        </m:ctrlPr>
                      </m:fPr>
                      <m:num>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ℓ</m:t>
                            </m:r>
                          </m:e>
                          <m:sup>
                            <m:r>
                              <a:rPr lang="en-IN">
                                <a:solidFill>
                                  <a:schemeClr val="tx1"/>
                                </a:solidFill>
                                <a:latin typeface="Cambria Math" panose="02040503050406030204" pitchFamily="18" charset="0"/>
                              </a:rPr>
                              <m:t>𝑖</m:t>
                            </m:r>
                          </m:sup>
                        </m:sSup>
                      </m:num>
                      <m:den>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𝑊</m:t>
                            </m:r>
                          </m:e>
                          <m:sup>
                            <m:r>
                              <a:rPr lang="en-IN">
                                <a:solidFill>
                                  <a:schemeClr val="tx1"/>
                                </a:solidFill>
                                <a:latin typeface="Cambria Math" panose="02040503050406030204" pitchFamily="18" charset="0"/>
                              </a:rPr>
                              <m:t>1</m:t>
                            </m:r>
                          </m:sup>
                        </m:sSup>
                      </m:den>
                    </m:f>
                  </m:oMath>
                </a14:m>
                <a:r>
                  <a:rPr lang="en-IN" dirty="0" smtClean="0"/>
                  <a:t> similar </a:t>
                </a:r>
                <a:r>
                  <a:rPr lang="en-IN" dirty="0" smtClean="0"/>
                  <a:t>&amp; </a:t>
                </a:r>
                <a:r>
                  <a:rPr lang="en-IN" dirty="0" smtClean="0"/>
                  <a:t>omitted)</a:t>
                </a:r>
                <a:r>
                  <a:rPr lang="en-IN" dirty="0" smtClean="0"/>
                  <a:t/>
                </a:r>
                <a:br>
                  <a:rPr lang="en-IN" dirty="0" smtClean="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𝑖</m:t>
                            </m:r>
                          </m:sup>
                        </m:sSup>
                      </m:num>
                      <m:den>
                        <m:r>
                          <a:rPr lang="en-IN" i="1">
                            <a:latin typeface="Cambria Math" panose="02040503050406030204" pitchFamily="18" charset="0"/>
                          </a:rPr>
                          <m:t>𝑑</m:t>
                        </m:r>
                        <m:r>
                          <a:rPr lang="en-IN" b="1">
                            <a:latin typeface="Cambria Math" panose="02040503050406030204" pitchFamily="18" charset="0"/>
                          </a:rPr>
                          <m:t>𝐯</m:t>
                        </m:r>
                      </m:den>
                    </m:f>
                    <m:r>
                      <a:rPr lang="en-IN" b="1"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r>
                          <a:rPr lang="en-IN" i="1" smtClean="0">
                            <a:latin typeface="Cambria Math" panose="02040503050406030204" pitchFamily="18" charset="0"/>
                          </a:rPr>
                          <m:t>,</m:t>
                        </m:r>
                        <m:sSup>
                          <m:sSupPr>
                            <m:ctrlPr>
                              <a:rPr lang="en-IN" i="1" smtClean="0">
                                <a:latin typeface="Cambria Math" panose="02040503050406030204" pitchFamily="18" charset="0"/>
                              </a:rPr>
                            </m:ctrlPr>
                          </m:sSupPr>
                          <m:e>
                            <m:r>
                              <a:rPr lang="en-IN" i="1">
                                <a:latin typeface="Cambria Math" panose="02040503050406030204" pitchFamily="18" charset="0"/>
                              </a:rPr>
                              <m:t>𝑦</m:t>
                            </m:r>
                          </m:e>
                          <m:sup>
                            <m:r>
                              <a:rPr lang="en-IN" i="1" smtClean="0">
                                <a:latin typeface="Cambria Math" panose="02040503050406030204" pitchFamily="18" charset="0"/>
                              </a:rPr>
                              <m:t>𝑖</m:t>
                            </m:r>
                          </m:sup>
                        </m:sSup>
                      </m:e>
                    </m:d>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2,</m:t>
                                </m:r>
                                <m:r>
                                  <a:rPr lang="en-IN" i="1">
                                    <a:latin typeface="Cambria Math" panose="02040503050406030204" pitchFamily="18" charset="0"/>
                                  </a:rPr>
                                  <m:t>𝑖</m:t>
                                </m:r>
                              </m:sup>
                            </m:sSup>
                          </m:e>
                        </m:d>
                      </m:e>
                      <m:sup>
                        <m:r>
                          <a:rPr lang="en-IN" i="1">
                            <a:latin typeface="Cambria Math" panose="02040503050406030204" pitchFamily="18" charset="0"/>
                          </a:rPr>
                          <m:t>⊤</m:t>
                        </m:r>
                      </m:sup>
                    </m:sSup>
                  </m:oMath>
                </a14:m>
                <a:r>
                  <a:rPr lang="en-IN" dirty="0" smtClean="0"/>
                  <a:t>,</a:t>
                </a:r>
                <a:br>
                  <a:rPr lang="en-IN" dirty="0" smtClean="0"/>
                </a:br>
                <a14:m>
                  <m:oMath xmlns:m="http://schemas.openxmlformats.org/officeDocument/2006/math">
                    <m:f>
                      <m:fPr>
                        <m:ctrlPr>
                          <a:rPr lang="en-IN" i="1">
                            <a:solidFill>
                              <a:schemeClr val="tx1"/>
                            </a:solidFill>
                            <a:latin typeface="Cambria Math" panose="02040503050406030204" pitchFamily="18" charset="0"/>
                          </a:rPr>
                        </m:ctrlPr>
                      </m:fPr>
                      <m:num>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ℓ</m:t>
                            </m:r>
                          </m:e>
                          <m:sup>
                            <m:r>
                              <a:rPr lang="en-IN">
                                <a:solidFill>
                                  <a:schemeClr val="tx1"/>
                                </a:solidFill>
                                <a:latin typeface="Cambria Math" panose="02040503050406030204" pitchFamily="18" charset="0"/>
                              </a:rPr>
                              <m:t>𝑖</m:t>
                            </m:r>
                          </m:sup>
                        </m:sSup>
                      </m:num>
                      <m:den>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𝑊</m:t>
                            </m:r>
                          </m:e>
                          <m:sup>
                            <m:r>
                              <a:rPr lang="en-IN">
                                <a:solidFill>
                                  <a:schemeClr val="tx1"/>
                                </a:solidFill>
                                <a:latin typeface="Cambria Math" panose="02040503050406030204" pitchFamily="18" charset="0"/>
                              </a:rPr>
                              <m:t>2</m:t>
                            </m:r>
                          </m:sup>
                        </m:sSup>
                      </m:den>
                    </m:f>
                    <m:r>
                      <a:rPr lang="en-IN" i="1">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ℓ</m:t>
                        </m:r>
                      </m:e>
                      <m:sup>
                        <m:r>
                          <a:rPr lang="en-IN" i="1">
                            <a:solidFill>
                              <a:schemeClr val="tx1"/>
                            </a:solidFill>
                            <a:latin typeface="Cambria Math" panose="02040503050406030204" pitchFamily="18" charset="0"/>
                          </a:rPr>
                          <m:t>′</m:t>
                        </m:r>
                      </m:sup>
                    </m:sSup>
                    <m:d>
                      <m:dPr>
                        <m:ctrlPr>
                          <a:rPr lang="en-IN" i="1">
                            <a:solidFill>
                              <a:schemeClr val="tx1"/>
                            </a:solidFill>
                            <a:latin typeface="Cambria Math" panose="02040503050406030204" pitchFamily="18" charset="0"/>
                          </a:rPr>
                        </m:ctrlPr>
                      </m:dPr>
                      <m:e>
                        <m:sSup>
                          <m:sSupPr>
                            <m:ctrlPr>
                              <a:rPr lang="en-IN" i="1" dirty="0">
                                <a:solidFill>
                                  <a:schemeClr val="tx1"/>
                                </a:solidFill>
                                <a:latin typeface="Cambria Math" panose="02040503050406030204" pitchFamily="18" charset="0"/>
                              </a:rPr>
                            </m:ctrlPr>
                          </m:sSupPr>
                          <m:e>
                            <m:acc>
                              <m:accPr>
                                <m:chr m:val="̂"/>
                                <m:ctrlPr>
                                  <a:rPr lang="en-IN" i="1">
                                    <a:solidFill>
                                      <a:schemeClr val="tx1"/>
                                    </a:solidFill>
                                    <a:latin typeface="Cambria Math" panose="02040503050406030204" pitchFamily="18" charset="0"/>
                                  </a:rPr>
                                </m:ctrlPr>
                              </m:accPr>
                              <m:e>
                                <m:r>
                                  <a:rPr lang="en-IN" i="1">
                                    <a:solidFill>
                                      <a:schemeClr val="tx1"/>
                                    </a:solidFill>
                                    <a:latin typeface="Cambria Math" panose="02040503050406030204" pitchFamily="18" charset="0"/>
                                  </a:rPr>
                                  <m:t>𝑦</m:t>
                                </m:r>
                              </m:e>
                            </m:acc>
                          </m:e>
                          <m:sup>
                            <m:r>
                              <a:rPr lang="en-IN" i="1" dirty="0">
                                <a:solidFill>
                                  <a:schemeClr val="tx1"/>
                                </a:solidFill>
                                <a:latin typeface="Cambria Math" panose="02040503050406030204" pitchFamily="18" charset="0"/>
                              </a:rPr>
                              <m:t>𝑖</m:t>
                            </m:r>
                          </m:sup>
                        </m:sSup>
                        <m:r>
                          <a:rPr lang="en-IN" i="1" dirty="0">
                            <a:solidFill>
                              <a:schemeClr val="tx1"/>
                            </a:solidFill>
                            <a:latin typeface="Cambria Math" panose="02040503050406030204" pitchFamily="18" charset="0"/>
                          </a:rPr>
                          <m:t>,</m:t>
                        </m:r>
                        <m:sSup>
                          <m:sSupPr>
                            <m:ctrlPr>
                              <a:rPr lang="en-IN" i="1" dirty="0">
                                <a:solidFill>
                                  <a:schemeClr val="tx1"/>
                                </a:solidFill>
                                <a:latin typeface="Cambria Math" panose="02040503050406030204" pitchFamily="18" charset="0"/>
                              </a:rPr>
                            </m:ctrlPr>
                          </m:sSupPr>
                          <m:e>
                            <m:r>
                              <a:rPr lang="en-IN" i="1" dirty="0">
                                <a:solidFill>
                                  <a:schemeClr val="tx1"/>
                                </a:solidFill>
                                <a:latin typeface="Cambria Math" panose="02040503050406030204" pitchFamily="18" charset="0"/>
                              </a:rPr>
                              <m:t>𝑦</m:t>
                            </m:r>
                          </m:e>
                          <m:sup>
                            <m:r>
                              <a:rPr lang="en-IN" i="1" dirty="0">
                                <a:solidFill>
                                  <a:schemeClr val="tx1"/>
                                </a:solidFill>
                                <a:latin typeface="Cambria Math" panose="02040503050406030204" pitchFamily="18" charset="0"/>
                              </a:rPr>
                              <m:t>𝑖</m:t>
                            </m:r>
                          </m:sup>
                        </m:sSup>
                      </m:e>
                    </m:d>
                    <m:r>
                      <a:rPr lang="en-IN" i="1">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𝐯</m:t>
                        </m:r>
                      </m:e>
                      <m:sup>
                        <m:r>
                          <a:rPr lang="en-IN" i="1">
                            <a:solidFill>
                              <a:schemeClr val="tx1"/>
                            </a:solidFill>
                            <a:latin typeface="Cambria Math" panose="02040503050406030204" pitchFamily="18" charset="0"/>
                          </a:rPr>
                          <m:t>⊤</m:t>
                        </m:r>
                      </m:sup>
                    </m:sSup>
                    <m:r>
                      <a:rPr lang="en-IN" i="1">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𝐡</m:t>
                            </m:r>
                          </m:e>
                          <m:sup>
                            <m:r>
                              <a:rPr lang="en-IN" i="1">
                                <a:solidFill>
                                  <a:schemeClr val="tx1"/>
                                </a:solidFill>
                                <a:latin typeface="Cambria Math" panose="02040503050406030204" pitchFamily="18" charset="0"/>
                              </a:rPr>
                              <m:t>2,</m:t>
                            </m:r>
                            <m:r>
                              <a:rPr lang="en-IN" i="1">
                                <a:solidFill>
                                  <a:schemeClr val="tx1"/>
                                </a:solidFill>
                                <a:latin typeface="Cambria Math" panose="02040503050406030204" pitchFamily="18" charset="0"/>
                              </a:rPr>
                              <m:t>𝑖</m:t>
                            </m:r>
                          </m:sup>
                        </m:sSup>
                      </m:num>
                      <m:den>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i="1">
                                <a:solidFill>
                                  <a:schemeClr val="tx1"/>
                                </a:solidFill>
                                <a:latin typeface="Cambria Math" panose="02040503050406030204" pitchFamily="18" charset="0"/>
                              </a:rPr>
                              <m:t>2,</m:t>
                            </m:r>
                            <m:r>
                              <a:rPr lang="en-IN" i="1">
                                <a:solidFill>
                                  <a:schemeClr val="tx1"/>
                                </a:solidFill>
                                <a:latin typeface="Cambria Math" panose="02040503050406030204" pitchFamily="18" charset="0"/>
                              </a:rPr>
                              <m:t>𝑖</m:t>
                            </m:r>
                          </m:sup>
                        </m:sSup>
                      </m:den>
                    </m:f>
                    <m:r>
                      <a:rPr lang="en-IN" i="1">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i="1">
                                <a:solidFill>
                                  <a:schemeClr val="tx1"/>
                                </a:solidFill>
                                <a:latin typeface="Cambria Math" panose="02040503050406030204" pitchFamily="18" charset="0"/>
                              </a:rPr>
                              <m:t>2,</m:t>
                            </m:r>
                            <m:r>
                              <a:rPr lang="en-IN" i="1">
                                <a:solidFill>
                                  <a:schemeClr val="tx1"/>
                                </a:solidFill>
                                <a:latin typeface="Cambria Math" panose="02040503050406030204" pitchFamily="18" charset="0"/>
                              </a:rPr>
                              <m:t>𝑖</m:t>
                            </m:r>
                          </m:sup>
                        </m:sSup>
                      </m:num>
                      <m:den>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𝑊</m:t>
                            </m:r>
                          </m:e>
                          <m:sup>
                            <m:r>
                              <a:rPr lang="en-IN" i="1">
                                <a:solidFill>
                                  <a:schemeClr val="tx1"/>
                                </a:solidFill>
                                <a:latin typeface="Cambria Math" panose="02040503050406030204" pitchFamily="18" charset="0"/>
                              </a:rPr>
                              <m:t>2</m:t>
                            </m:r>
                          </m:sup>
                        </m:sSup>
                      </m:den>
                    </m:f>
                  </m:oMath>
                </a14:m>
                <a:r>
                  <a:rPr lang="en-IN" dirty="0" smtClean="0"/>
                  <a:t>, and</a:t>
                </a:r>
                <a:r>
                  <a:rPr lang="en-IN" i="1" dirty="0" smtClean="0">
                    <a:solidFill>
                      <a:schemeClr val="tx1"/>
                    </a:solidFill>
                    <a:latin typeface="Cambria Math" panose="02040503050406030204" pitchFamily="18" charset="0"/>
                  </a:rPr>
                  <a:t/>
                </a:r>
                <a:br>
                  <a:rPr lang="en-IN" i="1" dirty="0" smtClean="0">
                    <a:solidFill>
                      <a:schemeClr val="tx1"/>
                    </a:solidFill>
                    <a:latin typeface="Cambria Math" panose="02040503050406030204" pitchFamily="18" charset="0"/>
                  </a:rPr>
                </a:br>
                <a14:m>
                  <m:oMath xmlns:m="http://schemas.openxmlformats.org/officeDocument/2006/math">
                    <m:f>
                      <m:fPr>
                        <m:ctrlPr>
                          <a:rPr lang="en-IN" i="1">
                            <a:solidFill>
                              <a:schemeClr val="tx1"/>
                            </a:solidFill>
                            <a:latin typeface="Cambria Math" panose="02040503050406030204" pitchFamily="18" charset="0"/>
                          </a:rPr>
                        </m:ctrlPr>
                      </m:fPr>
                      <m:num>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ℓ</m:t>
                            </m:r>
                          </m:e>
                          <m:sup>
                            <m:r>
                              <a:rPr lang="en-IN">
                                <a:solidFill>
                                  <a:schemeClr val="tx1"/>
                                </a:solidFill>
                                <a:latin typeface="Cambria Math" panose="02040503050406030204" pitchFamily="18" charset="0"/>
                              </a:rPr>
                              <m:t>𝑖</m:t>
                            </m:r>
                          </m:sup>
                        </m:sSup>
                      </m:num>
                      <m:den>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𝑊</m:t>
                            </m:r>
                          </m:e>
                          <m:sup>
                            <m:r>
                              <a:rPr lang="en-IN" b="0" i="0" smtClean="0">
                                <a:solidFill>
                                  <a:schemeClr val="tx1"/>
                                </a:solidFill>
                                <a:latin typeface="Cambria Math" panose="02040503050406030204" pitchFamily="18" charset="0"/>
                              </a:rPr>
                              <m:t>1</m:t>
                            </m:r>
                          </m:sup>
                        </m:sSup>
                      </m:den>
                    </m:f>
                    <m:r>
                      <a:rPr lang="en-IN" i="1">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ℓ</m:t>
                        </m:r>
                      </m:e>
                      <m:sup>
                        <m:r>
                          <a:rPr lang="en-IN" i="1">
                            <a:solidFill>
                              <a:schemeClr val="tx1"/>
                            </a:solidFill>
                            <a:latin typeface="Cambria Math" panose="02040503050406030204" pitchFamily="18" charset="0"/>
                          </a:rPr>
                          <m:t>′</m:t>
                        </m:r>
                      </m:sup>
                    </m:sSup>
                    <m:d>
                      <m:dPr>
                        <m:ctrlPr>
                          <a:rPr lang="en-IN" i="1">
                            <a:solidFill>
                              <a:schemeClr val="tx1"/>
                            </a:solidFill>
                            <a:latin typeface="Cambria Math" panose="02040503050406030204" pitchFamily="18" charset="0"/>
                          </a:rPr>
                        </m:ctrlPr>
                      </m:dPr>
                      <m:e>
                        <m:sSup>
                          <m:sSupPr>
                            <m:ctrlPr>
                              <a:rPr lang="en-IN" i="1" dirty="0">
                                <a:solidFill>
                                  <a:schemeClr val="tx1"/>
                                </a:solidFill>
                                <a:latin typeface="Cambria Math" panose="02040503050406030204" pitchFamily="18" charset="0"/>
                              </a:rPr>
                            </m:ctrlPr>
                          </m:sSupPr>
                          <m:e>
                            <m:acc>
                              <m:accPr>
                                <m:chr m:val="̂"/>
                                <m:ctrlPr>
                                  <a:rPr lang="en-IN" i="1">
                                    <a:solidFill>
                                      <a:schemeClr val="tx1"/>
                                    </a:solidFill>
                                    <a:latin typeface="Cambria Math" panose="02040503050406030204" pitchFamily="18" charset="0"/>
                                  </a:rPr>
                                </m:ctrlPr>
                              </m:accPr>
                              <m:e>
                                <m:r>
                                  <a:rPr lang="en-IN" i="1">
                                    <a:solidFill>
                                      <a:schemeClr val="tx1"/>
                                    </a:solidFill>
                                    <a:latin typeface="Cambria Math" panose="02040503050406030204" pitchFamily="18" charset="0"/>
                                  </a:rPr>
                                  <m:t>𝑦</m:t>
                                </m:r>
                              </m:e>
                            </m:acc>
                          </m:e>
                          <m:sup>
                            <m:r>
                              <a:rPr lang="en-IN" i="1" dirty="0">
                                <a:solidFill>
                                  <a:schemeClr val="tx1"/>
                                </a:solidFill>
                                <a:latin typeface="Cambria Math" panose="02040503050406030204" pitchFamily="18" charset="0"/>
                              </a:rPr>
                              <m:t>𝑖</m:t>
                            </m:r>
                          </m:sup>
                        </m:sSup>
                        <m:r>
                          <a:rPr lang="en-IN" i="1" dirty="0">
                            <a:solidFill>
                              <a:schemeClr val="tx1"/>
                            </a:solidFill>
                            <a:latin typeface="Cambria Math" panose="02040503050406030204" pitchFamily="18" charset="0"/>
                          </a:rPr>
                          <m:t>,</m:t>
                        </m:r>
                        <m:sSup>
                          <m:sSupPr>
                            <m:ctrlPr>
                              <a:rPr lang="en-IN" i="1" dirty="0">
                                <a:solidFill>
                                  <a:schemeClr val="tx1"/>
                                </a:solidFill>
                                <a:latin typeface="Cambria Math" panose="02040503050406030204" pitchFamily="18" charset="0"/>
                              </a:rPr>
                            </m:ctrlPr>
                          </m:sSupPr>
                          <m:e>
                            <m:r>
                              <a:rPr lang="en-IN" i="1" dirty="0">
                                <a:solidFill>
                                  <a:schemeClr val="tx1"/>
                                </a:solidFill>
                                <a:latin typeface="Cambria Math" panose="02040503050406030204" pitchFamily="18" charset="0"/>
                              </a:rPr>
                              <m:t>𝑦</m:t>
                            </m:r>
                          </m:e>
                          <m:sup>
                            <m:r>
                              <a:rPr lang="en-IN" i="1" dirty="0">
                                <a:solidFill>
                                  <a:schemeClr val="tx1"/>
                                </a:solidFill>
                                <a:latin typeface="Cambria Math" panose="02040503050406030204" pitchFamily="18" charset="0"/>
                              </a:rPr>
                              <m:t>𝑖</m:t>
                            </m:r>
                          </m:sup>
                        </m:sSup>
                      </m:e>
                    </m:d>
                    <m:r>
                      <a:rPr lang="en-IN" i="1">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𝐯</m:t>
                        </m:r>
                      </m:e>
                      <m:sup>
                        <m:r>
                          <a:rPr lang="en-IN" i="1">
                            <a:solidFill>
                              <a:schemeClr val="tx1"/>
                            </a:solidFill>
                            <a:latin typeface="Cambria Math" panose="02040503050406030204" pitchFamily="18" charset="0"/>
                          </a:rPr>
                          <m:t>⊤</m:t>
                        </m:r>
                      </m:sup>
                    </m:sSup>
                    <m:r>
                      <a:rPr lang="en-IN" i="1">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𝐡</m:t>
                            </m:r>
                          </m:e>
                          <m:sup>
                            <m:r>
                              <a:rPr lang="en-IN" i="1">
                                <a:solidFill>
                                  <a:schemeClr val="tx1"/>
                                </a:solidFill>
                                <a:latin typeface="Cambria Math" panose="02040503050406030204" pitchFamily="18" charset="0"/>
                              </a:rPr>
                              <m:t>2,</m:t>
                            </m:r>
                            <m:r>
                              <a:rPr lang="en-IN" i="1">
                                <a:solidFill>
                                  <a:schemeClr val="tx1"/>
                                </a:solidFill>
                                <a:latin typeface="Cambria Math" panose="02040503050406030204" pitchFamily="18" charset="0"/>
                              </a:rPr>
                              <m:t>𝑖</m:t>
                            </m:r>
                          </m:sup>
                        </m:sSup>
                      </m:num>
                      <m:den>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i="1">
                                <a:solidFill>
                                  <a:schemeClr val="tx1"/>
                                </a:solidFill>
                                <a:latin typeface="Cambria Math" panose="02040503050406030204" pitchFamily="18" charset="0"/>
                              </a:rPr>
                              <m:t>2,</m:t>
                            </m:r>
                            <m:r>
                              <a:rPr lang="en-IN" i="1">
                                <a:solidFill>
                                  <a:schemeClr val="tx1"/>
                                </a:solidFill>
                                <a:latin typeface="Cambria Math" panose="02040503050406030204" pitchFamily="18" charset="0"/>
                              </a:rPr>
                              <m:t>𝑖</m:t>
                            </m:r>
                          </m:sup>
                        </m:sSup>
                      </m:den>
                    </m:f>
                    <m:r>
                      <a:rPr lang="en-IN" i="1">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i="1">
                                <a:solidFill>
                                  <a:schemeClr val="tx1"/>
                                </a:solidFill>
                                <a:latin typeface="Cambria Math" panose="02040503050406030204" pitchFamily="18" charset="0"/>
                              </a:rPr>
                              <m:t>2,</m:t>
                            </m:r>
                            <m:r>
                              <a:rPr lang="en-IN" i="1">
                                <a:solidFill>
                                  <a:schemeClr val="tx1"/>
                                </a:solidFill>
                                <a:latin typeface="Cambria Math" panose="02040503050406030204" pitchFamily="18" charset="0"/>
                              </a:rPr>
                              <m:t>𝑖</m:t>
                            </m:r>
                          </m:sup>
                        </m:sSup>
                      </m:num>
                      <m:den>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𝐡</m:t>
                            </m:r>
                          </m:e>
                          <m:sup>
                            <m:r>
                              <a:rPr lang="en-IN" b="0" i="1" smtClean="0">
                                <a:solidFill>
                                  <a:schemeClr val="tx1"/>
                                </a:solidFill>
                                <a:latin typeface="Cambria Math" panose="02040503050406030204" pitchFamily="18" charset="0"/>
                              </a:rPr>
                              <m:t>1</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𝑖</m:t>
                            </m:r>
                          </m:sup>
                        </m:sSup>
                      </m:den>
                    </m:f>
                    <m:r>
                      <a:rPr lang="en-IN" i="1">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𝐡</m:t>
                            </m:r>
                          </m:e>
                          <m:sup>
                            <m:r>
                              <a:rPr lang="en-IN" b="0" i="1" smtClean="0">
                                <a:solidFill>
                                  <a:schemeClr val="tx1"/>
                                </a:solidFill>
                                <a:latin typeface="Cambria Math" panose="02040503050406030204" pitchFamily="18" charset="0"/>
                              </a:rPr>
                              <m:t>1</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𝑖</m:t>
                            </m:r>
                          </m:sup>
                        </m:sSup>
                      </m:num>
                      <m:den>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b="0" i="1" smtClean="0">
                                <a:solidFill>
                                  <a:schemeClr val="tx1"/>
                                </a:solidFill>
                                <a:latin typeface="Cambria Math" panose="02040503050406030204" pitchFamily="18" charset="0"/>
                              </a:rPr>
                              <m:t>1</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𝑖</m:t>
                            </m:r>
                          </m:sup>
                        </m:sSup>
                      </m:den>
                    </m:f>
                    <m:r>
                      <a:rPr lang="en-IN" b="0" i="1" smtClean="0">
                        <a:solidFill>
                          <a:schemeClr val="tx1"/>
                        </a:solidFill>
                        <a:latin typeface="Cambria Math" panose="02040503050406030204" pitchFamily="18" charset="0"/>
                      </a:rPr>
                      <m:t>⋅</m:t>
                    </m:r>
                    <m:f>
                      <m:fPr>
                        <m:ctrlPr>
                          <a:rPr lang="en-IN" i="1">
                            <a:solidFill>
                              <a:schemeClr val="tx1"/>
                            </a:solidFill>
                            <a:latin typeface="Cambria Math" panose="02040503050406030204" pitchFamily="18" charset="0"/>
                          </a:rPr>
                        </m:ctrlPr>
                      </m:fPr>
                      <m:num>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b="0" i="1" smtClean="0">
                                <a:solidFill>
                                  <a:schemeClr val="tx1"/>
                                </a:solidFill>
                                <a:latin typeface="Cambria Math" panose="02040503050406030204" pitchFamily="18" charset="0"/>
                              </a:rPr>
                              <m:t>1</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𝑖</m:t>
                            </m:r>
                          </m:sup>
                        </m:sSup>
                      </m:num>
                      <m:den>
                        <m:r>
                          <a:rPr lang="en-IN" i="1">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𝑊</m:t>
                            </m:r>
                          </m:e>
                          <m:sup>
                            <m:r>
                              <a:rPr lang="en-IN" b="0" i="1" smtClean="0">
                                <a:solidFill>
                                  <a:schemeClr val="tx1"/>
                                </a:solidFill>
                                <a:latin typeface="Cambria Math" panose="02040503050406030204" pitchFamily="18" charset="0"/>
                              </a:rPr>
                              <m:t>1</m:t>
                            </m:r>
                          </m:sup>
                        </m:sSup>
                      </m:den>
                    </m:f>
                  </m:oMath>
                </a14:m>
                <a:r>
                  <a:rPr lang="en-IN" dirty="0" smtClean="0"/>
                  <a:t> </a:t>
                </a:r>
              </a:p>
              <a:p>
                <a:pPr lvl="2"/>
                <a:r>
                  <a:rPr lang="en-IN" dirty="0" smtClean="0"/>
                  <a:t>Terms such as </a:t>
                </a:r>
                <a14:m>
                  <m:oMath xmlns:m="http://schemas.openxmlformats.org/officeDocument/2006/math">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ℓ</m:t>
                        </m:r>
                      </m:e>
                      <m:sup>
                        <m:r>
                          <a:rPr lang="en-IN">
                            <a:solidFill>
                              <a:schemeClr val="tx1"/>
                            </a:solidFill>
                            <a:latin typeface="Cambria Math" panose="02040503050406030204" pitchFamily="18" charset="0"/>
                          </a:rPr>
                          <m:t>′</m:t>
                        </m:r>
                      </m:sup>
                    </m:sSup>
                    <m:d>
                      <m:dPr>
                        <m:ctrlPr>
                          <a:rPr lang="en-IN" i="1">
                            <a:solidFill>
                              <a:schemeClr val="tx1"/>
                            </a:solidFill>
                            <a:latin typeface="Cambria Math" panose="02040503050406030204" pitchFamily="18" charset="0"/>
                          </a:rPr>
                        </m:ctrlPr>
                      </m:dPr>
                      <m:e>
                        <m:sSup>
                          <m:sSupPr>
                            <m:ctrlPr>
                              <a:rPr lang="en-IN" i="1" dirty="0">
                                <a:solidFill>
                                  <a:schemeClr val="tx1"/>
                                </a:solidFill>
                                <a:latin typeface="Cambria Math" panose="02040503050406030204" pitchFamily="18" charset="0"/>
                              </a:rPr>
                            </m:ctrlPr>
                          </m:sSupPr>
                          <m:e>
                            <m:acc>
                              <m:accPr>
                                <m:chr m:val="̂"/>
                                <m:ctrlPr>
                                  <a:rPr lang="en-IN" i="1">
                                    <a:solidFill>
                                      <a:schemeClr val="tx1"/>
                                    </a:solidFill>
                                    <a:latin typeface="Cambria Math" panose="02040503050406030204" pitchFamily="18" charset="0"/>
                                  </a:rPr>
                                </m:ctrlPr>
                              </m:accPr>
                              <m:e>
                                <m:r>
                                  <a:rPr lang="en-IN">
                                    <a:solidFill>
                                      <a:schemeClr val="tx1"/>
                                    </a:solidFill>
                                    <a:latin typeface="Cambria Math" panose="02040503050406030204" pitchFamily="18" charset="0"/>
                                  </a:rPr>
                                  <m:t>𝑦</m:t>
                                </m:r>
                              </m:e>
                            </m:acc>
                          </m:e>
                          <m:sup>
                            <m:r>
                              <a:rPr lang="en-IN" dirty="0">
                                <a:solidFill>
                                  <a:schemeClr val="tx1"/>
                                </a:solidFill>
                                <a:latin typeface="Cambria Math" panose="02040503050406030204" pitchFamily="18" charset="0"/>
                              </a:rPr>
                              <m:t>𝑖</m:t>
                            </m:r>
                          </m:sup>
                        </m:sSup>
                        <m:r>
                          <a:rPr lang="en-IN" dirty="0">
                            <a:solidFill>
                              <a:schemeClr val="tx1"/>
                            </a:solidFill>
                            <a:latin typeface="Cambria Math" panose="02040503050406030204" pitchFamily="18" charset="0"/>
                          </a:rPr>
                          <m:t>,</m:t>
                        </m:r>
                        <m:sSup>
                          <m:sSupPr>
                            <m:ctrlPr>
                              <a:rPr lang="en-IN" i="1" dirty="0">
                                <a:solidFill>
                                  <a:schemeClr val="tx1"/>
                                </a:solidFill>
                                <a:latin typeface="Cambria Math" panose="02040503050406030204" pitchFamily="18" charset="0"/>
                              </a:rPr>
                            </m:ctrlPr>
                          </m:sSupPr>
                          <m:e>
                            <m:r>
                              <a:rPr lang="en-IN" dirty="0">
                                <a:solidFill>
                                  <a:schemeClr val="tx1"/>
                                </a:solidFill>
                                <a:latin typeface="Cambria Math" panose="02040503050406030204" pitchFamily="18" charset="0"/>
                              </a:rPr>
                              <m:t>𝑦</m:t>
                            </m:r>
                          </m:e>
                          <m:sup>
                            <m:r>
                              <a:rPr lang="en-IN" dirty="0">
                                <a:solidFill>
                                  <a:schemeClr val="tx1"/>
                                </a:solidFill>
                                <a:latin typeface="Cambria Math" panose="02040503050406030204" pitchFamily="18" charset="0"/>
                              </a:rPr>
                              <m:t>𝑖</m:t>
                            </m:r>
                          </m:sup>
                        </m:sSup>
                      </m:e>
                    </m:d>
                  </m:oMath>
                </a14:m>
                <a:r>
                  <a:rPr lang="en-IN" dirty="0" smtClean="0"/>
                  <a:t>, </a:t>
                </a:r>
                <a14:m>
                  <m:oMath xmlns:m="http://schemas.openxmlformats.org/officeDocument/2006/math">
                    <m:f>
                      <m:fPr>
                        <m:ctrlPr>
                          <a:rPr lang="en-IN" i="1">
                            <a:solidFill>
                              <a:schemeClr val="tx1"/>
                            </a:solidFill>
                            <a:latin typeface="Cambria Math" panose="02040503050406030204" pitchFamily="18" charset="0"/>
                          </a:rPr>
                        </m:ctrlPr>
                      </m:fPr>
                      <m:num>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𝐡</m:t>
                            </m:r>
                          </m:e>
                          <m:sup>
                            <m:r>
                              <a:rPr lang="en-IN">
                                <a:solidFill>
                                  <a:schemeClr val="tx1"/>
                                </a:solidFill>
                                <a:latin typeface="Cambria Math" panose="02040503050406030204" pitchFamily="18" charset="0"/>
                              </a:rPr>
                              <m:t>2,</m:t>
                            </m:r>
                            <m:r>
                              <a:rPr lang="en-IN">
                                <a:solidFill>
                                  <a:schemeClr val="tx1"/>
                                </a:solidFill>
                                <a:latin typeface="Cambria Math" panose="02040503050406030204" pitchFamily="18" charset="0"/>
                              </a:rPr>
                              <m:t>𝑖</m:t>
                            </m:r>
                          </m:sup>
                        </m:sSup>
                      </m:num>
                      <m:den>
                        <m:r>
                          <a:rPr lang="en-IN">
                            <a:solidFill>
                              <a:schemeClr val="tx1"/>
                            </a:solidFill>
                            <a:latin typeface="Cambria Math" panose="02040503050406030204" pitchFamily="18" charset="0"/>
                          </a:rPr>
                          <m:t>𝑑</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𝐚</m:t>
                            </m:r>
                          </m:e>
                          <m:sup>
                            <m:r>
                              <a:rPr lang="en-IN">
                                <a:solidFill>
                                  <a:schemeClr val="tx1"/>
                                </a:solidFill>
                                <a:latin typeface="Cambria Math" panose="02040503050406030204" pitchFamily="18" charset="0"/>
                              </a:rPr>
                              <m:t>2,</m:t>
                            </m:r>
                            <m:r>
                              <a:rPr lang="en-IN">
                                <a:solidFill>
                                  <a:schemeClr val="tx1"/>
                                </a:solidFill>
                                <a:latin typeface="Cambria Math" panose="02040503050406030204" pitchFamily="18" charset="0"/>
                              </a:rPr>
                              <m:t>𝑖</m:t>
                            </m:r>
                          </m:sup>
                        </m:sSup>
                      </m:den>
                    </m:f>
                  </m:oMath>
                </a14:m>
                <a:r>
                  <a:rPr lang="en-IN" dirty="0" smtClean="0"/>
                  <a:t> used repeatedly in multiple expressions</a:t>
                </a:r>
              </a:p>
              <a:p>
                <a:pPr lvl="2"/>
                <a:r>
                  <a:rPr lang="en-IN" dirty="0" err="1" smtClean="0"/>
                  <a:t>TensorFlow</a:t>
                </a:r>
                <a:r>
                  <a:rPr lang="en-IN" dirty="0" smtClean="0"/>
                  <a:t>, </a:t>
                </a:r>
                <a:r>
                  <a:rPr lang="en-IN" dirty="0" err="1" smtClean="0"/>
                  <a:t>PyTorch</a:t>
                </a:r>
                <a:r>
                  <a:rPr lang="en-IN" dirty="0" smtClean="0"/>
                  <a:t> do bookkeeping to avoid repeated computation</a:t>
                </a:r>
              </a:p>
              <a:p>
                <a:pPr lvl="2"/>
                <a:r>
                  <a:rPr lang="en-IN" dirty="0" smtClean="0"/>
                  <a:t>Save time but also use up a lot of memory (which GPUs don’t always have </a:t>
                </a:r>
                <a:r>
                  <a:rPr lang="en-IN" i="0" dirty="0" smtClean="0">
                    <a:sym typeface="Wingdings" panose="05000000000000000000" pitchFamily="2" charset="2"/>
                  </a:rPr>
                  <a:t></a:t>
                </a:r>
                <a:r>
                  <a:rPr lang="en-IN" dirty="0" smtClean="0">
                    <a:sym typeface="Wingdings" panose="05000000000000000000" pitchFamily="2" charset="2"/>
                  </a:rPr>
                  <a:t>)</a:t>
                </a:r>
                <a:endParaRPr lang="en-IN" dirty="0" smtClean="0"/>
              </a:p>
              <a:p>
                <a:pPr lvl="2"/>
                <a:r>
                  <a:rPr lang="en-IN" b="1" dirty="0" smtClean="0"/>
                  <a:t>Note</a:t>
                </a:r>
                <a:r>
                  <a:rPr lang="en-IN" dirty="0" smtClean="0"/>
                  <a:t>: </a:t>
                </a:r>
                <a14:m>
                  <m:oMath xmlns:m="http://schemas.openxmlformats.org/officeDocument/2006/math">
                    <m:f>
                      <m:fPr>
                        <m:ctrlPr>
                          <a:rPr lang="en-IN" i="1">
                            <a:latin typeface="Cambria Math" panose="02040503050406030204" pitchFamily="18" charset="0"/>
                          </a:rPr>
                        </m:ctrlPr>
                      </m:fPr>
                      <m:num>
                        <m:r>
                          <a:rPr lang="en-IN">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b="0" i="1" smtClean="0">
                                <a:latin typeface="Cambria Math" panose="02040503050406030204" pitchFamily="18" charset="0"/>
                              </a:rPr>
                              <m:t>𝑙</m:t>
                            </m:r>
                            <m:r>
                              <a:rPr lang="en-IN">
                                <a:latin typeface="Cambria Math" panose="02040503050406030204" pitchFamily="18" charset="0"/>
                              </a:rPr>
                              <m:t>,</m:t>
                            </m:r>
                            <m:r>
                              <a:rPr lang="en-IN">
                                <a:latin typeface="Cambria Math" panose="02040503050406030204" pitchFamily="18" charset="0"/>
                              </a:rPr>
                              <m:t>𝑖</m:t>
                            </m:r>
                          </m:sup>
                        </m:sSup>
                      </m:num>
                      <m:den>
                        <m:r>
                          <a:rPr lang="en-IN">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𝐚</m:t>
                            </m:r>
                          </m:e>
                          <m:sup>
                            <m:r>
                              <a:rPr lang="en-IN" b="0" i="1" smtClean="0">
                                <a:latin typeface="Cambria Math" panose="02040503050406030204" pitchFamily="18" charset="0"/>
                              </a:rPr>
                              <m:t>𝑙</m:t>
                            </m:r>
                            <m:r>
                              <a:rPr lang="en-IN">
                                <a:latin typeface="Cambria Math" panose="02040503050406030204" pitchFamily="18" charset="0"/>
                              </a:rPr>
                              <m:t>,</m:t>
                            </m:r>
                            <m:r>
                              <a:rPr lang="en-IN">
                                <a:latin typeface="Cambria Math" panose="02040503050406030204" pitchFamily="18" charset="0"/>
                              </a:rPr>
                              <m:t>𝑖</m:t>
                            </m:r>
                          </m:sup>
                        </m:sSup>
                      </m:den>
                    </m:f>
                    <m:r>
                      <a:rPr lang="en-IN">
                        <a:latin typeface="Cambria Math" panose="02040503050406030204" pitchFamily="18" charset="0"/>
                      </a:rPr>
                      <m:t>=</m:t>
                    </m:r>
                    <m:r>
                      <m:rPr>
                        <m:sty m:val="p"/>
                      </m:rPr>
                      <a:rPr lang="en-IN" i="0">
                        <a:latin typeface="Cambria Math" panose="02040503050406030204" pitchFamily="18" charset="0"/>
                      </a:rPr>
                      <m:t>diag</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a:latin typeface="Cambria Math" panose="02040503050406030204" pitchFamily="18" charset="0"/>
                              </a:rPr>
                              <m:t>𝑓</m:t>
                            </m:r>
                          </m:e>
                          <m:sup>
                            <m:r>
                              <a:rPr lang="en-IN">
                                <a:latin typeface="Cambria Math" panose="02040503050406030204" pitchFamily="18" charset="0"/>
                              </a:rPr>
                              <m:t>′</m:t>
                            </m:r>
                          </m:sup>
                        </m:sSup>
                        <m:d>
                          <m:dPr>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b="1" i="0">
                                    <a:latin typeface="Cambria Math" panose="02040503050406030204" pitchFamily="18" charset="0"/>
                                  </a:rPr>
                                  <m:t>𝐚</m:t>
                                </m:r>
                              </m:e>
                              <m:sub>
                                <m:r>
                                  <a:rPr lang="en-IN">
                                    <a:latin typeface="Cambria Math" panose="02040503050406030204" pitchFamily="18" charset="0"/>
                                  </a:rPr>
                                  <m:t>1</m:t>
                                </m:r>
                              </m:sub>
                              <m:sup>
                                <m:r>
                                  <a:rPr lang="en-IN" b="0" i="1" smtClean="0">
                                    <a:latin typeface="Cambria Math" panose="02040503050406030204" pitchFamily="18" charset="0"/>
                                  </a:rPr>
                                  <m:t>𝑙</m:t>
                                </m:r>
                                <m:r>
                                  <a:rPr lang="en-IN">
                                    <a:latin typeface="Cambria Math" panose="02040503050406030204" pitchFamily="18" charset="0"/>
                                  </a:rPr>
                                  <m:t>,</m:t>
                                </m:r>
                                <m:r>
                                  <a:rPr lang="en-IN">
                                    <a:latin typeface="Cambria Math" panose="02040503050406030204" pitchFamily="18" charset="0"/>
                                  </a:rPr>
                                  <m:t>𝑖</m:t>
                                </m:r>
                              </m:sup>
                            </m:sSubSup>
                          </m:e>
                        </m:d>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𝑓</m:t>
                            </m:r>
                          </m:e>
                          <m:sup>
                            <m:r>
                              <a:rPr lang="en-IN">
                                <a:latin typeface="Cambria Math" panose="02040503050406030204" pitchFamily="18" charset="0"/>
                              </a:rPr>
                              <m:t>′</m:t>
                            </m:r>
                          </m:sup>
                        </m:sSup>
                        <m:d>
                          <m:dPr>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b="1" i="0">
                                    <a:latin typeface="Cambria Math" panose="02040503050406030204" pitchFamily="18" charset="0"/>
                                  </a:rPr>
                                  <m:t>𝐚</m:t>
                                </m:r>
                              </m:e>
                              <m:sub>
                                <m:sSub>
                                  <m:sSubPr>
                                    <m:ctrlPr>
                                      <a:rPr lang="en-IN" i="1">
                                        <a:latin typeface="Cambria Math" panose="02040503050406030204" pitchFamily="18" charset="0"/>
                                      </a:rPr>
                                    </m:ctrlPr>
                                  </m:sSubPr>
                                  <m:e>
                                    <m:r>
                                      <a:rPr lang="en-IN">
                                        <a:latin typeface="Cambria Math" panose="02040503050406030204" pitchFamily="18" charset="0"/>
                                      </a:rPr>
                                      <m:t>𝑘</m:t>
                                    </m:r>
                                  </m:e>
                                  <m:sub>
                                    <m:r>
                                      <a:rPr lang="en-IN" b="0" i="1" smtClean="0">
                                        <a:latin typeface="Cambria Math" panose="02040503050406030204" pitchFamily="18" charset="0"/>
                                      </a:rPr>
                                      <m:t>𝑙</m:t>
                                    </m:r>
                                    <m:r>
                                      <a:rPr lang="en-IN" b="0" i="1" smtClean="0">
                                        <a:latin typeface="Cambria Math" panose="02040503050406030204" pitchFamily="18" charset="0"/>
                                      </a:rPr>
                                      <m:t>+1</m:t>
                                    </m:r>
                                  </m:sub>
                                </m:sSub>
                              </m:sub>
                              <m:sup>
                                <m:r>
                                  <a:rPr lang="en-IN" b="0" i="1" smtClean="0">
                                    <a:latin typeface="Cambria Math" panose="02040503050406030204" pitchFamily="18" charset="0"/>
                                  </a:rPr>
                                  <m:t>𝑙</m:t>
                                </m:r>
                                <m:r>
                                  <a:rPr lang="en-IN">
                                    <a:latin typeface="Cambria Math" panose="02040503050406030204" pitchFamily="18" charset="0"/>
                                  </a:rPr>
                                  <m:t>,</m:t>
                                </m:r>
                                <m:r>
                                  <a:rPr lang="en-IN">
                                    <a:latin typeface="Cambria Math" panose="02040503050406030204" pitchFamily="18" charset="0"/>
                                  </a:rPr>
                                  <m:t>𝑖</m:t>
                                </m:r>
                              </m:sup>
                            </m:sSubSup>
                          </m:e>
                        </m:d>
                      </m:e>
                    </m:d>
                  </m:oMath>
                </a14:m>
                <a:r>
                  <a:rPr lang="en-IN" dirty="0" smtClean="0"/>
                  <a:t>, if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𝑓</m:t>
                        </m:r>
                      </m:e>
                      <m:sup>
                        <m:r>
                          <a:rPr lang="en-IN" b="0" i="1" smtClean="0">
                            <a:latin typeface="Cambria Math" panose="02040503050406030204" pitchFamily="18" charset="0"/>
                          </a:rPr>
                          <m:t>′</m:t>
                        </m:r>
                      </m:sup>
                    </m:sSup>
                  </m:oMath>
                </a14:m>
                <a:r>
                  <a:rPr lang="en-IN" dirty="0" smtClean="0"/>
                  <a:t> is small (e.g. sigmoid), then the terms multiplied together may become very small – vanishing gradients</a:t>
                </a:r>
                <a:endParaRPr lang="en-IN" dirty="0"/>
              </a:p>
              <a:p>
                <a:pPr lvl="2"/>
                <a:r>
                  <a:rPr lang="en-IN" dirty="0" smtClean="0"/>
                  <a:t>One reason why </a:t>
                </a:r>
                <a:r>
                  <a:rPr lang="en-IN" dirty="0" err="1" smtClean="0"/>
                  <a:t>ReLU</a:t>
                </a:r>
                <a:r>
                  <a:rPr lang="en-IN" dirty="0" smtClean="0"/>
                  <a:t> </a:t>
                </a:r>
                <a:r>
                  <a:rPr lang="en-IN" dirty="0" err="1" smtClean="0"/>
                  <a:t>etc</a:t>
                </a:r>
                <a:r>
                  <a:rPr lang="en-IN" dirty="0" smtClean="0"/>
                  <a:t> preferred – do not have vanishing gradients issue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3" y="1111624"/>
                <a:ext cx="12066983" cy="6068822"/>
              </a:xfrm>
              <a:blipFill>
                <a:blip r:embed="rId2"/>
                <a:stretch>
                  <a:fillRect l="-556" r="-50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spTree>
    <p:extLst>
      <p:ext uri="{BB962C8B-B14F-4D97-AF65-F5344CB8AC3E}">
        <p14:creationId xmlns:p14="http://schemas.microsoft.com/office/powerpoint/2010/main" val="7488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Generative Neural Networks</a:t>
            </a:r>
            <a:endParaRPr lang="en-IN" dirty="0"/>
          </a:p>
        </p:txBody>
      </p:sp>
      <p:sp>
        <p:nvSpPr>
          <p:cNvPr id="6" name="Text Placeholder 5"/>
          <p:cNvSpPr>
            <a:spLocks noGrp="1"/>
          </p:cNvSpPr>
          <p:nvPr>
            <p:ph type="body" idx="1"/>
          </p:nvPr>
        </p:nvSpPr>
        <p:spPr>
          <a:xfrm>
            <a:off x="603503" y="1975388"/>
            <a:ext cx="11588495" cy="4882611"/>
          </a:xfrm>
        </p:spPr>
        <p:txBody>
          <a:bodyPr/>
          <a:lstStyle/>
          <a:p>
            <a:r>
              <a:rPr lang="en-IN" dirty="0" smtClean="0"/>
              <a:t>So far we have looked at networks that solve prediction problems like (</a:t>
            </a:r>
            <a:r>
              <a:rPr lang="en-IN" dirty="0" err="1" smtClean="0"/>
              <a:t>binary,multiclass</a:t>
            </a:r>
            <a:r>
              <a:rPr lang="en-IN" dirty="0" smtClean="0"/>
              <a:t>/label)classification, regression </a:t>
            </a:r>
            <a:r>
              <a:rPr lang="en-IN" dirty="0" err="1" smtClean="0"/>
              <a:t>etc</a:t>
            </a:r>
            <a:endParaRPr lang="en-IN" dirty="0" smtClean="0"/>
          </a:p>
          <a:p>
            <a:r>
              <a:rPr lang="en-IN" dirty="0" smtClean="0"/>
              <a:t>Neural networks can also be used to learn generative models</a:t>
            </a:r>
          </a:p>
          <a:p>
            <a:r>
              <a:rPr lang="en-IN" dirty="0" smtClean="0"/>
              <a:t>Can be used for dim. </a:t>
            </a:r>
            <a:r>
              <a:rPr lang="en-IN" dirty="0" err="1" smtClean="0"/>
              <a:t>redn</a:t>
            </a:r>
            <a:r>
              <a:rPr lang="en-IN" dirty="0" smtClean="0"/>
              <a:t>. as well as to generate new data points</a:t>
            </a:r>
          </a:p>
          <a:p>
            <a:r>
              <a:rPr lang="en-IN" dirty="0" smtClean="0"/>
              <a:t>(Variational) </a:t>
            </a:r>
            <a:r>
              <a:rPr lang="en-IN" dirty="0" err="1" smtClean="0"/>
              <a:t>Autoencoders</a:t>
            </a:r>
            <a:r>
              <a:rPr lang="en-IN" dirty="0" smtClean="0"/>
              <a:t> </a:t>
            </a:r>
            <a:r>
              <a:rPr lang="en-IN" dirty="0"/>
              <a:t>(</a:t>
            </a:r>
            <a:r>
              <a:rPr lang="en-IN" dirty="0" err="1"/>
              <a:t>Kingma</a:t>
            </a:r>
            <a:r>
              <a:rPr lang="en-IN" dirty="0"/>
              <a:t> &amp; Welling 2013, </a:t>
            </a:r>
            <a:r>
              <a:rPr lang="en-IN" dirty="0" err="1" smtClean="0"/>
              <a:t>Rezende</a:t>
            </a:r>
            <a:r>
              <a:rPr lang="en-IN" dirty="0" smtClean="0"/>
              <a:t> et al. 2014) </a:t>
            </a:r>
            <a:r>
              <a:rPr lang="en-IN" dirty="0"/>
              <a:t>and </a:t>
            </a:r>
            <a:r>
              <a:rPr lang="en-IN" dirty="0" smtClean="0"/>
              <a:t>Generative adversarial networks (</a:t>
            </a:r>
            <a:r>
              <a:rPr lang="en-IN" dirty="0" err="1" smtClean="0"/>
              <a:t>Goodfellow</a:t>
            </a:r>
            <a:r>
              <a:rPr lang="en-IN" dirty="0" smtClean="0"/>
              <a:t> et al 2014) are two popular generative models that use neural networks</a:t>
            </a:r>
          </a:p>
          <a:p>
            <a:r>
              <a:rPr lang="en-IN" dirty="0" smtClean="0"/>
              <a:t>Will describe them </a:t>
            </a:r>
            <a:r>
              <a:rPr lang="en-IN" dirty="0" smtClean="0"/>
              <a:t>using </a:t>
            </a:r>
            <a:r>
              <a:rPr lang="en-IN" dirty="0" smtClean="0"/>
              <a:t>feedforward networks but </a:t>
            </a:r>
            <a:r>
              <a:rPr lang="en-IN" dirty="0" smtClean="0"/>
              <a:t>they can </a:t>
            </a:r>
            <a:r>
              <a:rPr lang="en-IN" dirty="0" smtClean="0"/>
              <a:t>be formed out of CNNs or RNNs as well</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Tree>
    <p:extLst>
      <p:ext uri="{BB962C8B-B14F-4D97-AF65-F5344CB8AC3E}">
        <p14:creationId xmlns:p14="http://schemas.microsoft.com/office/powerpoint/2010/main" val="23416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err="1" smtClean="0"/>
              <a:t>Autoencoders</a:t>
            </a:r>
            <a:endParaRPr lang="en-IN"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53353" y="1111623"/>
                <a:ext cx="8117617" cy="5746377"/>
              </a:xfrm>
            </p:spPr>
            <p:txBody>
              <a:bodyPr>
                <a:normAutofit/>
              </a:bodyPr>
              <a:lstStyle/>
              <a:p>
                <a:r>
                  <a:rPr lang="en-IN" dirty="0" smtClean="0"/>
                  <a:t>In </a:t>
                </a:r>
                <a:r>
                  <a:rPr lang="en-IN" dirty="0"/>
                  <a:t>PCA, a </a:t>
                </a:r>
                <a:r>
                  <a:rPr lang="en-IN" dirty="0" smtClean="0"/>
                  <a:t>low dim latent </a:t>
                </a:r>
                <a:r>
                  <a:rPr lang="en-IN" dirty="0"/>
                  <a:t>variable </a:t>
                </a:r>
                <a14:m>
                  <m:oMath xmlns:m="http://schemas.openxmlformats.org/officeDocument/2006/math">
                    <m:r>
                      <a:rPr lang="en-IN" b="1">
                        <a:latin typeface="Cambria Math" panose="02040503050406030204" pitchFamily="18" charset="0"/>
                      </a:rPr>
                      <m:t>𝐳</m:t>
                    </m:r>
                  </m:oMath>
                </a14:m>
                <a:r>
                  <a:rPr lang="en-US" dirty="0"/>
                  <a:t> generated the data </a:t>
                </a:r>
                <a:r>
                  <a:rPr lang="en-US" dirty="0" smtClean="0"/>
                  <a:t>as </a:t>
                </a:r>
                <a14:m>
                  <m:oMath xmlns:m="http://schemas.openxmlformats.org/officeDocument/2006/math">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rPr>
                      <m:t>𝑊</m:t>
                    </m:r>
                    <m:r>
                      <a:rPr lang="en-IN" b="1">
                        <a:latin typeface="Cambria Math" panose="02040503050406030204" pitchFamily="18" charset="0"/>
                      </a:rPr>
                      <m:t>𝐳</m:t>
                    </m:r>
                    <m:r>
                      <a:rPr lang="en-IN" i="1">
                        <a:latin typeface="Cambria Math" panose="02040503050406030204" pitchFamily="18" charset="0"/>
                      </a:rPr>
                      <m:t>+</m:t>
                    </m:r>
                    <m:r>
                      <a:rPr lang="en-IN" b="1">
                        <a:latin typeface="Cambria Math" panose="02040503050406030204" pitchFamily="18" charset="0"/>
                      </a:rPr>
                      <m:t>𝛜</m:t>
                    </m:r>
                  </m:oMath>
                </a14:m>
                <a:endParaRPr lang="en-US" b="1" dirty="0"/>
              </a:p>
              <a:p>
                <a:pPr lvl="2"/>
                <a:r>
                  <a:rPr lang="en-IN" b="1" dirty="0" smtClean="0"/>
                  <a:t>Note</a:t>
                </a:r>
                <a:r>
                  <a:rPr lang="en-IN" dirty="0" smtClean="0"/>
                  <a:t>: a linear map (factor loading matrix) was applied to </a:t>
                </a:r>
                <a14:m>
                  <m:oMath xmlns:m="http://schemas.openxmlformats.org/officeDocument/2006/math">
                    <m:r>
                      <a:rPr lang="en-IN" b="1" i="0" smtClean="0">
                        <a:latin typeface="Cambria Math" panose="02040503050406030204" pitchFamily="18" charset="0"/>
                      </a:rPr>
                      <m:t>𝐳</m:t>
                    </m:r>
                  </m:oMath>
                </a14:m>
                <a:r>
                  <a:rPr lang="en-IN" dirty="0" smtClean="0"/>
                  <a:t> to obtain data</a:t>
                </a:r>
              </a:p>
              <a:p>
                <a:pPr lvl="2"/>
                <a:r>
                  <a:rPr lang="en-IN" dirty="0" smtClean="0"/>
                  <a:t>If </a:t>
                </a:r>
                <a:r>
                  <a:rPr lang="en-IN" dirty="0"/>
                  <a:t>we </a:t>
                </a:r>
                <a:r>
                  <a:rPr lang="en-IN" dirty="0" smtClean="0"/>
                  <a:t>find </a:t>
                </a:r>
                <a14:m>
                  <m:oMath xmlns:m="http://schemas.openxmlformats.org/officeDocument/2006/math">
                    <m:r>
                      <a:rPr lang="en-IN" i="1">
                        <a:latin typeface="Cambria Math" panose="02040503050406030204" pitchFamily="18" charset="0"/>
                      </a:rPr>
                      <m:t>𝑊</m:t>
                    </m:r>
                  </m:oMath>
                </a14:m>
                <a:r>
                  <a:rPr lang="en-US" dirty="0"/>
                  <a:t>, then we </a:t>
                </a:r>
                <a:r>
                  <a:rPr lang="en-US" dirty="0" smtClean="0"/>
                  <a:t>could recover the low-dim </a:t>
                </a:r>
                <a14:m>
                  <m:oMath xmlns:m="http://schemas.openxmlformats.org/officeDocument/2006/math">
                    <m:r>
                      <a:rPr lang="en-IN" b="1">
                        <a:latin typeface="Cambria Math" panose="02040503050406030204" pitchFamily="18" charset="0"/>
                      </a:rPr>
                      <m:t>𝐳</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m:t>
                        </m:r>
                      </m:sup>
                    </m:sSup>
                    <m:r>
                      <a:rPr lang="en-IN" b="1">
                        <a:latin typeface="Cambria Math" panose="02040503050406030204" pitchFamily="18" charset="0"/>
                      </a:rPr>
                      <m:t>𝐱</m:t>
                    </m:r>
                  </m:oMath>
                </a14:m>
                <a:endParaRPr lang="en-US" b="1" dirty="0"/>
              </a:p>
              <a:p>
                <a:pPr lvl="2"/>
                <a:r>
                  <a:rPr lang="en-IN" dirty="0" smtClean="0"/>
                  <a:t>PCA offers the best reconstruction error</a:t>
                </a:r>
                <a:r>
                  <a:rPr lang="en-IN" dirty="0"/>
                  <a:t/>
                </a:r>
                <a:br>
                  <a:rPr lang="en-IN" dirty="0"/>
                </a:br>
                <a14:m>
                  <m:oMath xmlns:m="http://schemas.openxmlformats.org/officeDocument/2006/math">
                    <m:sSubSup>
                      <m:sSubSupPr>
                        <m:ctrlPr>
                          <a:rPr lang="en-IN" i="1">
                            <a:latin typeface="Cambria Math" panose="02040503050406030204" pitchFamily="18" charset="0"/>
                          </a:rPr>
                        </m:ctrlPr>
                      </m:sSubSupPr>
                      <m:e>
                        <m:d>
                          <m:dPr>
                            <m:begChr m:val="‖"/>
                            <m:endChr m:val="‖"/>
                            <m:ctrlPr>
                              <a:rPr lang="en-IN" i="1">
                                <a:latin typeface="Cambria Math" panose="02040503050406030204" pitchFamily="18" charset="0"/>
                              </a:rPr>
                            </m:ctrlPr>
                          </m:dPr>
                          <m:e>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rPr>
                              <m:t>𝑊</m:t>
                            </m:r>
                            <m:sSup>
                              <m:sSupPr>
                                <m:ctrlPr>
                                  <a:rPr lang="en-IN"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m:t>
                                </m:r>
                              </m:sup>
                            </m:sSup>
                            <m:r>
                              <a:rPr lang="en-IN" b="1">
                                <a:latin typeface="Cambria Math" panose="02040503050406030204" pitchFamily="18" charset="0"/>
                              </a:rPr>
                              <m:t>𝐱</m:t>
                            </m:r>
                          </m:e>
                        </m:d>
                      </m:e>
                      <m:sub>
                        <m:r>
                          <a:rPr lang="en-IN" i="1">
                            <a:latin typeface="Cambria Math" panose="02040503050406030204" pitchFamily="18" charset="0"/>
                          </a:rPr>
                          <m:t>2</m:t>
                        </m:r>
                      </m:sub>
                      <m:sup>
                        <m:r>
                          <a:rPr lang="en-IN" i="1">
                            <a:latin typeface="Cambria Math" panose="02040503050406030204" pitchFamily="18" charset="0"/>
                          </a:rPr>
                          <m:t>2</m:t>
                        </m:r>
                      </m:sup>
                    </m:sSubSup>
                  </m:oMath>
                </a14:m>
                <a:endParaRPr lang="en-US" dirty="0"/>
              </a:p>
              <a:p>
                <a:r>
                  <a:rPr lang="en-IN" dirty="0" err="1" smtClean="0"/>
                  <a:t>Autoencoders</a:t>
                </a:r>
                <a:r>
                  <a:rPr lang="en-IN" dirty="0" smtClean="0"/>
                  <a:t> </a:t>
                </a:r>
                <a:r>
                  <a:rPr lang="en-IN" dirty="0"/>
                  <a:t>do </a:t>
                </a:r>
                <a:r>
                  <a:rPr lang="en-IN" dirty="0" smtClean="0"/>
                  <a:t>this using non-linear maps</a:t>
                </a:r>
                <a:endParaRPr lang="en-IN" dirty="0"/>
              </a:p>
              <a:p>
                <a:pPr lvl="2"/>
                <a:r>
                  <a:rPr lang="en-IN" dirty="0"/>
                  <a:t>An </a:t>
                </a:r>
                <a:r>
                  <a:rPr lang="en-IN" dirty="0" smtClean="0"/>
                  <a:t>“encoder” </a:t>
                </a:r>
                <a:r>
                  <a:rPr lang="en-IN" dirty="0"/>
                  <a:t>converts data to a </a:t>
                </a:r>
                <a:r>
                  <a:rPr lang="en-IN" dirty="0" smtClean="0"/>
                  <a:t>latent </a:t>
                </a:r>
                <a:r>
                  <a:rPr lang="en-IN" dirty="0"/>
                  <a:t>representation </a:t>
                </a:r>
                <a14:m>
                  <m:oMath xmlns:m="http://schemas.openxmlformats.org/officeDocument/2006/math">
                    <m:r>
                      <a:rPr lang="en-IN" b="1">
                        <a:latin typeface="Cambria Math" panose="02040503050406030204" pitchFamily="18" charset="0"/>
                      </a:rPr>
                      <m:t>𝐡</m:t>
                    </m:r>
                    <m:r>
                      <a:rPr lang="en-IN" i="1">
                        <a:latin typeface="Cambria Math" panose="02040503050406030204" pitchFamily="18" charset="0"/>
                      </a:rPr>
                      <m:t>=</m:t>
                    </m:r>
                    <m:r>
                      <a:rPr lang="en-IN" i="1">
                        <a:latin typeface="Cambria Math" panose="02040503050406030204" pitchFamily="18" charset="0"/>
                      </a:rPr>
                      <m:t>𝑒</m:t>
                    </m:r>
                    <m:r>
                      <a:rPr lang="en-IN" i="1">
                        <a:latin typeface="Cambria Math" panose="02040503050406030204" pitchFamily="18" charset="0"/>
                      </a:rPr>
                      <m:t>(</m:t>
                    </m:r>
                    <m:r>
                      <a:rPr lang="en-IN" b="1">
                        <a:latin typeface="Cambria Math" panose="02040503050406030204" pitchFamily="18" charset="0"/>
                      </a:rPr>
                      <m:t>𝐱</m:t>
                    </m:r>
                    <m:r>
                      <a:rPr lang="en-IN" i="1">
                        <a:latin typeface="Cambria Math" panose="02040503050406030204" pitchFamily="18" charset="0"/>
                      </a:rPr>
                      <m:t>)</m:t>
                    </m:r>
                  </m:oMath>
                </a14:m>
                <a:endParaRPr lang="en-US" dirty="0"/>
              </a:p>
              <a:p>
                <a:pPr lvl="2"/>
                <a:r>
                  <a:rPr lang="en-IN" dirty="0"/>
                  <a:t>A </a:t>
                </a:r>
                <a:r>
                  <a:rPr lang="en-IN" dirty="0" smtClean="0"/>
                  <a:t>“decoder” </a:t>
                </a:r>
                <a:r>
                  <a:rPr lang="en-IN" dirty="0"/>
                  <a:t>produces a reconstruction </a:t>
                </a:r>
                <a14:m>
                  <m:oMath xmlns:m="http://schemas.openxmlformats.org/officeDocument/2006/math">
                    <m:r>
                      <a:rPr lang="en-IN" b="1">
                        <a:latin typeface="Cambria Math" panose="02040503050406030204" pitchFamily="18" charset="0"/>
                      </a:rPr>
                      <m:t>𝐫</m:t>
                    </m:r>
                    <m:r>
                      <a:rPr lang="en-IN" i="1">
                        <a:latin typeface="Cambria Math" panose="02040503050406030204" pitchFamily="18" charset="0"/>
                      </a:rPr>
                      <m:t>=</m:t>
                    </m:r>
                    <m:r>
                      <a:rPr lang="en-IN" i="1">
                        <a:latin typeface="Cambria Math" panose="02040503050406030204" pitchFamily="18" charset="0"/>
                      </a:rPr>
                      <m:t>𝑑</m:t>
                    </m:r>
                    <m:r>
                      <a:rPr lang="en-IN" i="1">
                        <a:latin typeface="Cambria Math" panose="02040503050406030204" pitchFamily="18" charset="0"/>
                      </a:rPr>
                      <m:t>(</m:t>
                    </m:r>
                    <m:r>
                      <a:rPr lang="en-IN" b="1">
                        <a:latin typeface="Cambria Math" panose="02040503050406030204" pitchFamily="18" charset="0"/>
                      </a:rPr>
                      <m:t>𝐡</m:t>
                    </m:r>
                    <m:r>
                      <a:rPr lang="en-IN" i="1">
                        <a:latin typeface="Cambria Math" panose="02040503050406030204" pitchFamily="18" charset="0"/>
                      </a:rPr>
                      <m:t>)</m:t>
                    </m:r>
                  </m:oMath>
                </a14:m>
                <a:endParaRPr lang="en-US" dirty="0"/>
              </a:p>
              <a:p>
                <a:pPr lvl="2"/>
                <a:r>
                  <a:rPr lang="en-IN" dirty="0"/>
                  <a:t>Want to minimize loss </a:t>
                </a:r>
                <a14:m>
                  <m:oMath xmlns:m="http://schemas.openxmlformats.org/officeDocument/2006/math">
                    <m:r>
                      <a:rPr lang="en-IN" i="1">
                        <a:latin typeface="Cambria Math" panose="02040503050406030204" pitchFamily="18" charset="0"/>
                      </a:rPr>
                      <m:t>ℓ</m:t>
                    </m:r>
                    <m:d>
                      <m:dPr>
                        <m:ctrlPr>
                          <a:rPr lang="en-IN" i="1">
                            <a:latin typeface="Cambria Math" panose="02040503050406030204" pitchFamily="18" charset="0"/>
                          </a:rPr>
                        </m:ctrlPr>
                      </m:dPr>
                      <m:e>
                        <m:r>
                          <a:rPr lang="en-IN" i="1">
                            <a:latin typeface="Cambria Math" panose="02040503050406030204" pitchFamily="18" charset="0"/>
                          </a:rPr>
                          <m:t>𝑑</m:t>
                        </m:r>
                        <m:d>
                          <m:dPr>
                            <m:ctrlPr>
                              <a:rPr lang="en-IN" i="1">
                                <a:latin typeface="Cambria Math" panose="02040503050406030204" pitchFamily="18" charset="0"/>
                              </a:rPr>
                            </m:ctrlPr>
                          </m:dPr>
                          <m:e>
                            <m:r>
                              <a:rPr lang="en-IN" b="1">
                                <a:latin typeface="Cambria Math" panose="02040503050406030204" pitchFamily="18" charset="0"/>
                              </a:rPr>
                              <m:t>𝐡</m:t>
                            </m:r>
                          </m:e>
                        </m:d>
                        <m:r>
                          <a:rPr lang="en-IN" i="1">
                            <a:latin typeface="Cambria Math" panose="02040503050406030204" pitchFamily="18" charset="0"/>
                          </a:rPr>
                          <m:t>,</m:t>
                        </m:r>
                        <m:r>
                          <a:rPr lang="en-IN" b="1">
                            <a:latin typeface="Cambria Math" panose="02040503050406030204" pitchFamily="18" charset="0"/>
                          </a:rPr>
                          <m:t>𝐱</m:t>
                        </m:r>
                      </m:e>
                    </m:d>
                    <m:r>
                      <a:rPr lang="en-IN" i="1">
                        <a:latin typeface="Cambria Math" panose="02040503050406030204" pitchFamily="18" charset="0"/>
                      </a:rPr>
                      <m:t>=ℓ</m:t>
                    </m:r>
                    <m:d>
                      <m:dPr>
                        <m:ctrlPr>
                          <a:rPr lang="en-IN" i="1">
                            <a:latin typeface="Cambria Math" panose="02040503050406030204" pitchFamily="18" charset="0"/>
                          </a:rPr>
                        </m:ctrlPr>
                      </m:dPr>
                      <m:e>
                        <m:r>
                          <a:rPr lang="en-IN" i="1">
                            <a:latin typeface="Cambria Math" panose="02040503050406030204" pitchFamily="18" charset="0"/>
                          </a:rPr>
                          <m:t>𝑑</m:t>
                        </m:r>
                        <m:d>
                          <m:dPr>
                            <m:ctrlPr>
                              <a:rPr lang="en-IN" i="1">
                                <a:latin typeface="Cambria Math" panose="02040503050406030204" pitchFamily="18" charset="0"/>
                              </a:rPr>
                            </m:ctrlPr>
                          </m:dPr>
                          <m:e>
                            <m:r>
                              <a:rPr lang="en-IN" i="1">
                                <a:latin typeface="Cambria Math" panose="02040503050406030204" pitchFamily="18" charset="0"/>
                              </a:rPr>
                              <m:t>𝑒</m:t>
                            </m:r>
                            <m:d>
                              <m:dPr>
                                <m:ctrlPr>
                                  <a:rPr lang="en-IN" i="1">
                                    <a:latin typeface="Cambria Math" panose="02040503050406030204" pitchFamily="18" charset="0"/>
                                  </a:rPr>
                                </m:ctrlPr>
                              </m:dPr>
                              <m:e>
                                <m:r>
                                  <a:rPr lang="en-IN" b="1">
                                    <a:latin typeface="Cambria Math" panose="02040503050406030204" pitchFamily="18" charset="0"/>
                                  </a:rPr>
                                  <m:t>𝐱</m:t>
                                </m:r>
                              </m:e>
                            </m:d>
                          </m:e>
                        </m:d>
                        <m:r>
                          <a:rPr lang="en-IN" i="1">
                            <a:latin typeface="Cambria Math" panose="02040503050406030204" pitchFamily="18" charset="0"/>
                          </a:rPr>
                          <m:t>,</m:t>
                        </m:r>
                        <m:r>
                          <a:rPr lang="en-IN" b="1">
                            <a:latin typeface="Cambria Math" panose="02040503050406030204" pitchFamily="18" charset="0"/>
                          </a:rPr>
                          <m:t>𝐱</m:t>
                        </m:r>
                      </m:e>
                    </m:d>
                  </m:oMath>
                </a14:m>
                <a:endParaRPr lang="en-IN"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53353" y="1111623"/>
                <a:ext cx="8117617" cy="5746377"/>
              </a:xfrm>
              <a:blipFill>
                <a:blip r:embed="rId2"/>
                <a:stretch>
                  <a:fillRect l="-826" t="-2545" b="-95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dirty="0"/>
          </a:p>
        </p:txBody>
      </p:sp>
      <p:grpSp>
        <p:nvGrpSpPr>
          <p:cNvPr id="7" name="Group 6"/>
          <p:cNvGrpSpPr/>
          <p:nvPr/>
        </p:nvGrpSpPr>
        <p:grpSpPr>
          <a:xfrm>
            <a:off x="7853230" y="1111622"/>
            <a:ext cx="4338770" cy="3780874"/>
            <a:chOff x="787810" y="1397536"/>
            <a:chExt cx="4338770" cy="3780874"/>
          </a:xfrm>
        </p:grpSpPr>
        <p:grpSp>
          <p:nvGrpSpPr>
            <p:cNvPr id="8" name="Group 7"/>
            <p:cNvGrpSpPr/>
            <p:nvPr/>
          </p:nvGrpSpPr>
          <p:grpSpPr>
            <a:xfrm>
              <a:off x="787810" y="1397536"/>
              <a:ext cx="4187298" cy="3780874"/>
              <a:chOff x="4739110" y="1006075"/>
              <a:chExt cx="4187298" cy="3780874"/>
            </a:xfrm>
          </p:grpSpPr>
          <p:pic>
            <p:nvPicPr>
              <p:cNvPr id="11" name="Picture 10"/>
              <p:cNvPicPr>
                <a:picLocks noChangeAspect="1"/>
              </p:cNvPicPr>
              <p:nvPr/>
            </p:nvPicPr>
            <p:blipFill>
              <a:blip r:embed="rId3"/>
              <a:stretch>
                <a:fillRect/>
              </a:stretch>
            </p:blipFill>
            <p:spPr>
              <a:xfrm>
                <a:off x="5337395" y="2460028"/>
                <a:ext cx="878490" cy="885750"/>
              </a:xfrm>
              <a:prstGeom prst="rect">
                <a:avLst/>
              </a:prstGeom>
            </p:spPr>
          </p:pic>
          <p:sp>
            <p:nvSpPr>
              <p:cNvPr id="12" name="Oval 11"/>
              <p:cNvSpPr/>
              <p:nvPr/>
            </p:nvSpPr>
            <p:spPr>
              <a:xfrm>
                <a:off x="4744632" y="391398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nvGrpSpPr>
              <p:cNvPr id="13" name="Group 12"/>
              <p:cNvGrpSpPr/>
              <p:nvPr/>
            </p:nvGrpSpPr>
            <p:grpSpPr>
              <a:xfrm>
                <a:off x="4739110" y="1006075"/>
                <a:ext cx="878490" cy="885750"/>
                <a:chOff x="5362588" y="2871839"/>
                <a:chExt cx="878490" cy="885750"/>
              </a:xfrm>
            </p:grpSpPr>
            <p:pic>
              <p:nvPicPr>
                <p:cNvPr id="55" name="Picture 54"/>
                <p:cNvPicPr>
                  <a:picLocks noChangeAspect="1"/>
                </p:cNvPicPr>
                <p:nvPr/>
              </p:nvPicPr>
              <p:blipFill>
                <a:blip r:embed="rId3"/>
                <a:stretch>
                  <a:fillRect/>
                </a:stretch>
              </p:blipFill>
              <p:spPr>
                <a:xfrm>
                  <a:off x="5362588" y="2871839"/>
                  <a:ext cx="878490" cy="885750"/>
                </a:xfrm>
                <a:prstGeom prst="rect">
                  <a:avLst/>
                </a:prstGeom>
              </p:spPr>
            </p:pic>
            <p:sp>
              <p:nvSpPr>
                <p:cNvPr id="56" name="Rectangle 55"/>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4"/>
                      <a:stretch>
                        <a:fillRect l="-6667" r="-66667"/>
                      </a:stretch>
                    </a:blipFill>
                  </p:spPr>
                  <p:txBody>
                    <a:bodyPr/>
                    <a:lstStyle/>
                    <a:p>
                      <a:r>
                        <a:rPr lang="en-US">
                          <a:noFill/>
                        </a:rPr>
                        <a:t> </a:t>
                      </a:r>
                    </a:p>
                  </p:txBody>
                </p:sp>
              </mc:Fallback>
            </mc:AlternateContent>
          </p:grpSp>
          <p:grpSp>
            <p:nvGrpSpPr>
              <p:cNvPr id="14" name="Group 13"/>
              <p:cNvGrpSpPr/>
              <p:nvPr/>
            </p:nvGrpSpPr>
            <p:grpSpPr>
              <a:xfrm>
                <a:off x="5842046" y="1006075"/>
                <a:ext cx="878490" cy="885750"/>
                <a:chOff x="5362588" y="2871839"/>
                <a:chExt cx="878490" cy="885750"/>
              </a:xfrm>
            </p:grpSpPr>
            <p:pic>
              <p:nvPicPr>
                <p:cNvPr id="52" name="Picture 51"/>
                <p:cNvPicPr>
                  <a:picLocks noChangeAspect="1"/>
                </p:cNvPicPr>
                <p:nvPr/>
              </p:nvPicPr>
              <p:blipFill>
                <a:blip r:embed="rId3"/>
                <a:stretch>
                  <a:fillRect/>
                </a:stretch>
              </p:blipFill>
              <p:spPr>
                <a:xfrm>
                  <a:off x="5362588" y="2871839"/>
                  <a:ext cx="878490" cy="885750"/>
                </a:xfrm>
                <a:prstGeom prst="rect">
                  <a:avLst/>
                </a:prstGeom>
              </p:spPr>
            </p:pic>
            <p:sp>
              <p:nvSpPr>
                <p:cNvPr id="53" name="Rectangle 52"/>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5"/>
                      <a:stretch>
                        <a:fillRect l="-6667" r="-66667"/>
                      </a:stretch>
                    </a:blipFill>
                  </p:spPr>
                  <p:txBody>
                    <a:bodyPr/>
                    <a:lstStyle/>
                    <a:p>
                      <a:r>
                        <a:rPr lang="en-US">
                          <a:noFill/>
                        </a:rPr>
                        <a:t> </a:t>
                      </a:r>
                    </a:p>
                  </p:txBody>
                </p:sp>
              </mc:Fallback>
            </mc:AlternateContent>
          </p:grpSp>
          <p:grpSp>
            <p:nvGrpSpPr>
              <p:cNvPr id="15" name="Group 14"/>
              <p:cNvGrpSpPr/>
              <p:nvPr/>
            </p:nvGrpSpPr>
            <p:grpSpPr>
              <a:xfrm>
                <a:off x="6944982" y="1006075"/>
                <a:ext cx="878490" cy="885750"/>
                <a:chOff x="5362588" y="2871839"/>
                <a:chExt cx="878490" cy="885750"/>
              </a:xfrm>
            </p:grpSpPr>
            <p:pic>
              <p:nvPicPr>
                <p:cNvPr id="49" name="Picture 48"/>
                <p:cNvPicPr>
                  <a:picLocks noChangeAspect="1"/>
                </p:cNvPicPr>
                <p:nvPr/>
              </p:nvPicPr>
              <p:blipFill>
                <a:blip r:embed="rId3"/>
                <a:stretch>
                  <a:fillRect/>
                </a:stretch>
              </p:blipFill>
              <p:spPr>
                <a:xfrm>
                  <a:off x="5362588" y="2871839"/>
                  <a:ext cx="878490" cy="885750"/>
                </a:xfrm>
                <a:prstGeom prst="rect">
                  <a:avLst/>
                </a:prstGeom>
              </p:spPr>
            </p:pic>
            <p:sp>
              <p:nvSpPr>
                <p:cNvPr id="50" name="Rectangle 49"/>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6"/>
                      <a:stretch>
                        <a:fillRect l="-6667" r="-66667"/>
                      </a:stretch>
                    </a:blipFill>
                  </p:spPr>
                  <p:txBody>
                    <a:bodyPr/>
                    <a:lstStyle/>
                    <a:p>
                      <a:r>
                        <a:rPr lang="en-US">
                          <a:noFill/>
                        </a:rPr>
                        <a:t> </a:t>
                      </a:r>
                    </a:p>
                  </p:txBody>
                </p:sp>
              </mc:Fallback>
            </mc:AlternateContent>
          </p:grpSp>
          <p:sp>
            <p:nvSpPr>
              <p:cNvPr id="16" name="Oval 15"/>
              <p:cNvSpPr/>
              <p:nvPr/>
            </p:nvSpPr>
            <p:spPr>
              <a:xfrm>
                <a:off x="5847568" y="391398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6950504" y="391398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8" name="Picture 17"/>
              <p:cNvPicPr>
                <a:picLocks noChangeAspect="1"/>
              </p:cNvPicPr>
              <p:nvPr/>
            </p:nvPicPr>
            <p:blipFill>
              <a:blip r:embed="rId3"/>
              <a:stretch>
                <a:fillRect/>
              </a:stretch>
            </p:blipFill>
            <p:spPr>
              <a:xfrm>
                <a:off x="6346696" y="2460028"/>
                <a:ext cx="878490" cy="885750"/>
              </a:xfrm>
              <a:prstGeom prst="rect">
                <a:avLst/>
              </a:prstGeom>
            </p:spPr>
          </p:pic>
          <p:cxnSp>
            <p:nvCxnSpPr>
              <p:cNvPr id="19" name="Straight Arrow Connector 18"/>
              <p:cNvCxnSpPr>
                <a:stCxn id="12" idx="0"/>
                <a:endCxn id="11" idx="2"/>
              </p:cNvCxnSpPr>
              <p:nvPr/>
            </p:nvCxnSpPr>
            <p:spPr>
              <a:xfrm flipV="1">
                <a:off x="5181116" y="3345778"/>
                <a:ext cx="595524"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a:endCxn id="18" idx="2"/>
              </p:cNvCxnSpPr>
              <p:nvPr/>
            </p:nvCxnSpPr>
            <p:spPr>
              <a:xfrm flipV="1">
                <a:off x="5181116" y="3345778"/>
                <a:ext cx="160482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0"/>
                <a:endCxn id="11" idx="2"/>
              </p:cNvCxnSpPr>
              <p:nvPr/>
            </p:nvCxnSpPr>
            <p:spPr>
              <a:xfrm flipH="1" flipV="1">
                <a:off x="5776640" y="3345778"/>
                <a:ext cx="1610348"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0"/>
                <a:endCxn id="18" idx="2"/>
              </p:cNvCxnSpPr>
              <p:nvPr/>
            </p:nvCxnSpPr>
            <p:spPr>
              <a:xfrm flipH="1" flipV="1">
                <a:off x="6785941" y="3345778"/>
                <a:ext cx="601047"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0"/>
                <a:endCxn id="11" idx="2"/>
              </p:cNvCxnSpPr>
              <p:nvPr/>
            </p:nvCxnSpPr>
            <p:spPr>
              <a:xfrm flipH="1" flipV="1">
                <a:off x="5776640" y="3345778"/>
                <a:ext cx="507412"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0"/>
                <a:endCxn id="18" idx="2"/>
              </p:cNvCxnSpPr>
              <p:nvPr/>
            </p:nvCxnSpPr>
            <p:spPr>
              <a:xfrm flipV="1">
                <a:off x="6284052" y="3345778"/>
                <a:ext cx="501889"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0"/>
                <a:endCxn id="55" idx="2"/>
              </p:cNvCxnSpPr>
              <p:nvPr/>
            </p:nvCxnSpPr>
            <p:spPr>
              <a:xfrm flipH="1" flipV="1">
                <a:off x="5178355" y="1891825"/>
                <a:ext cx="59828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0"/>
                <a:endCxn id="49" idx="2"/>
              </p:cNvCxnSpPr>
              <p:nvPr/>
            </p:nvCxnSpPr>
            <p:spPr>
              <a:xfrm flipV="1">
                <a:off x="6785941" y="1891825"/>
                <a:ext cx="598286"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0"/>
                <a:endCxn id="49" idx="2"/>
              </p:cNvCxnSpPr>
              <p:nvPr/>
            </p:nvCxnSpPr>
            <p:spPr>
              <a:xfrm flipV="1">
                <a:off x="5776640" y="1891825"/>
                <a:ext cx="1607587"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0"/>
                <a:endCxn id="55" idx="2"/>
              </p:cNvCxnSpPr>
              <p:nvPr/>
            </p:nvCxnSpPr>
            <p:spPr>
              <a:xfrm flipH="1" flipV="1">
                <a:off x="5178355" y="1891825"/>
                <a:ext cx="1607586"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0"/>
                <a:endCxn id="52" idx="2"/>
              </p:cNvCxnSpPr>
              <p:nvPr/>
            </p:nvCxnSpPr>
            <p:spPr>
              <a:xfrm flipV="1">
                <a:off x="5776640" y="1891825"/>
                <a:ext cx="504651"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0"/>
                <a:endCxn id="52" idx="2"/>
              </p:cNvCxnSpPr>
              <p:nvPr/>
            </p:nvCxnSpPr>
            <p:spPr>
              <a:xfrm flipH="1" flipV="1">
                <a:off x="6281291" y="1891825"/>
                <a:ext cx="504650"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8047918" y="1006075"/>
                <a:ext cx="878490" cy="885750"/>
                <a:chOff x="5362588" y="2871839"/>
                <a:chExt cx="878490" cy="885750"/>
              </a:xfrm>
            </p:grpSpPr>
            <p:pic>
              <p:nvPicPr>
                <p:cNvPr id="46" name="Picture 45"/>
                <p:cNvPicPr>
                  <a:picLocks noChangeAspect="1"/>
                </p:cNvPicPr>
                <p:nvPr/>
              </p:nvPicPr>
              <p:blipFill>
                <a:blip r:embed="rId3"/>
                <a:stretch>
                  <a:fillRect/>
                </a:stretch>
              </p:blipFill>
              <p:spPr>
                <a:xfrm>
                  <a:off x="5362588" y="2871839"/>
                  <a:ext cx="878490" cy="885750"/>
                </a:xfrm>
                <a:prstGeom prst="rect">
                  <a:avLst/>
                </a:prstGeom>
              </p:spPr>
            </p:pic>
            <p:sp>
              <p:nvSpPr>
                <p:cNvPr id="47" name="Rectangle 46"/>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7"/>
                      <a:stretch>
                        <a:fillRect l="-6667" r="-66667"/>
                      </a:stretch>
                    </a:blipFill>
                  </p:spPr>
                  <p:txBody>
                    <a:bodyPr/>
                    <a:lstStyle/>
                    <a:p>
                      <a:r>
                        <a:rPr lang="en-US">
                          <a:noFill/>
                        </a:rPr>
                        <a:t> </a:t>
                      </a:r>
                    </a:p>
                  </p:txBody>
                </p:sp>
              </mc:Fallback>
            </mc:AlternateContent>
          </p:grpSp>
          <p:sp>
            <p:nvSpPr>
              <p:cNvPr id="32" name="Oval 31"/>
              <p:cNvSpPr/>
              <p:nvPr/>
            </p:nvSpPr>
            <p:spPr>
              <a:xfrm>
                <a:off x="8053440" y="391398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33" name="Picture 32"/>
              <p:cNvPicPr>
                <a:picLocks noChangeAspect="1"/>
              </p:cNvPicPr>
              <p:nvPr/>
            </p:nvPicPr>
            <p:blipFill>
              <a:blip r:embed="rId3"/>
              <a:stretch>
                <a:fillRect/>
              </a:stretch>
            </p:blipFill>
            <p:spPr>
              <a:xfrm>
                <a:off x="7388685" y="2460028"/>
                <a:ext cx="878490" cy="885750"/>
              </a:xfrm>
              <a:prstGeom prst="rect">
                <a:avLst/>
              </a:prstGeom>
            </p:spPr>
          </p:pic>
          <p:cxnSp>
            <p:nvCxnSpPr>
              <p:cNvPr id="34" name="Straight Arrow Connector 33"/>
              <p:cNvCxnSpPr>
                <a:stCxn id="12" idx="0"/>
                <a:endCxn id="33" idx="2"/>
              </p:cNvCxnSpPr>
              <p:nvPr/>
            </p:nvCxnSpPr>
            <p:spPr>
              <a:xfrm flipV="1">
                <a:off x="5181116" y="3345778"/>
                <a:ext cx="2646814"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1" idx="0"/>
                <a:endCxn id="46" idx="2"/>
              </p:cNvCxnSpPr>
              <p:nvPr/>
            </p:nvCxnSpPr>
            <p:spPr>
              <a:xfrm flipV="1">
                <a:off x="5776640" y="1891825"/>
                <a:ext cx="271052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8" idx="0"/>
                <a:endCxn id="46" idx="2"/>
              </p:cNvCxnSpPr>
              <p:nvPr/>
            </p:nvCxnSpPr>
            <p:spPr>
              <a:xfrm flipV="1">
                <a:off x="6785941" y="1891825"/>
                <a:ext cx="1701222"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0"/>
                <a:endCxn id="55" idx="2"/>
              </p:cNvCxnSpPr>
              <p:nvPr/>
            </p:nvCxnSpPr>
            <p:spPr>
              <a:xfrm flipH="1" flipV="1">
                <a:off x="5178355" y="1891825"/>
                <a:ext cx="264957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52" idx="2"/>
              </p:cNvCxnSpPr>
              <p:nvPr/>
            </p:nvCxnSpPr>
            <p:spPr>
              <a:xfrm flipH="1" flipV="1">
                <a:off x="6281291" y="1891825"/>
                <a:ext cx="1607586" cy="5682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0"/>
                <a:endCxn id="49" idx="2"/>
              </p:cNvCxnSpPr>
              <p:nvPr/>
            </p:nvCxnSpPr>
            <p:spPr>
              <a:xfrm flipH="1" flipV="1">
                <a:off x="7384227" y="1891825"/>
                <a:ext cx="44370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0"/>
                <a:endCxn id="46" idx="2"/>
              </p:cNvCxnSpPr>
              <p:nvPr/>
            </p:nvCxnSpPr>
            <p:spPr>
              <a:xfrm flipV="1">
                <a:off x="7827930" y="1891825"/>
                <a:ext cx="65923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0"/>
                <a:endCxn id="33" idx="2"/>
              </p:cNvCxnSpPr>
              <p:nvPr/>
            </p:nvCxnSpPr>
            <p:spPr>
              <a:xfrm flipV="1">
                <a:off x="6284052" y="3345778"/>
                <a:ext cx="1543878"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7" idx="0"/>
                <a:endCxn id="33" idx="2"/>
              </p:cNvCxnSpPr>
              <p:nvPr/>
            </p:nvCxnSpPr>
            <p:spPr>
              <a:xfrm flipV="1">
                <a:off x="7386988" y="3345778"/>
                <a:ext cx="440942"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2" idx="0"/>
                <a:endCxn id="33" idx="2"/>
              </p:cNvCxnSpPr>
              <p:nvPr/>
            </p:nvCxnSpPr>
            <p:spPr>
              <a:xfrm flipH="1" flipV="1">
                <a:off x="7827930" y="3345778"/>
                <a:ext cx="661994"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2" idx="0"/>
                <a:endCxn id="18" idx="2"/>
              </p:cNvCxnSpPr>
              <p:nvPr/>
            </p:nvCxnSpPr>
            <p:spPr>
              <a:xfrm flipH="1" flipV="1">
                <a:off x="6785941" y="3345778"/>
                <a:ext cx="170398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2" idx="0"/>
              </p:cNvCxnSpPr>
              <p:nvPr/>
            </p:nvCxnSpPr>
            <p:spPr>
              <a:xfrm flipH="1" flipV="1">
                <a:off x="5664136" y="3395852"/>
                <a:ext cx="2825788" cy="51812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4315874" y="3528624"/>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145" name="TextBox 144"/>
                <p:cNvSpPr txBox="1">
                  <a:spLocks noRot="1" noChangeAspect="1" noMove="1" noResize="1" noEditPoints="1" noAdjustHandles="1" noChangeArrowheads="1" noChangeShapeType="1" noTextEdit="1"/>
                </p:cNvSpPr>
                <p:nvPr/>
              </p:nvSpPr>
              <p:spPr>
                <a:xfrm>
                  <a:off x="4315874" y="3528624"/>
                  <a:ext cx="810705"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315875" y="2458757"/>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4315875" y="2458757"/>
                  <a:ext cx="810705" cy="584775"/>
                </a:xfrm>
                <a:prstGeom prst="rect">
                  <a:avLst/>
                </a:prstGeom>
                <a:blipFill rotWithShape="0">
                  <a:blip r:embed="rId9"/>
                  <a:stretch>
                    <a:fillRect/>
                  </a:stretch>
                </a:blipFill>
              </p:spPr>
              <p:txBody>
                <a:bodyPr/>
                <a:lstStyle/>
                <a:p>
                  <a:r>
                    <a:rPr lang="en-US">
                      <a:noFill/>
                    </a:rPr>
                    <a:t> </a:t>
                  </a:r>
                </a:p>
              </p:txBody>
            </p:sp>
          </mc:Fallback>
        </mc:AlternateContent>
      </p:grpSp>
      <p:grpSp>
        <p:nvGrpSpPr>
          <p:cNvPr id="61" name="Group 60"/>
          <p:cNvGrpSpPr/>
          <p:nvPr/>
        </p:nvGrpSpPr>
        <p:grpSpPr>
          <a:xfrm>
            <a:off x="8591617" y="2565575"/>
            <a:ext cx="617155" cy="461665"/>
            <a:chOff x="9395410" y="1208624"/>
            <a:chExt cx="617155" cy="461665"/>
          </a:xfrm>
        </p:grpSpPr>
        <p:sp>
          <p:nvSpPr>
            <p:cNvPr id="59" name="Rectangle 58"/>
            <p:cNvSpPr/>
            <p:nvPr/>
          </p:nvSpPr>
          <p:spPr>
            <a:xfrm>
              <a:off x="9554451" y="1287231"/>
              <a:ext cx="292789" cy="30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0" name="TextBox 59"/>
                <p:cNvSpPr txBox="1"/>
                <p:nvPr/>
              </p:nvSpPr>
              <p:spPr>
                <a:xfrm>
                  <a:off x="9395410" y="1208624"/>
                  <a:ext cx="617155"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sz="2400" i="0" dirty="0" smtClean="0">
                            <a:latin typeface="Cambria Math" panose="02040503050406030204" pitchFamily="18" charset="0"/>
                          </a:rPr>
                          <m:t>id</m:t>
                        </m:r>
                      </m:oMath>
                    </m:oMathPara>
                  </a14:m>
                  <a:endParaRPr lang="en-IN" dirty="0"/>
                </a:p>
              </p:txBody>
            </p:sp>
          </mc:Choice>
          <mc:Fallback xmlns="">
            <p:sp>
              <p:nvSpPr>
                <p:cNvPr id="60" name="TextBox 59"/>
                <p:cNvSpPr txBox="1">
                  <a:spLocks noRot="1" noChangeAspect="1" noMove="1" noResize="1" noEditPoints="1" noAdjustHandles="1" noChangeArrowheads="1" noChangeShapeType="1" noTextEdit="1"/>
                </p:cNvSpPr>
                <p:nvPr/>
              </p:nvSpPr>
              <p:spPr>
                <a:xfrm>
                  <a:off x="9395410" y="1208624"/>
                  <a:ext cx="617155" cy="461665"/>
                </a:xfrm>
                <a:prstGeom prst="rect">
                  <a:avLst/>
                </a:prstGeom>
                <a:blipFill>
                  <a:blip r:embed="rId10"/>
                  <a:stretch>
                    <a:fillRect/>
                  </a:stretch>
                </a:blipFill>
                <a:ln>
                  <a:noFill/>
                </a:ln>
              </p:spPr>
              <p:txBody>
                <a:bodyPr/>
                <a:lstStyle/>
                <a:p>
                  <a:r>
                    <a:rPr lang="en-IN">
                      <a:noFill/>
                    </a:rPr>
                    <a:t> </a:t>
                  </a:r>
                </a:p>
              </p:txBody>
            </p:sp>
          </mc:Fallback>
        </mc:AlternateContent>
      </p:grpSp>
      <p:grpSp>
        <p:nvGrpSpPr>
          <p:cNvPr id="62" name="Group 61"/>
          <p:cNvGrpSpPr/>
          <p:nvPr/>
        </p:nvGrpSpPr>
        <p:grpSpPr>
          <a:xfrm>
            <a:off x="9575530" y="2565575"/>
            <a:ext cx="617155" cy="461665"/>
            <a:chOff x="9395410" y="1208624"/>
            <a:chExt cx="617155" cy="461665"/>
          </a:xfrm>
        </p:grpSpPr>
        <p:sp>
          <p:nvSpPr>
            <p:cNvPr id="63" name="Rectangle 62"/>
            <p:cNvSpPr/>
            <p:nvPr/>
          </p:nvSpPr>
          <p:spPr>
            <a:xfrm>
              <a:off x="9554451" y="1287231"/>
              <a:ext cx="292789" cy="30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4" name="TextBox 63"/>
                <p:cNvSpPr txBox="1"/>
                <p:nvPr/>
              </p:nvSpPr>
              <p:spPr>
                <a:xfrm>
                  <a:off x="9395410" y="1208624"/>
                  <a:ext cx="617155"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sz="2400" i="0" dirty="0" smtClean="0">
                            <a:latin typeface="Cambria Math" panose="02040503050406030204" pitchFamily="18" charset="0"/>
                          </a:rPr>
                          <m:t>id</m:t>
                        </m:r>
                      </m:oMath>
                    </m:oMathPara>
                  </a14:m>
                  <a:endParaRPr lang="en-IN" dirty="0"/>
                </a:p>
              </p:txBody>
            </p:sp>
          </mc:Choice>
          <mc:Fallback xmlns="">
            <p:sp>
              <p:nvSpPr>
                <p:cNvPr id="64" name="TextBox 63"/>
                <p:cNvSpPr txBox="1">
                  <a:spLocks noRot="1" noChangeAspect="1" noMove="1" noResize="1" noEditPoints="1" noAdjustHandles="1" noChangeArrowheads="1" noChangeShapeType="1" noTextEdit="1"/>
                </p:cNvSpPr>
                <p:nvPr/>
              </p:nvSpPr>
              <p:spPr>
                <a:xfrm>
                  <a:off x="9395410" y="1208624"/>
                  <a:ext cx="617155" cy="461665"/>
                </a:xfrm>
                <a:prstGeom prst="rect">
                  <a:avLst/>
                </a:prstGeom>
                <a:blipFill>
                  <a:blip r:embed="rId11"/>
                  <a:stretch>
                    <a:fillRect/>
                  </a:stretch>
                </a:blipFill>
                <a:ln>
                  <a:noFill/>
                </a:ln>
              </p:spPr>
              <p:txBody>
                <a:bodyPr/>
                <a:lstStyle/>
                <a:p>
                  <a:r>
                    <a:rPr lang="en-IN">
                      <a:noFill/>
                    </a:rPr>
                    <a:t> </a:t>
                  </a:r>
                </a:p>
              </p:txBody>
            </p:sp>
          </mc:Fallback>
        </mc:AlternateContent>
      </p:grpSp>
      <p:grpSp>
        <p:nvGrpSpPr>
          <p:cNvPr id="65" name="Group 64"/>
          <p:cNvGrpSpPr/>
          <p:nvPr/>
        </p:nvGrpSpPr>
        <p:grpSpPr>
          <a:xfrm>
            <a:off x="10640115" y="2565575"/>
            <a:ext cx="617155" cy="461665"/>
            <a:chOff x="9395410" y="1208624"/>
            <a:chExt cx="617155" cy="461665"/>
          </a:xfrm>
        </p:grpSpPr>
        <p:sp>
          <p:nvSpPr>
            <p:cNvPr id="66" name="Rectangle 65"/>
            <p:cNvSpPr/>
            <p:nvPr/>
          </p:nvSpPr>
          <p:spPr>
            <a:xfrm>
              <a:off x="9554451" y="1287231"/>
              <a:ext cx="292789" cy="30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7" name="TextBox 66"/>
                <p:cNvSpPr txBox="1"/>
                <p:nvPr/>
              </p:nvSpPr>
              <p:spPr>
                <a:xfrm>
                  <a:off x="9395410" y="1208624"/>
                  <a:ext cx="617155"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IN" sz="2400" i="0" dirty="0" smtClean="0">
                            <a:latin typeface="Cambria Math" panose="02040503050406030204" pitchFamily="18" charset="0"/>
                          </a:rPr>
                          <m:t>id</m:t>
                        </m:r>
                      </m:oMath>
                    </m:oMathPara>
                  </a14:m>
                  <a:endParaRPr lang="en-IN" dirty="0"/>
                </a:p>
              </p:txBody>
            </p:sp>
          </mc:Choice>
          <mc:Fallback xmlns="">
            <p:sp>
              <p:nvSpPr>
                <p:cNvPr id="67" name="TextBox 66"/>
                <p:cNvSpPr txBox="1">
                  <a:spLocks noRot="1" noChangeAspect="1" noMove="1" noResize="1" noEditPoints="1" noAdjustHandles="1" noChangeArrowheads="1" noChangeShapeType="1" noTextEdit="1"/>
                </p:cNvSpPr>
                <p:nvPr/>
              </p:nvSpPr>
              <p:spPr>
                <a:xfrm>
                  <a:off x="9395410" y="1208624"/>
                  <a:ext cx="617155" cy="461665"/>
                </a:xfrm>
                <a:prstGeom prst="rect">
                  <a:avLst/>
                </a:prstGeom>
                <a:blipFill>
                  <a:blip r:embed="rId12"/>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68" name="Rectangular Callout 67"/>
              <p:cNvSpPr/>
              <p:nvPr/>
            </p:nvSpPr>
            <p:spPr>
              <a:xfrm>
                <a:off x="7613042" y="4389215"/>
                <a:ext cx="4443227" cy="1320362"/>
              </a:xfrm>
              <a:prstGeom prst="wedgeRectCallout">
                <a:avLst>
                  <a:gd name="adj1" fmla="val -66643"/>
                  <a:gd name="adj2" fmla="val 6136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E.g., Euclidean error</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rPr>
                        <m:t>ℓ</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𝑑</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𝑒</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𝐱</m:t>
                                  </m:r>
                                </m:e>
                              </m:d>
                            </m:e>
                          </m:d>
                          <m:r>
                            <a:rPr lang="en-IN" sz="2400"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𝐱</m:t>
                          </m:r>
                        </m:e>
                      </m:d>
                      <m:r>
                        <a:rPr lang="en-IN" sz="2400" b="1" i="1" smtClean="0">
                          <a:solidFill>
                            <a:schemeClr val="tx1"/>
                          </a:solidFill>
                          <a:latin typeface="Cambria Math" panose="02040503050406030204" pitchFamily="18" charset="0"/>
                        </a:rPr>
                        <m:t>=</m:t>
                      </m:r>
                      <m:sSubSup>
                        <m:sSubSupPr>
                          <m:ctrlPr>
                            <a:rPr lang="en-IN" sz="2400" i="1" smtClean="0">
                              <a:solidFill>
                                <a:schemeClr val="tx1"/>
                              </a:solidFill>
                              <a:latin typeface="Cambria Math" panose="02040503050406030204" pitchFamily="18" charset="0"/>
                            </a:rPr>
                          </m:ctrlPr>
                        </m:sSubSupPr>
                        <m:e>
                          <m:d>
                            <m:dPr>
                              <m:begChr m:val="‖"/>
                              <m:endChr m:val="‖"/>
                              <m:ctrlPr>
                                <a:rPr lang="en-IN" sz="2400" i="1" smtClean="0">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𝑑</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𝑒</m:t>
                                  </m:r>
                                  <m:d>
                                    <m:dPr>
                                      <m:ctrlPr>
                                        <a:rPr lang="en-IN" sz="2400"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𝐱</m:t>
                                      </m:r>
                                    </m:e>
                                  </m:d>
                                </m:e>
                              </m:d>
                              <m:r>
                                <a:rPr lang="en-IN" sz="2400" b="0" i="1" smtClean="0">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𝐱</m:t>
                              </m:r>
                            </m:e>
                          </m:d>
                        </m:e>
                        <m:sub>
                          <m:r>
                            <a:rPr lang="en-IN" sz="2400" b="0" i="1" smtClean="0">
                              <a:solidFill>
                                <a:schemeClr val="tx1"/>
                              </a:solidFill>
                              <a:latin typeface="Cambria Math" panose="02040503050406030204" pitchFamily="18" charset="0"/>
                            </a:rPr>
                            <m:t>2</m:t>
                          </m:r>
                        </m:sub>
                        <m:sup>
                          <m:r>
                            <a:rPr lang="en-IN" sz="2400" b="0" i="1" smtClean="0">
                              <a:solidFill>
                                <a:schemeClr val="tx1"/>
                              </a:solidFill>
                              <a:latin typeface="Cambria Math" panose="02040503050406030204" pitchFamily="18" charset="0"/>
                            </a:rPr>
                            <m:t>2</m:t>
                          </m:r>
                        </m:sup>
                      </m:sSubSup>
                    </m:oMath>
                  </m:oMathPara>
                </a14:m>
                <a:endParaRPr lang="en-US" sz="2400" dirty="0" smtClean="0">
                  <a:solidFill>
                    <a:schemeClr val="tx1"/>
                  </a:solidFill>
                  <a:latin typeface="+mj-lt"/>
                </a:endParaRPr>
              </a:p>
              <a:p>
                <a:pPr algn="ctr"/>
                <a:r>
                  <a:rPr lang="en-US" sz="2400" dirty="0" smtClean="0">
                    <a:solidFill>
                      <a:schemeClr val="tx1"/>
                    </a:solidFill>
                    <a:latin typeface="+mj-lt"/>
                  </a:rPr>
                  <a:t>Can use </a:t>
                </a:r>
                <a:r>
                  <a:rPr lang="en-US" sz="2400" dirty="0" err="1" smtClean="0">
                    <a:solidFill>
                      <a:schemeClr val="tx1"/>
                    </a:solidFill>
                    <a:latin typeface="+mj-lt"/>
                  </a:rPr>
                  <a:t>backprop</a:t>
                </a:r>
                <a:r>
                  <a:rPr lang="en-US" sz="2400" dirty="0" smtClean="0">
                    <a:solidFill>
                      <a:schemeClr val="tx1"/>
                    </a:solidFill>
                    <a:latin typeface="+mj-lt"/>
                  </a:rPr>
                  <a:t> to train AE NN</a:t>
                </a:r>
                <a:endParaRPr lang="en-US" sz="2400" dirty="0">
                  <a:solidFill>
                    <a:schemeClr val="tx1"/>
                  </a:solidFill>
                  <a:latin typeface="+mj-lt"/>
                </a:endParaRPr>
              </a:p>
            </p:txBody>
          </p:sp>
        </mc:Choice>
        <mc:Fallback xmlns="">
          <p:sp>
            <p:nvSpPr>
              <p:cNvPr id="68" name="Rectangular Callout 67"/>
              <p:cNvSpPr>
                <a:spLocks noRot="1" noChangeAspect="1" noMove="1" noResize="1" noEditPoints="1" noAdjustHandles="1" noChangeArrowheads="1" noChangeShapeType="1" noTextEdit="1"/>
              </p:cNvSpPr>
              <p:nvPr/>
            </p:nvSpPr>
            <p:spPr>
              <a:xfrm>
                <a:off x="7613042" y="4389215"/>
                <a:ext cx="4443227" cy="1320362"/>
              </a:xfrm>
              <a:prstGeom prst="wedgeRectCallout">
                <a:avLst>
                  <a:gd name="adj1" fmla="val -66643"/>
                  <a:gd name="adj2" fmla="val 61360"/>
                </a:avLst>
              </a:prstGeom>
              <a:blipFill>
                <a:blip r:embed="rId13"/>
                <a:stretch>
                  <a:fillRect t="-322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87637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right)">
                                      <p:cBhvr>
                                        <p:cTn id="5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Autoencoders</a:t>
            </a:r>
            <a:endParaRPr lang="en-IN" dirty="0"/>
          </a:p>
        </p:txBody>
      </p:sp>
      <p:sp>
        <p:nvSpPr>
          <p:cNvPr id="3" name="Content Placeholder 2"/>
          <p:cNvSpPr>
            <a:spLocks noGrp="1"/>
          </p:cNvSpPr>
          <p:nvPr>
            <p:ph idx="1"/>
          </p:nvPr>
        </p:nvSpPr>
        <p:spPr>
          <a:xfrm>
            <a:off x="253354" y="1111624"/>
            <a:ext cx="11600328" cy="5746376"/>
          </a:xfrm>
        </p:spPr>
        <p:txBody>
          <a:bodyPr/>
          <a:lstStyle/>
          <a:p>
            <a:r>
              <a:rPr lang="en-IN" dirty="0" smtClean="0"/>
              <a:t>PCA can be thought of as a linear </a:t>
            </a:r>
            <a:r>
              <a:rPr lang="en-IN" dirty="0" err="1" smtClean="0"/>
              <a:t>autoencoder</a:t>
            </a:r>
            <a:endParaRPr lang="en-IN" dirty="0" smtClean="0"/>
          </a:p>
          <a:p>
            <a:pPr lvl="2"/>
            <a:r>
              <a:rPr lang="en-IN" dirty="0" smtClean="0"/>
              <a:t>Just like PCA, </a:t>
            </a:r>
            <a:r>
              <a:rPr lang="en-IN" dirty="0" err="1" smtClean="0"/>
              <a:t>autoencoders</a:t>
            </a:r>
            <a:r>
              <a:rPr lang="en-IN" dirty="0" smtClean="0"/>
              <a:t> are trained to lower</a:t>
            </a:r>
            <a:br>
              <a:rPr lang="en-IN" dirty="0" smtClean="0"/>
            </a:br>
            <a:r>
              <a:rPr lang="en-IN" dirty="0" smtClean="0"/>
              <a:t>reconstruction error using backpropagation</a:t>
            </a:r>
          </a:p>
          <a:p>
            <a:pPr lvl="2"/>
            <a:r>
              <a:rPr lang="en-IN" dirty="0" smtClean="0"/>
              <a:t>The “hourglass” architecture very popular in AE</a:t>
            </a:r>
          </a:p>
          <a:p>
            <a:pPr lvl="2"/>
            <a:r>
              <a:rPr lang="en-IN" dirty="0" smtClean="0"/>
              <a:t>Gradually decreases dimensionality of data</a:t>
            </a:r>
          </a:p>
          <a:p>
            <a:pPr lvl="3"/>
            <a:r>
              <a:rPr lang="en-IN" dirty="0" smtClean="0"/>
              <a:t>However, a monotonic decrease not necessary</a:t>
            </a:r>
          </a:p>
          <a:p>
            <a:pPr lvl="3"/>
            <a:r>
              <a:rPr lang="en-IN" dirty="0" smtClean="0"/>
              <a:t>E.g. 784 </a:t>
            </a:r>
            <a:r>
              <a:rPr lang="en-IN" dirty="0" smtClean="0">
                <a:sym typeface="Wingdings" panose="05000000000000000000" pitchFamily="2" charset="2"/>
              </a:rPr>
              <a:t>1000500250302505001000784</a:t>
            </a:r>
            <a:br>
              <a:rPr lang="en-IN" dirty="0" smtClean="0">
                <a:sym typeface="Wingdings" panose="05000000000000000000" pitchFamily="2" charset="2"/>
              </a:rPr>
            </a:br>
            <a:r>
              <a:rPr lang="en-IN" dirty="0" smtClean="0">
                <a:sym typeface="Wingdings" panose="05000000000000000000" pitchFamily="2" charset="2"/>
              </a:rPr>
              <a:t>on MNIST data (Hinton and </a:t>
            </a:r>
            <a:r>
              <a:rPr lang="en-IN" dirty="0" err="1" smtClean="0">
                <a:sym typeface="Wingdings" panose="05000000000000000000" pitchFamily="2" charset="2"/>
              </a:rPr>
              <a:t>Salakhutdinov</a:t>
            </a:r>
            <a:r>
              <a:rPr lang="en-IN" dirty="0" smtClean="0">
                <a:sym typeface="Wingdings" panose="05000000000000000000" pitchFamily="2" charset="2"/>
              </a:rPr>
              <a:t>)</a:t>
            </a:r>
          </a:p>
          <a:p>
            <a:pPr lvl="2"/>
            <a:r>
              <a:rPr lang="en-IN" dirty="0" smtClean="0">
                <a:sym typeface="Wingdings" panose="05000000000000000000" pitchFamily="2" charset="2"/>
              </a:rPr>
              <a:t>In fact some </a:t>
            </a:r>
            <a:r>
              <a:rPr lang="en-IN" dirty="0" err="1" smtClean="0">
                <a:sym typeface="Wingdings" panose="05000000000000000000" pitchFamily="2" charset="2"/>
              </a:rPr>
              <a:t>autoencoders</a:t>
            </a:r>
            <a:r>
              <a:rPr lang="en-IN" dirty="0" smtClean="0">
                <a:sym typeface="Wingdings" panose="05000000000000000000" pitchFamily="2" charset="2"/>
              </a:rPr>
              <a:t> do not decrease dim at all</a:t>
            </a:r>
          </a:p>
          <a:p>
            <a:pPr lvl="3"/>
            <a:r>
              <a:rPr lang="en-IN" dirty="0" smtClean="0">
                <a:sym typeface="Wingdings" panose="05000000000000000000" pitchFamily="2" charset="2"/>
              </a:rPr>
              <a:t>Called </a:t>
            </a:r>
            <a:r>
              <a:rPr lang="en-IN" dirty="0" err="1" smtClean="0">
                <a:sym typeface="Wingdings" panose="05000000000000000000" pitchFamily="2" charset="2"/>
              </a:rPr>
              <a:t>overcomplete</a:t>
            </a:r>
            <a:r>
              <a:rPr lang="en-IN" dirty="0" smtClean="0">
                <a:sym typeface="Wingdings" panose="05000000000000000000" pitchFamily="2" charset="2"/>
              </a:rPr>
              <a:t> </a:t>
            </a:r>
            <a:r>
              <a:rPr lang="en-IN" dirty="0" err="1" smtClean="0">
                <a:sym typeface="Wingdings" panose="05000000000000000000" pitchFamily="2" charset="2"/>
              </a:rPr>
              <a:t>autoencoders</a:t>
            </a:r>
            <a:r>
              <a:rPr lang="en-IN" dirty="0" smtClean="0">
                <a:sym typeface="Wingdings" panose="05000000000000000000" pitchFamily="2" charset="2"/>
              </a:rPr>
              <a:t>. Recall that as in kernel</a:t>
            </a:r>
            <a:br>
              <a:rPr lang="en-IN" dirty="0" smtClean="0">
                <a:sym typeface="Wingdings" panose="05000000000000000000" pitchFamily="2" charset="2"/>
              </a:rPr>
            </a:br>
            <a:r>
              <a:rPr lang="en-IN" dirty="0" smtClean="0">
                <a:sym typeface="Wingdings" panose="05000000000000000000" pitchFamily="2" charset="2"/>
              </a:rPr>
              <a:t>PCA, goal may be to find better features not </a:t>
            </a:r>
            <a:r>
              <a:rPr lang="en-IN" dirty="0" smtClean="0">
                <a:sym typeface="Wingdings" panose="05000000000000000000" pitchFamily="2" charset="2"/>
              </a:rPr>
              <a:t>fewer </a:t>
            </a:r>
            <a:r>
              <a:rPr lang="en-IN" dirty="0" smtClean="0">
                <a:sym typeface="Wingdings" panose="05000000000000000000" pitchFamily="2" charset="2"/>
              </a:rPr>
              <a:t>features</a:t>
            </a:r>
          </a:p>
          <a:p>
            <a:pPr lvl="2"/>
            <a:r>
              <a:rPr lang="en-IN" dirty="0" err="1" smtClean="0">
                <a:sym typeface="Wingdings" panose="05000000000000000000" pitchFamily="2" charset="2"/>
              </a:rPr>
              <a:t>Autoencoders</a:t>
            </a:r>
            <a:r>
              <a:rPr lang="en-IN" dirty="0" smtClean="0">
                <a:sym typeface="Wingdings" panose="05000000000000000000" pitchFamily="2" charset="2"/>
              </a:rPr>
              <a:t> can </a:t>
            </a:r>
            <a:r>
              <a:rPr lang="en-IN" dirty="0" err="1" smtClean="0">
                <a:sym typeface="Wingdings" panose="05000000000000000000" pitchFamily="2" charset="2"/>
              </a:rPr>
              <a:t>overfit</a:t>
            </a:r>
            <a:r>
              <a:rPr lang="en-IN" dirty="0" smtClean="0">
                <a:sym typeface="Wingdings" panose="05000000000000000000" pitchFamily="2" charset="2"/>
              </a:rPr>
              <a:t> badly too – just memorize</a:t>
            </a:r>
            <a:br>
              <a:rPr lang="en-IN" dirty="0" smtClean="0">
                <a:sym typeface="Wingdings" panose="05000000000000000000" pitchFamily="2" charset="2"/>
              </a:rPr>
            </a:br>
            <a:r>
              <a:rPr lang="en-IN" dirty="0" smtClean="0">
                <a:sym typeface="Wingdings" panose="05000000000000000000" pitchFamily="2" charset="2"/>
              </a:rPr>
              <a:t>data and offer no useful dim red on test data</a:t>
            </a:r>
          </a:p>
          <a:p>
            <a:pPr lvl="2"/>
            <a:r>
              <a:rPr lang="en-IN" dirty="0" smtClean="0">
                <a:sym typeface="Wingdings" panose="05000000000000000000" pitchFamily="2" charset="2"/>
              </a:rPr>
              <a:t>Various techniques to regularize AE</a:t>
            </a:r>
          </a:p>
          <a:p>
            <a:pPr lvl="3"/>
            <a:endParaRPr lang="en-IN"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grpSp>
        <p:nvGrpSpPr>
          <p:cNvPr id="201" name="Group 200"/>
          <p:cNvGrpSpPr/>
          <p:nvPr/>
        </p:nvGrpSpPr>
        <p:grpSpPr>
          <a:xfrm>
            <a:off x="7818709" y="123193"/>
            <a:ext cx="4457220" cy="6668255"/>
            <a:chOff x="7818709" y="224478"/>
            <a:chExt cx="4457220" cy="6668255"/>
          </a:xfrm>
        </p:grpSpPr>
        <p:pic>
          <p:nvPicPr>
            <p:cNvPr id="9" name="Picture 8"/>
            <p:cNvPicPr>
              <a:picLocks noChangeAspect="1"/>
            </p:cNvPicPr>
            <p:nvPr/>
          </p:nvPicPr>
          <p:blipFill>
            <a:blip r:embed="rId2"/>
            <a:stretch>
              <a:fillRect/>
            </a:stretch>
          </p:blipFill>
          <p:spPr>
            <a:xfrm>
              <a:off x="8451515" y="1678431"/>
              <a:ext cx="878490" cy="885750"/>
            </a:xfrm>
            <a:prstGeom prst="rect">
              <a:avLst/>
            </a:prstGeom>
          </p:spPr>
        </p:pic>
        <p:grpSp>
          <p:nvGrpSpPr>
            <p:cNvPr id="11" name="Group 10"/>
            <p:cNvGrpSpPr/>
            <p:nvPr/>
          </p:nvGrpSpPr>
          <p:grpSpPr>
            <a:xfrm>
              <a:off x="7853230" y="224478"/>
              <a:ext cx="878490" cy="885750"/>
              <a:chOff x="5362588" y="2871839"/>
              <a:chExt cx="878490" cy="885750"/>
            </a:xfrm>
          </p:grpSpPr>
          <p:pic>
            <p:nvPicPr>
              <p:cNvPr id="53" name="Picture 52"/>
              <p:cNvPicPr>
                <a:picLocks noChangeAspect="1"/>
              </p:cNvPicPr>
              <p:nvPr/>
            </p:nvPicPr>
            <p:blipFill>
              <a:blip r:embed="rId2"/>
              <a:stretch>
                <a:fillRect/>
              </a:stretch>
            </p:blipFill>
            <p:spPr>
              <a:xfrm>
                <a:off x="5362588" y="2871839"/>
                <a:ext cx="878490" cy="885750"/>
              </a:xfrm>
              <a:prstGeom prst="rect">
                <a:avLst/>
              </a:prstGeom>
            </p:spPr>
          </p:pic>
          <p:sp>
            <p:nvSpPr>
              <p:cNvPr id="54" name="Rectangle 53"/>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4"/>
                    <a:stretch>
                      <a:fillRect l="-6667" r="-66667"/>
                    </a:stretch>
                  </a:blipFill>
                </p:spPr>
                <p:txBody>
                  <a:bodyPr/>
                  <a:lstStyle/>
                  <a:p>
                    <a:r>
                      <a:rPr lang="en-US">
                        <a:noFill/>
                      </a:rPr>
                      <a:t> </a:t>
                    </a:r>
                  </a:p>
                </p:txBody>
              </p:sp>
            </mc:Fallback>
          </mc:AlternateContent>
        </p:grpSp>
        <p:grpSp>
          <p:nvGrpSpPr>
            <p:cNvPr id="12" name="Group 11"/>
            <p:cNvGrpSpPr/>
            <p:nvPr/>
          </p:nvGrpSpPr>
          <p:grpSpPr>
            <a:xfrm>
              <a:off x="8956166" y="224478"/>
              <a:ext cx="878490" cy="885750"/>
              <a:chOff x="5362588" y="2871839"/>
              <a:chExt cx="878490" cy="885750"/>
            </a:xfrm>
          </p:grpSpPr>
          <p:pic>
            <p:nvPicPr>
              <p:cNvPr id="50" name="Picture 49"/>
              <p:cNvPicPr>
                <a:picLocks noChangeAspect="1"/>
              </p:cNvPicPr>
              <p:nvPr/>
            </p:nvPicPr>
            <p:blipFill>
              <a:blip r:embed="rId2"/>
              <a:stretch>
                <a:fillRect/>
              </a:stretch>
            </p:blipFill>
            <p:spPr>
              <a:xfrm>
                <a:off x="5362588" y="2871839"/>
                <a:ext cx="878490" cy="885750"/>
              </a:xfrm>
              <a:prstGeom prst="rect">
                <a:avLst/>
              </a:prstGeom>
            </p:spPr>
          </p:pic>
          <p:sp>
            <p:nvSpPr>
              <p:cNvPr id="51" name="Rectangle 50"/>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5"/>
                    <a:stretch>
                      <a:fillRect l="-6667" r="-66667"/>
                    </a:stretch>
                  </a:blipFill>
                </p:spPr>
                <p:txBody>
                  <a:bodyPr/>
                  <a:lstStyle/>
                  <a:p>
                    <a:r>
                      <a:rPr lang="en-US">
                        <a:noFill/>
                      </a:rPr>
                      <a:t> </a:t>
                    </a:r>
                  </a:p>
                </p:txBody>
              </p:sp>
            </mc:Fallback>
          </mc:AlternateContent>
        </p:grpSp>
        <p:grpSp>
          <p:nvGrpSpPr>
            <p:cNvPr id="13" name="Group 12"/>
            <p:cNvGrpSpPr/>
            <p:nvPr/>
          </p:nvGrpSpPr>
          <p:grpSpPr>
            <a:xfrm>
              <a:off x="10059102" y="224478"/>
              <a:ext cx="878490" cy="885750"/>
              <a:chOff x="5362588" y="2871839"/>
              <a:chExt cx="878490" cy="885750"/>
            </a:xfrm>
          </p:grpSpPr>
          <p:pic>
            <p:nvPicPr>
              <p:cNvPr id="47" name="Picture 46"/>
              <p:cNvPicPr>
                <a:picLocks noChangeAspect="1"/>
              </p:cNvPicPr>
              <p:nvPr/>
            </p:nvPicPr>
            <p:blipFill>
              <a:blip r:embed="rId2"/>
              <a:stretch>
                <a:fillRect/>
              </a:stretch>
            </p:blipFill>
            <p:spPr>
              <a:xfrm>
                <a:off x="5362588" y="2871839"/>
                <a:ext cx="878490" cy="885750"/>
              </a:xfrm>
              <a:prstGeom prst="rect">
                <a:avLst/>
              </a:prstGeom>
            </p:spPr>
          </p:pic>
          <p:sp>
            <p:nvSpPr>
              <p:cNvPr id="48" name="Rectangle 47"/>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6"/>
                    <a:stretch>
                      <a:fillRect l="-6667" r="-66667"/>
                    </a:stretch>
                  </a:blipFill>
                </p:spPr>
                <p:txBody>
                  <a:bodyPr/>
                  <a:lstStyle/>
                  <a:p>
                    <a:r>
                      <a:rPr lang="en-US">
                        <a:noFill/>
                      </a:rPr>
                      <a:t> </a:t>
                    </a:r>
                  </a:p>
                </p:txBody>
              </p:sp>
            </mc:Fallback>
          </mc:AlternateContent>
        </p:grpSp>
        <p:pic>
          <p:nvPicPr>
            <p:cNvPr id="16" name="Picture 15"/>
            <p:cNvPicPr>
              <a:picLocks noChangeAspect="1"/>
            </p:cNvPicPr>
            <p:nvPr/>
          </p:nvPicPr>
          <p:blipFill>
            <a:blip r:embed="rId2"/>
            <a:stretch>
              <a:fillRect/>
            </a:stretch>
          </p:blipFill>
          <p:spPr>
            <a:xfrm>
              <a:off x="9460816" y="1678431"/>
              <a:ext cx="878490" cy="885750"/>
            </a:xfrm>
            <a:prstGeom prst="rect">
              <a:avLst/>
            </a:prstGeom>
          </p:spPr>
        </p:pic>
        <p:cxnSp>
          <p:nvCxnSpPr>
            <p:cNvPr id="19" name="Straight Arrow Connector 18"/>
            <p:cNvCxnSpPr>
              <a:stCxn id="105" idx="0"/>
              <a:endCxn id="9" idx="2"/>
            </p:cNvCxnSpPr>
            <p:nvPr/>
          </p:nvCxnSpPr>
          <p:spPr>
            <a:xfrm flipH="1" flipV="1">
              <a:off x="8890760" y="2564181"/>
              <a:ext cx="1607587"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5" idx="0"/>
              <a:endCxn id="16" idx="2"/>
            </p:cNvCxnSpPr>
            <p:nvPr/>
          </p:nvCxnSpPr>
          <p:spPr>
            <a:xfrm flipH="1" flipV="1">
              <a:off x="9900061" y="2564181"/>
              <a:ext cx="598286"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4" idx="0"/>
              <a:endCxn id="9" idx="2"/>
            </p:cNvCxnSpPr>
            <p:nvPr/>
          </p:nvCxnSpPr>
          <p:spPr>
            <a:xfrm flipH="1" flipV="1">
              <a:off x="8890760" y="2564181"/>
              <a:ext cx="598286"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4" idx="0"/>
              <a:endCxn id="16" idx="2"/>
            </p:cNvCxnSpPr>
            <p:nvPr/>
          </p:nvCxnSpPr>
          <p:spPr>
            <a:xfrm flipV="1">
              <a:off x="9489046" y="2564181"/>
              <a:ext cx="411015"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0"/>
              <a:endCxn id="53" idx="2"/>
            </p:cNvCxnSpPr>
            <p:nvPr/>
          </p:nvCxnSpPr>
          <p:spPr>
            <a:xfrm flipH="1" flipV="1">
              <a:off x="8292475" y="1110228"/>
              <a:ext cx="59828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0"/>
              <a:endCxn id="47" idx="2"/>
            </p:cNvCxnSpPr>
            <p:nvPr/>
          </p:nvCxnSpPr>
          <p:spPr>
            <a:xfrm flipV="1">
              <a:off x="9900061" y="1110228"/>
              <a:ext cx="598286"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0"/>
              <a:endCxn id="47" idx="2"/>
            </p:cNvCxnSpPr>
            <p:nvPr/>
          </p:nvCxnSpPr>
          <p:spPr>
            <a:xfrm flipV="1">
              <a:off x="8890760" y="1110228"/>
              <a:ext cx="1607587"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0"/>
              <a:endCxn id="53" idx="2"/>
            </p:cNvCxnSpPr>
            <p:nvPr/>
          </p:nvCxnSpPr>
          <p:spPr>
            <a:xfrm flipH="1" flipV="1">
              <a:off x="8292475" y="1110228"/>
              <a:ext cx="1607586"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50" idx="2"/>
            </p:cNvCxnSpPr>
            <p:nvPr/>
          </p:nvCxnSpPr>
          <p:spPr>
            <a:xfrm flipV="1">
              <a:off x="8890760" y="1110228"/>
              <a:ext cx="504651"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0"/>
              <a:endCxn id="50" idx="2"/>
            </p:cNvCxnSpPr>
            <p:nvPr/>
          </p:nvCxnSpPr>
          <p:spPr>
            <a:xfrm flipH="1" flipV="1">
              <a:off x="9395411" y="1110228"/>
              <a:ext cx="504650"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1162038" y="224478"/>
              <a:ext cx="878490" cy="885750"/>
              <a:chOff x="5362588" y="2871839"/>
              <a:chExt cx="878490" cy="885750"/>
            </a:xfrm>
          </p:grpSpPr>
          <p:pic>
            <p:nvPicPr>
              <p:cNvPr id="44" name="Picture 43"/>
              <p:cNvPicPr>
                <a:picLocks noChangeAspect="1"/>
              </p:cNvPicPr>
              <p:nvPr/>
            </p:nvPicPr>
            <p:blipFill>
              <a:blip r:embed="rId2"/>
              <a:stretch>
                <a:fillRect/>
              </a:stretch>
            </p:blipFill>
            <p:spPr>
              <a:xfrm>
                <a:off x="5362588" y="2871839"/>
                <a:ext cx="878490" cy="885750"/>
              </a:xfrm>
              <a:prstGeom prst="rect">
                <a:avLst/>
              </a:prstGeom>
            </p:spPr>
          </p:pic>
          <p:sp>
            <p:nvSpPr>
              <p:cNvPr id="45" name="Rectangle 44"/>
              <p:cNvSpPr/>
              <p:nvPr/>
            </p:nvSpPr>
            <p:spPr>
              <a:xfrm>
                <a:off x="5642792" y="2937664"/>
                <a:ext cx="318081" cy="31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5581845" y="2878230"/>
                    <a:ext cx="27516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id</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581845" y="2878230"/>
                    <a:ext cx="275167" cy="461665"/>
                  </a:xfrm>
                  <a:prstGeom prst="rect">
                    <a:avLst/>
                  </a:prstGeom>
                  <a:blipFill rotWithShape="0">
                    <a:blip r:embed="rId7"/>
                    <a:stretch>
                      <a:fillRect l="-6667" r="-66667"/>
                    </a:stretch>
                  </a:blipFill>
                </p:spPr>
                <p:txBody>
                  <a:bodyPr/>
                  <a:lstStyle/>
                  <a:p>
                    <a:r>
                      <a:rPr lang="en-US">
                        <a:noFill/>
                      </a:rPr>
                      <a:t> </a:t>
                    </a:r>
                  </a:p>
                </p:txBody>
              </p:sp>
            </mc:Fallback>
          </mc:AlternateContent>
        </p:grpSp>
        <p:pic>
          <p:nvPicPr>
            <p:cNvPr id="31" name="Picture 30"/>
            <p:cNvPicPr>
              <a:picLocks noChangeAspect="1"/>
            </p:cNvPicPr>
            <p:nvPr/>
          </p:nvPicPr>
          <p:blipFill>
            <a:blip r:embed="rId2"/>
            <a:stretch>
              <a:fillRect/>
            </a:stretch>
          </p:blipFill>
          <p:spPr>
            <a:xfrm>
              <a:off x="10502805" y="1678431"/>
              <a:ext cx="878490" cy="885750"/>
            </a:xfrm>
            <a:prstGeom prst="rect">
              <a:avLst/>
            </a:prstGeom>
          </p:spPr>
        </p:pic>
        <p:cxnSp>
          <p:nvCxnSpPr>
            <p:cNvPr id="33" name="Straight Arrow Connector 32"/>
            <p:cNvCxnSpPr>
              <a:stCxn id="9" idx="0"/>
              <a:endCxn id="44" idx="2"/>
            </p:cNvCxnSpPr>
            <p:nvPr/>
          </p:nvCxnSpPr>
          <p:spPr>
            <a:xfrm flipV="1">
              <a:off x="8890760" y="1110228"/>
              <a:ext cx="271052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6" idx="0"/>
              <a:endCxn id="44" idx="2"/>
            </p:cNvCxnSpPr>
            <p:nvPr/>
          </p:nvCxnSpPr>
          <p:spPr>
            <a:xfrm flipV="1">
              <a:off x="9900061" y="1110228"/>
              <a:ext cx="1701222"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1" idx="0"/>
              <a:endCxn id="53" idx="2"/>
            </p:cNvCxnSpPr>
            <p:nvPr/>
          </p:nvCxnSpPr>
          <p:spPr>
            <a:xfrm flipH="1" flipV="1">
              <a:off x="8292475" y="1110228"/>
              <a:ext cx="264957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0" idx="2"/>
            </p:cNvCxnSpPr>
            <p:nvPr/>
          </p:nvCxnSpPr>
          <p:spPr>
            <a:xfrm flipH="1" flipV="1">
              <a:off x="9395411" y="1110228"/>
              <a:ext cx="1607586" cy="5682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1" idx="0"/>
              <a:endCxn id="47" idx="2"/>
            </p:cNvCxnSpPr>
            <p:nvPr/>
          </p:nvCxnSpPr>
          <p:spPr>
            <a:xfrm flipH="1" flipV="1">
              <a:off x="10498347" y="1110228"/>
              <a:ext cx="44370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0"/>
              <a:endCxn id="44" idx="2"/>
            </p:cNvCxnSpPr>
            <p:nvPr/>
          </p:nvCxnSpPr>
          <p:spPr>
            <a:xfrm flipV="1">
              <a:off x="10942050" y="1110228"/>
              <a:ext cx="65923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04" idx="0"/>
              <a:endCxn id="31" idx="2"/>
            </p:cNvCxnSpPr>
            <p:nvPr/>
          </p:nvCxnSpPr>
          <p:spPr>
            <a:xfrm flipV="1">
              <a:off x="9489046" y="2564181"/>
              <a:ext cx="1453004"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5" idx="0"/>
              <a:endCxn id="31" idx="2"/>
            </p:cNvCxnSpPr>
            <p:nvPr/>
          </p:nvCxnSpPr>
          <p:spPr>
            <a:xfrm flipV="1">
              <a:off x="10498347" y="2564181"/>
              <a:ext cx="443703"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11465224" y="5325579"/>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1</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1465224" y="5325579"/>
                  <a:ext cx="810705" cy="584775"/>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442242" y="4004606"/>
                  <a:ext cx="8107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2</m:t>
                            </m:r>
                          </m:sup>
                        </m:sSup>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1442242" y="4004606"/>
                  <a:ext cx="810705" cy="584775"/>
                </a:xfrm>
                <a:prstGeom prst="rect">
                  <a:avLst/>
                </a:prstGeom>
                <a:blipFill>
                  <a:blip r:embed="rId9"/>
                  <a:stretch>
                    <a:fillRect/>
                  </a:stretch>
                </a:blipFill>
              </p:spPr>
              <p:txBody>
                <a:bodyPr/>
                <a:lstStyle/>
                <a:p>
                  <a:r>
                    <a:rPr lang="en-IN">
                      <a:noFill/>
                    </a:rPr>
                    <a:t> </a:t>
                  </a:r>
                </a:p>
              </p:txBody>
            </p:sp>
          </mc:Fallback>
        </mc:AlternateContent>
        <p:pic>
          <p:nvPicPr>
            <p:cNvPr id="93" name="Picture 92"/>
            <p:cNvPicPr>
              <a:picLocks noChangeAspect="1"/>
            </p:cNvPicPr>
            <p:nvPr/>
          </p:nvPicPr>
          <p:blipFill>
            <a:blip r:embed="rId2"/>
            <a:stretch>
              <a:fillRect/>
            </a:stretch>
          </p:blipFill>
          <p:spPr>
            <a:xfrm>
              <a:off x="8451515" y="4568796"/>
              <a:ext cx="878490" cy="885750"/>
            </a:xfrm>
            <a:prstGeom prst="rect">
              <a:avLst/>
            </a:prstGeom>
          </p:spPr>
        </p:pic>
        <p:pic>
          <p:nvPicPr>
            <p:cNvPr id="94" name="Picture 93"/>
            <p:cNvPicPr>
              <a:picLocks noChangeAspect="1"/>
            </p:cNvPicPr>
            <p:nvPr/>
          </p:nvPicPr>
          <p:blipFill>
            <a:blip r:embed="rId2"/>
            <a:stretch>
              <a:fillRect/>
            </a:stretch>
          </p:blipFill>
          <p:spPr>
            <a:xfrm>
              <a:off x="9460816" y="4568796"/>
              <a:ext cx="878490" cy="885750"/>
            </a:xfrm>
            <a:prstGeom prst="rect">
              <a:avLst/>
            </a:prstGeom>
          </p:spPr>
        </p:pic>
        <p:pic>
          <p:nvPicPr>
            <p:cNvPr id="95" name="Picture 94"/>
            <p:cNvPicPr>
              <a:picLocks noChangeAspect="1"/>
            </p:cNvPicPr>
            <p:nvPr/>
          </p:nvPicPr>
          <p:blipFill>
            <a:blip r:embed="rId2"/>
            <a:stretch>
              <a:fillRect/>
            </a:stretch>
          </p:blipFill>
          <p:spPr>
            <a:xfrm>
              <a:off x="10502805" y="4568796"/>
              <a:ext cx="878490" cy="885750"/>
            </a:xfrm>
            <a:prstGeom prst="rect">
              <a:avLst/>
            </a:prstGeom>
          </p:spPr>
        </p:pic>
        <p:pic>
          <p:nvPicPr>
            <p:cNvPr id="104" name="Picture 103"/>
            <p:cNvPicPr>
              <a:picLocks noChangeAspect="1"/>
            </p:cNvPicPr>
            <p:nvPr/>
          </p:nvPicPr>
          <p:blipFill>
            <a:blip r:embed="rId2"/>
            <a:stretch>
              <a:fillRect/>
            </a:stretch>
          </p:blipFill>
          <p:spPr>
            <a:xfrm>
              <a:off x="9049801" y="3150089"/>
              <a:ext cx="878490" cy="885750"/>
            </a:xfrm>
            <a:prstGeom prst="rect">
              <a:avLst/>
            </a:prstGeom>
          </p:spPr>
        </p:pic>
        <p:pic>
          <p:nvPicPr>
            <p:cNvPr id="105" name="Picture 104"/>
            <p:cNvPicPr>
              <a:picLocks noChangeAspect="1"/>
            </p:cNvPicPr>
            <p:nvPr/>
          </p:nvPicPr>
          <p:blipFill>
            <a:blip r:embed="rId2"/>
            <a:stretch>
              <a:fillRect/>
            </a:stretch>
          </p:blipFill>
          <p:spPr>
            <a:xfrm>
              <a:off x="10059102" y="3150089"/>
              <a:ext cx="878490" cy="885750"/>
            </a:xfrm>
            <a:prstGeom prst="rect">
              <a:avLst/>
            </a:prstGeom>
          </p:spPr>
        </p:pic>
        <p:cxnSp>
          <p:nvCxnSpPr>
            <p:cNvPr id="112" name="Straight Arrow Connector 111"/>
            <p:cNvCxnSpPr>
              <a:stCxn id="95" idx="0"/>
              <a:endCxn id="104" idx="2"/>
            </p:cNvCxnSpPr>
            <p:nvPr/>
          </p:nvCxnSpPr>
          <p:spPr>
            <a:xfrm flipH="1" flipV="1">
              <a:off x="9489046" y="4035839"/>
              <a:ext cx="1453004"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95" idx="0"/>
              <a:endCxn id="105" idx="2"/>
            </p:cNvCxnSpPr>
            <p:nvPr/>
          </p:nvCxnSpPr>
          <p:spPr>
            <a:xfrm flipH="1" flipV="1">
              <a:off x="10498347" y="4035839"/>
              <a:ext cx="443703"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4" idx="0"/>
              <a:endCxn id="105" idx="2"/>
            </p:cNvCxnSpPr>
            <p:nvPr/>
          </p:nvCxnSpPr>
          <p:spPr>
            <a:xfrm flipV="1">
              <a:off x="9900061" y="4035839"/>
              <a:ext cx="598286"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4" idx="0"/>
              <a:endCxn id="104" idx="2"/>
            </p:cNvCxnSpPr>
            <p:nvPr/>
          </p:nvCxnSpPr>
          <p:spPr>
            <a:xfrm flipH="1" flipV="1">
              <a:off x="9489046" y="4035839"/>
              <a:ext cx="411015"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93" idx="0"/>
              <a:endCxn id="104" idx="2"/>
            </p:cNvCxnSpPr>
            <p:nvPr/>
          </p:nvCxnSpPr>
          <p:spPr>
            <a:xfrm flipV="1">
              <a:off x="8890760" y="4035839"/>
              <a:ext cx="598286"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93" idx="0"/>
              <a:endCxn id="105" idx="2"/>
            </p:cNvCxnSpPr>
            <p:nvPr/>
          </p:nvCxnSpPr>
          <p:spPr>
            <a:xfrm flipV="1">
              <a:off x="8890760" y="4035839"/>
              <a:ext cx="1607587"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52" idx="0"/>
              <a:endCxn id="95" idx="2"/>
            </p:cNvCxnSpPr>
            <p:nvPr/>
          </p:nvCxnSpPr>
          <p:spPr>
            <a:xfrm flipH="1" flipV="1">
              <a:off x="10942050" y="5454546"/>
              <a:ext cx="576829"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38" idx="0"/>
              <a:endCxn id="93" idx="2"/>
            </p:cNvCxnSpPr>
            <p:nvPr/>
          </p:nvCxnSpPr>
          <p:spPr>
            <a:xfrm flipV="1">
              <a:off x="8292475" y="5454546"/>
              <a:ext cx="598285"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38" idx="0"/>
            </p:cNvCxnSpPr>
            <p:nvPr/>
          </p:nvCxnSpPr>
          <p:spPr>
            <a:xfrm flipV="1">
              <a:off x="8292475" y="5460937"/>
              <a:ext cx="1768459" cy="52656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4" idx="0"/>
              <a:endCxn id="94" idx="2"/>
            </p:cNvCxnSpPr>
            <p:nvPr/>
          </p:nvCxnSpPr>
          <p:spPr>
            <a:xfrm flipV="1">
              <a:off x="9313007" y="5454546"/>
              <a:ext cx="587054"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4" idx="0"/>
              <a:endCxn id="95" idx="2"/>
            </p:cNvCxnSpPr>
            <p:nvPr/>
          </p:nvCxnSpPr>
          <p:spPr>
            <a:xfrm flipV="1">
              <a:off x="9313007" y="5454546"/>
              <a:ext cx="1629043"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endCxn id="95" idx="2"/>
            </p:cNvCxnSpPr>
            <p:nvPr/>
          </p:nvCxnSpPr>
          <p:spPr>
            <a:xfrm flipV="1">
              <a:off x="8347654" y="5454546"/>
              <a:ext cx="2594396" cy="52656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48" idx="0"/>
              <a:endCxn id="94" idx="2"/>
            </p:cNvCxnSpPr>
            <p:nvPr/>
          </p:nvCxnSpPr>
          <p:spPr>
            <a:xfrm flipH="1" flipV="1">
              <a:off x="9900061" y="5454546"/>
              <a:ext cx="515882"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48" idx="0"/>
              <a:endCxn id="93" idx="2"/>
            </p:cNvCxnSpPr>
            <p:nvPr/>
          </p:nvCxnSpPr>
          <p:spPr>
            <a:xfrm flipH="1" flipV="1">
              <a:off x="8890760" y="5454546"/>
              <a:ext cx="1525183"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44" idx="0"/>
              <a:endCxn id="93" idx="2"/>
            </p:cNvCxnSpPr>
            <p:nvPr/>
          </p:nvCxnSpPr>
          <p:spPr>
            <a:xfrm flipH="1" flipV="1">
              <a:off x="8890760" y="5454546"/>
              <a:ext cx="422247"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148" idx="0"/>
              <a:endCxn id="95" idx="2"/>
            </p:cNvCxnSpPr>
            <p:nvPr/>
          </p:nvCxnSpPr>
          <p:spPr>
            <a:xfrm flipV="1">
              <a:off x="10415943" y="5454546"/>
              <a:ext cx="526107"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52" idx="0"/>
              <a:endCxn id="94" idx="2"/>
            </p:cNvCxnSpPr>
            <p:nvPr/>
          </p:nvCxnSpPr>
          <p:spPr>
            <a:xfrm flipH="1" flipV="1">
              <a:off x="9900061" y="5454546"/>
              <a:ext cx="1618818"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52" idx="0"/>
              <a:endCxn id="93" idx="2"/>
            </p:cNvCxnSpPr>
            <p:nvPr/>
          </p:nvCxnSpPr>
          <p:spPr>
            <a:xfrm flipH="1" flipV="1">
              <a:off x="8890760" y="5454546"/>
              <a:ext cx="2628119"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TextBox 194"/>
                <p:cNvSpPr txBox="1"/>
                <p:nvPr/>
              </p:nvSpPr>
              <p:spPr>
                <a:xfrm>
                  <a:off x="11442242" y="2565314"/>
                  <a:ext cx="810705" cy="5971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acc>
                              <m:accPr>
                                <m:chr m:val="̃"/>
                                <m:ctrlPr>
                                  <a:rPr lang="en-IN" sz="3200" b="0" i="1" smtClean="0">
                                    <a:latin typeface="Cambria Math" panose="02040503050406030204" pitchFamily="18" charset="0"/>
                                  </a:rPr>
                                </m:ctrlPr>
                              </m:accPr>
                              <m:e>
                                <m:r>
                                  <a:rPr lang="en-IN" sz="3200" b="0" i="1" smtClean="0">
                                    <a:latin typeface="Cambria Math" panose="02040503050406030204" pitchFamily="18" charset="0"/>
                                  </a:rPr>
                                  <m:t>𝑊</m:t>
                                </m:r>
                              </m:e>
                            </m:acc>
                          </m:e>
                          <m:sup>
                            <m:r>
                              <a:rPr lang="en-IN" sz="3200" b="0" i="1" smtClean="0">
                                <a:latin typeface="Cambria Math" panose="02040503050406030204" pitchFamily="18" charset="0"/>
                              </a:rPr>
                              <m:t>2</m:t>
                            </m:r>
                          </m:sup>
                        </m:sSup>
                      </m:oMath>
                    </m:oMathPara>
                  </a14:m>
                  <a:endParaRPr lang="en-US" sz="3200" dirty="0"/>
                </a:p>
              </p:txBody>
            </p:sp>
          </mc:Choice>
          <mc:Fallback xmlns="">
            <p:sp>
              <p:nvSpPr>
                <p:cNvPr id="195" name="TextBox 194"/>
                <p:cNvSpPr txBox="1">
                  <a:spLocks noRot="1" noChangeAspect="1" noMove="1" noResize="1" noEditPoints="1" noAdjustHandles="1" noChangeArrowheads="1" noChangeShapeType="1" noTextEdit="1"/>
                </p:cNvSpPr>
                <p:nvPr/>
              </p:nvSpPr>
              <p:spPr>
                <a:xfrm>
                  <a:off x="11442242" y="2565314"/>
                  <a:ext cx="810705" cy="597151"/>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6" name="TextBox 195"/>
                <p:cNvSpPr txBox="1"/>
                <p:nvPr/>
              </p:nvSpPr>
              <p:spPr>
                <a:xfrm>
                  <a:off x="11465224" y="1142497"/>
                  <a:ext cx="810705" cy="5971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acc>
                              <m:accPr>
                                <m:chr m:val="̃"/>
                                <m:ctrlPr>
                                  <a:rPr lang="en-IN" sz="3200" b="0" i="1" smtClean="0">
                                    <a:latin typeface="Cambria Math" panose="02040503050406030204" pitchFamily="18" charset="0"/>
                                  </a:rPr>
                                </m:ctrlPr>
                              </m:accPr>
                              <m:e>
                                <m:r>
                                  <a:rPr lang="en-IN" sz="3200" b="0" i="1" smtClean="0">
                                    <a:latin typeface="Cambria Math" panose="02040503050406030204" pitchFamily="18" charset="0"/>
                                  </a:rPr>
                                  <m:t>𝑊</m:t>
                                </m:r>
                              </m:e>
                            </m:acc>
                          </m:e>
                          <m:sup>
                            <m:r>
                              <a:rPr lang="en-IN" sz="3200" b="0" i="1" smtClean="0">
                                <a:latin typeface="Cambria Math" panose="02040503050406030204" pitchFamily="18" charset="0"/>
                              </a:rPr>
                              <m:t>1</m:t>
                            </m:r>
                          </m:sup>
                        </m:sSup>
                      </m:oMath>
                    </m:oMathPara>
                  </a14:m>
                  <a:endParaRPr lang="en-US" sz="3200" dirty="0"/>
                </a:p>
              </p:txBody>
            </p:sp>
          </mc:Choice>
          <mc:Fallback xmlns="">
            <p:sp>
              <p:nvSpPr>
                <p:cNvPr id="196" name="TextBox 195"/>
                <p:cNvSpPr txBox="1">
                  <a:spLocks noRot="1" noChangeAspect="1" noMove="1" noResize="1" noEditPoints="1" noAdjustHandles="1" noChangeArrowheads="1" noChangeShapeType="1" noTextEdit="1"/>
                </p:cNvSpPr>
                <p:nvPr/>
              </p:nvSpPr>
              <p:spPr>
                <a:xfrm>
                  <a:off x="11465224" y="1142497"/>
                  <a:ext cx="810705" cy="597151"/>
                </a:xfrm>
                <a:prstGeom prst="rect">
                  <a:avLst/>
                </a:prstGeom>
                <a:blipFill>
                  <a:blip r:embed="rId11"/>
                  <a:stretch>
                    <a:fillRect/>
                  </a:stretch>
                </a:blipFill>
              </p:spPr>
              <p:txBody>
                <a:bodyPr/>
                <a:lstStyle/>
                <a:p>
                  <a:r>
                    <a:rPr lang="en-IN">
                      <a:noFill/>
                    </a:rPr>
                    <a:t> </a:t>
                  </a:r>
                </a:p>
              </p:txBody>
            </p:sp>
          </mc:Fallback>
        </mc:AlternateContent>
        <p:sp>
          <p:nvSpPr>
            <p:cNvPr id="197" name="Oval 196"/>
            <p:cNvSpPr/>
            <p:nvPr/>
          </p:nvSpPr>
          <p:spPr>
            <a:xfrm>
              <a:off x="7818709" y="6019765"/>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8" name="Oval 197"/>
            <p:cNvSpPr/>
            <p:nvPr/>
          </p:nvSpPr>
          <p:spPr>
            <a:xfrm>
              <a:off x="8921645" y="6019765"/>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9" name="Oval 198"/>
            <p:cNvSpPr/>
            <p:nvPr/>
          </p:nvSpPr>
          <p:spPr>
            <a:xfrm>
              <a:off x="10024581" y="6019765"/>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0" name="Oval 199"/>
            <p:cNvSpPr/>
            <p:nvPr/>
          </p:nvSpPr>
          <p:spPr>
            <a:xfrm>
              <a:off x="11127517" y="6019765"/>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sp>
        <p:nvSpPr>
          <p:cNvPr id="203" name="Rectangle 202"/>
          <p:cNvSpPr/>
          <p:nvPr/>
        </p:nvSpPr>
        <p:spPr>
          <a:xfrm>
            <a:off x="7818709" y="69631"/>
            <a:ext cx="4221819" cy="341392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Rectangle 203"/>
          <p:cNvSpPr/>
          <p:nvPr/>
        </p:nvSpPr>
        <p:spPr>
          <a:xfrm>
            <a:off x="7818709" y="3549378"/>
            <a:ext cx="4221819" cy="3242070"/>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Rectangular Callout 204"/>
          <p:cNvSpPr/>
          <p:nvPr/>
        </p:nvSpPr>
        <p:spPr>
          <a:xfrm>
            <a:off x="5307498" y="3756085"/>
            <a:ext cx="1975186" cy="660181"/>
          </a:xfrm>
          <a:prstGeom prst="wedgeRectCallout">
            <a:avLst>
              <a:gd name="adj1" fmla="val 92470"/>
              <a:gd name="adj2" fmla="val 543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Encoder</a:t>
            </a:r>
            <a:endParaRPr lang="en-US" sz="2400" dirty="0">
              <a:solidFill>
                <a:schemeClr val="tx1"/>
              </a:solidFill>
              <a:latin typeface="+mj-lt"/>
            </a:endParaRPr>
          </a:p>
        </p:txBody>
      </p:sp>
      <p:sp>
        <p:nvSpPr>
          <p:cNvPr id="206" name="Rectangular Callout 205"/>
          <p:cNvSpPr/>
          <p:nvPr/>
        </p:nvSpPr>
        <p:spPr>
          <a:xfrm>
            <a:off x="5307498" y="711121"/>
            <a:ext cx="1975186" cy="660181"/>
          </a:xfrm>
          <a:prstGeom prst="wedgeRectCallout">
            <a:avLst>
              <a:gd name="adj1" fmla="val 92470"/>
              <a:gd name="adj2" fmla="val 543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Decoder</a:t>
            </a:r>
            <a:endParaRPr lang="en-US" sz="2400" dirty="0">
              <a:solidFill>
                <a:schemeClr val="tx1"/>
              </a:solidFill>
              <a:latin typeface="+mj-lt"/>
            </a:endParaRPr>
          </a:p>
        </p:txBody>
      </p:sp>
      <p:sp>
        <p:nvSpPr>
          <p:cNvPr id="202" name="Rectangular Callout 201"/>
          <p:cNvSpPr/>
          <p:nvPr/>
        </p:nvSpPr>
        <p:spPr>
          <a:xfrm>
            <a:off x="101505" y="2004269"/>
            <a:ext cx="7617396" cy="1320362"/>
          </a:xfrm>
          <a:prstGeom prst="wedgeRectCallout">
            <a:avLst>
              <a:gd name="adj1" fmla="val 66983"/>
              <a:gd name="adj2" fmla="val 4891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“Bottleneck”. For </a:t>
            </a:r>
            <a:r>
              <a:rPr lang="en-IN" sz="2400" dirty="0" err="1" smtClean="0">
                <a:solidFill>
                  <a:schemeClr val="tx1"/>
                </a:solidFill>
                <a:latin typeface="+mj-lt"/>
              </a:rPr>
              <a:t>overcomplete</a:t>
            </a:r>
            <a:r>
              <a:rPr lang="en-IN" sz="2400" dirty="0" smtClean="0">
                <a:solidFill>
                  <a:schemeClr val="tx1"/>
                </a:solidFill>
                <a:latin typeface="+mj-lt"/>
              </a:rPr>
              <a:t> AE, bottleneck may have more neurons than input layer. For </a:t>
            </a:r>
            <a:r>
              <a:rPr lang="en-IN" sz="2400" dirty="0" err="1" smtClean="0">
                <a:solidFill>
                  <a:schemeClr val="tx1"/>
                </a:solidFill>
                <a:latin typeface="+mj-lt"/>
              </a:rPr>
              <a:t>undercomplete</a:t>
            </a:r>
            <a:r>
              <a:rPr lang="en-IN" sz="2400" dirty="0" smtClean="0">
                <a:solidFill>
                  <a:schemeClr val="tx1"/>
                </a:solidFill>
                <a:latin typeface="+mj-lt"/>
              </a:rPr>
              <a:t> neurons, less neurons than input layer in bottleneck layer so dim </a:t>
            </a:r>
            <a:r>
              <a:rPr lang="en-IN" sz="2400" dirty="0" err="1" smtClean="0">
                <a:solidFill>
                  <a:schemeClr val="tx1"/>
                </a:solidFill>
                <a:latin typeface="+mj-lt"/>
              </a:rPr>
              <a:t>redn</a:t>
            </a:r>
            <a:endParaRPr lang="en-US" sz="2400" dirty="0">
              <a:solidFill>
                <a:schemeClr val="tx1"/>
              </a:solidFill>
              <a:latin typeface="+mj-lt"/>
            </a:endParaRPr>
          </a:p>
        </p:txBody>
      </p:sp>
      <p:pic>
        <p:nvPicPr>
          <p:cNvPr id="207" name="Picture 20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4855557"/>
            <a:ext cx="1812909" cy="1812909"/>
          </a:xfrm>
          <a:prstGeom prst="rect">
            <a:avLst/>
          </a:prstGeom>
        </p:spPr>
      </p:pic>
      <mc:AlternateContent xmlns:mc="http://schemas.openxmlformats.org/markup-compatibility/2006">
        <mc:Choice xmlns:a14="http://schemas.microsoft.com/office/drawing/2010/main" Requires="a14">
          <p:sp>
            <p:nvSpPr>
              <p:cNvPr id="208" name="Rectangular Callout 207"/>
              <p:cNvSpPr/>
              <p:nvPr/>
            </p:nvSpPr>
            <p:spPr>
              <a:xfrm>
                <a:off x="1726466" y="4665990"/>
                <a:ext cx="6825003" cy="1673277"/>
              </a:xfrm>
              <a:prstGeom prst="wedgeRectCallout">
                <a:avLst>
                  <a:gd name="adj1" fmla="val -59187"/>
                  <a:gd name="adj2" fmla="val 3225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with </a:t>
                </a:r>
                <a:r>
                  <a:rPr lang="en-IN" sz="2400" dirty="0" err="1" smtClean="0">
                    <a:solidFill>
                      <a:schemeClr val="tx1"/>
                    </a:solidFill>
                    <a:latin typeface="+mj-lt"/>
                  </a:rPr>
                  <a:t>overcomplete</a:t>
                </a:r>
                <a:r>
                  <a:rPr lang="en-IN" sz="2400" dirty="0" smtClean="0">
                    <a:solidFill>
                      <a:schemeClr val="tx1"/>
                    </a:solidFill>
                    <a:latin typeface="+mj-lt"/>
                  </a:rPr>
                  <a:t> AE, we can have zero reconstruction error by simply having all hidden nodes use identity activation and making sure that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𝑊</m:t>
                        </m:r>
                      </m:e>
                      <m:sup>
                        <m:r>
                          <a:rPr lang="en-IN" sz="2400" b="0" i="1" smtClean="0">
                            <a:solidFill>
                              <a:schemeClr val="tx1"/>
                            </a:solidFill>
                            <a:latin typeface="Cambria Math" panose="02040503050406030204" pitchFamily="18" charset="0"/>
                          </a:rPr>
                          <m:t>𝑖</m:t>
                        </m:r>
                      </m:sup>
                    </m:sSup>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𝐼</m:t>
                    </m:r>
                  </m:oMath>
                </a14:m>
                <a:r>
                  <a:rPr lang="en-US" sz="2400" dirty="0" smtClean="0">
                    <a:solidFill>
                      <a:schemeClr val="tx1"/>
                    </a:solidFill>
                    <a:latin typeface="+mj-lt"/>
                  </a:rPr>
                  <a:t>. However, such an AE has not learnt anything useful</a:t>
                </a:r>
                <a:endParaRPr lang="en-US" sz="2400" dirty="0">
                  <a:solidFill>
                    <a:schemeClr val="tx1"/>
                  </a:solidFill>
                  <a:latin typeface="+mj-lt"/>
                </a:endParaRPr>
              </a:p>
            </p:txBody>
          </p:sp>
        </mc:Choice>
        <mc:Fallback>
          <p:sp>
            <p:nvSpPr>
              <p:cNvPr id="208" name="Rectangular Callout 207"/>
              <p:cNvSpPr>
                <a:spLocks noRot="1" noChangeAspect="1" noMove="1" noResize="1" noEditPoints="1" noAdjustHandles="1" noChangeArrowheads="1" noChangeShapeType="1" noTextEdit="1"/>
              </p:cNvSpPr>
              <p:nvPr/>
            </p:nvSpPr>
            <p:spPr>
              <a:xfrm>
                <a:off x="1726466" y="4665990"/>
                <a:ext cx="6825003" cy="1673277"/>
              </a:xfrm>
              <a:prstGeom prst="wedgeRectCallout">
                <a:avLst>
                  <a:gd name="adj1" fmla="val -59187"/>
                  <a:gd name="adj2" fmla="val 32253"/>
                </a:avLst>
              </a:prstGeom>
              <a:blipFill>
                <a:blip r:embed="rId13"/>
                <a:stretch>
                  <a:fillRect r="-1871" b="-3915"/>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27569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wipe(left)">
                                      <p:cBhvr>
                                        <p:cTn id="39" dur="500"/>
                                        <p:tgtEl>
                                          <p:spTgt spid="20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4"/>
                                        </p:tgtEl>
                                        <p:attrNameLst>
                                          <p:attrName>style.visibility</p:attrName>
                                        </p:attrNameLst>
                                      </p:cBhvr>
                                      <p:to>
                                        <p:strVal val="visible"/>
                                      </p:to>
                                    </p:set>
                                    <p:animEffect transition="in" filter="wipe(down)">
                                      <p:cBhvr>
                                        <p:cTn id="44" dur="500"/>
                                        <p:tgtEl>
                                          <p:spTgt spid="204"/>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05"/>
                                        </p:tgtEl>
                                        <p:attrNameLst>
                                          <p:attrName>style.visibility</p:attrName>
                                        </p:attrNameLst>
                                      </p:cBhvr>
                                      <p:to>
                                        <p:strVal val="visible"/>
                                      </p:to>
                                    </p:set>
                                    <p:animEffect transition="in" filter="wipe(left)">
                                      <p:cBhvr>
                                        <p:cTn id="48" dur="500"/>
                                        <p:tgtEl>
                                          <p:spTgt spid="205"/>
                                        </p:tgtEl>
                                      </p:cBhvr>
                                    </p:animEffect>
                                  </p:childTnLst>
                                </p:cTn>
                              </p:par>
                            </p:childTnLst>
                          </p:cTn>
                        </p:par>
                        <p:par>
                          <p:cTn id="49" fill="hold">
                            <p:stCondLst>
                              <p:cond delay="1000"/>
                            </p:stCondLst>
                            <p:childTnLst>
                              <p:par>
                                <p:cTn id="50" presetID="22" presetClass="entr" presetSubtype="4" fill="hold" grpId="0" nodeType="after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wipe(down)">
                                      <p:cBhvr>
                                        <p:cTn id="52" dur="500"/>
                                        <p:tgtEl>
                                          <p:spTgt spid="203"/>
                                        </p:tgtEl>
                                      </p:cBhvr>
                                    </p:animEffec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wipe(left)">
                                      <p:cBhvr>
                                        <p:cTn id="56" dur="500"/>
                                        <p:tgtEl>
                                          <p:spTgt spid="20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7"/>
                                        </p:tgtEl>
                                        <p:attrNameLst>
                                          <p:attrName>style.visibility</p:attrName>
                                        </p:attrNameLst>
                                      </p:cBhvr>
                                      <p:to>
                                        <p:strVal val="visible"/>
                                      </p:to>
                                    </p:set>
                                  </p:childTnLst>
                                </p:cTn>
                              </p:par>
                            </p:childTnLst>
                          </p:cTn>
                        </p:par>
                        <p:par>
                          <p:cTn id="69" fill="hold">
                            <p:stCondLst>
                              <p:cond delay="0"/>
                            </p:stCondLst>
                            <p:childTnLst>
                              <p:par>
                                <p:cTn id="70" presetID="22" presetClass="entr" presetSubtype="8" fill="hold" grpId="0" nodeType="afterEffect">
                                  <p:stCondLst>
                                    <p:cond delay="0"/>
                                  </p:stCondLst>
                                  <p:childTnLst>
                                    <p:set>
                                      <p:cBhvr>
                                        <p:cTn id="71" dur="1" fill="hold">
                                          <p:stCondLst>
                                            <p:cond delay="0"/>
                                          </p:stCondLst>
                                        </p:cTn>
                                        <p:tgtEl>
                                          <p:spTgt spid="208"/>
                                        </p:tgtEl>
                                        <p:attrNameLst>
                                          <p:attrName>style.visibility</p:attrName>
                                        </p:attrNameLst>
                                      </p:cBhvr>
                                      <p:to>
                                        <p:strVal val="visible"/>
                                      </p:to>
                                    </p:set>
                                    <p:animEffect transition="in" filter="wipe(left)">
                                      <p:cBhvr>
                                        <p:cTn id="72"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3" grpId="0" animBg="1"/>
      <p:bldP spid="204" grpId="0" animBg="1"/>
      <p:bldP spid="205" grpId="0" animBg="1"/>
      <p:bldP spid="206" grpId="0" animBg="1"/>
      <p:bldP spid="202" grpId="0" animBg="1"/>
      <p:bldP spid="20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Regularized </a:t>
            </a:r>
            <a:r>
              <a:rPr lang="en-IN" dirty="0" err="1" smtClean="0"/>
              <a:t>Autoencoders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024265" cy="5746376"/>
              </a:xfrm>
            </p:spPr>
            <p:txBody>
              <a:bodyPr>
                <a:normAutofit/>
              </a:bodyPr>
              <a:lstStyle/>
              <a:p>
                <a:r>
                  <a:rPr lang="en-IN" dirty="0" smtClean="0"/>
                  <a:t>Techniques similar to we have studied before are used</a:t>
                </a:r>
              </a:p>
              <a:p>
                <a:pPr lvl="2"/>
                <a:r>
                  <a:rPr lang="en-IN" b="1" dirty="0" smtClean="0"/>
                  <a:t>Method 1 </a:t>
                </a:r>
                <a:r>
                  <a:rPr lang="en-IN" dirty="0" smtClean="0"/>
                  <a:t>(</a:t>
                </a:r>
                <a:r>
                  <a:rPr lang="en-IN" dirty="0" err="1" smtClean="0"/>
                  <a:t>Denoising</a:t>
                </a:r>
                <a:r>
                  <a:rPr lang="en-IN" dirty="0" smtClean="0"/>
                  <a:t> AE) Add noise to </a:t>
                </a:r>
                <a:r>
                  <a:rPr lang="en-IN" dirty="0" err="1" smtClean="0"/>
                  <a:t>i</a:t>
                </a:r>
                <a:r>
                  <a:rPr lang="en-IN" dirty="0" smtClean="0"/>
                  <a:t>/p feat but expect original feat at o/p</a:t>
                </a:r>
                <a:br>
                  <a:rPr lang="en-IN" dirty="0" smtClean="0"/>
                </a:br>
                <a14:m>
                  <m:oMath xmlns:m="http://schemas.openxmlformats.org/officeDocument/2006/math">
                    <m:r>
                      <a:rPr lang="en-IN">
                        <a:solidFill>
                          <a:schemeClr val="tx1"/>
                        </a:solidFill>
                        <a:latin typeface="Cambria Math" panose="02040503050406030204" pitchFamily="18" charset="0"/>
                      </a:rPr>
                      <m:t>ℓ</m:t>
                    </m:r>
                    <m:d>
                      <m:dPr>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𝑑</m:t>
                        </m:r>
                        <m:d>
                          <m:dPr>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𝑒</m:t>
                            </m:r>
                            <m:d>
                              <m:dPr>
                                <m:ctrlPr>
                                  <a:rPr lang="en-IN" i="1">
                                    <a:solidFill>
                                      <a:schemeClr val="tx1"/>
                                    </a:solidFill>
                                    <a:latin typeface="Cambria Math" panose="02040503050406030204" pitchFamily="18" charset="0"/>
                                  </a:rPr>
                                </m:ctrlPr>
                              </m:dPr>
                              <m:e>
                                <m:r>
                                  <a:rPr lang="en-IN" b="1">
                                    <a:solidFill>
                                      <a:schemeClr val="tx1"/>
                                    </a:solidFill>
                                    <a:latin typeface="Cambria Math" panose="02040503050406030204" pitchFamily="18" charset="0"/>
                                  </a:rPr>
                                  <m:t>𝐱</m:t>
                                </m:r>
                                <m:r>
                                  <a:rPr lang="en-IN" b="1" i="1" smtClean="0">
                                    <a:solidFill>
                                      <a:schemeClr val="tx1"/>
                                    </a:solidFill>
                                    <a:latin typeface="Cambria Math" panose="02040503050406030204" pitchFamily="18" charset="0"/>
                                  </a:rPr>
                                  <m:t>+</m:t>
                                </m:r>
                                <m:r>
                                  <a:rPr lang="en-IN" b="1" i="0" smtClean="0">
                                    <a:solidFill>
                                      <a:schemeClr val="tx1"/>
                                    </a:solidFill>
                                    <a:latin typeface="Cambria Math" panose="02040503050406030204" pitchFamily="18" charset="0"/>
                                  </a:rPr>
                                  <m:t>𝛜</m:t>
                                </m:r>
                              </m:e>
                            </m:d>
                          </m:e>
                        </m:d>
                        <m:r>
                          <a:rPr lang="en-IN">
                            <a:solidFill>
                              <a:schemeClr val="tx1"/>
                            </a:solidFill>
                            <a:latin typeface="Cambria Math" panose="02040503050406030204" pitchFamily="18" charset="0"/>
                          </a:rPr>
                          <m:t>,</m:t>
                        </m:r>
                        <m:r>
                          <a:rPr lang="en-IN" b="1">
                            <a:solidFill>
                              <a:schemeClr val="tx1"/>
                            </a:solidFill>
                            <a:latin typeface="Cambria Math" panose="02040503050406030204" pitchFamily="18" charset="0"/>
                          </a:rPr>
                          <m:t>𝐱</m:t>
                        </m:r>
                      </m:e>
                    </m:d>
                    <m:r>
                      <a:rPr lang="en-IN" b="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d>
                          <m:dPr>
                            <m:begChr m:val="‖"/>
                            <m:endChr m:val="‖"/>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𝑑</m:t>
                            </m:r>
                            <m:d>
                              <m:dPr>
                                <m:ctrlPr>
                                  <a:rPr lang="en-IN" i="1">
                                    <a:solidFill>
                                      <a:schemeClr val="tx1"/>
                                    </a:solidFill>
                                    <a:latin typeface="Cambria Math" panose="02040503050406030204" pitchFamily="18" charset="0"/>
                                  </a:rPr>
                                </m:ctrlPr>
                              </m:dPr>
                              <m:e>
                                <m:r>
                                  <a:rPr lang="en-IN">
                                    <a:solidFill>
                                      <a:schemeClr val="tx1"/>
                                    </a:solidFill>
                                    <a:latin typeface="Cambria Math" panose="02040503050406030204" pitchFamily="18" charset="0"/>
                                  </a:rPr>
                                  <m:t>𝑒</m:t>
                                </m:r>
                                <m:d>
                                  <m:dPr>
                                    <m:ctrlPr>
                                      <a:rPr lang="en-IN" i="1">
                                        <a:solidFill>
                                          <a:schemeClr val="tx1"/>
                                        </a:solidFill>
                                        <a:latin typeface="Cambria Math" panose="02040503050406030204" pitchFamily="18" charset="0"/>
                                      </a:rPr>
                                    </m:ctrlPr>
                                  </m:dPr>
                                  <m:e>
                                    <m:r>
                                      <a:rPr lang="en-IN" b="1">
                                        <a:solidFill>
                                          <a:schemeClr val="tx1"/>
                                        </a:solidFill>
                                        <a:latin typeface="Cambria Math" panose="02040503050406030204" pitchFamily="18" charset="0"/>
                                      </a:rPr>
                                      <m:t>𝐱</m:t>
                                    </m:r>
                                    <m:r>
                                      <a:rPr lang="en-IN" b="1" i="1" smtClean="0">
                                        <a:solidFill>
                                          <a:schemeClr val="tx1"/>
                                        </a:solidFill>
                                        <a:latin typeface="Cambria Math" panose="02040503050406030204" pitchFamily="18" charset="0"/>
                                      </a:rPr>
                                      <m:t>+</m:t>
                                    </m:r>
                                    <m:r>
                                      <a:rPr lang="en-IN" b="1" i="0">
                                        <a:solidFill>
                                          <a:schemeClr val="tx1"/>
                                        </a:solidFill>
                                        <a:latin typeface="Cambria Math" panose="02040503050406030204" pitchFamily="18" charset="0"/>
                                      </a:rPr>
                                      <m:t>𝛜</m:t>
                                    </m:r>
                                  </m:e>
                                </m:d>
                              </m:e>
                            </m:d>
                            <m:r>
                              <a:rPr lang="en-IN">
                                <a:solidFill>
                                  <a:schemeClr val="tx1"/>
                                </a:solidFill>
                                <a:latin typeface="Cambria Math" panose="02040503050406030204" pitchFamily="18" charset="0"/>
                              </a:rPr>
                              <m:t>−</m:t>
                            </m:r>
                            <m:r>
                              <a:rPr lang="en-IN" b="1">
                                <a:solidFill>
                                  <a:schemeClr val="tx1"/>
                                </a:solidFill>
                                <a:latin typeface="Cambria Math" panose="02040503050406030204" pitchFamily="18" charset="0"/>
                              </a:rPr>
                              <m:t>𝐱</m:t>
                            </m:r>
                          </m:e>
                        </m:d>
                      </m:e>
                      <m:sub>
                        <m:r>
                          <a:rPr lang="en-IN">
                            <a:solidFill>
                              <a:schemeClr val="tx1"/>
                            </a:solidFill>
                            <a:latin typeface="Cambria Math" panose="02040503050406030204" pitchFamily="18" charset="0"/>
                          </a:rPr>
                          <m:t>2</m:t>
                        </m:r>
                      </m:sub>
                      <m:sup>
                        <m:r>
                          <a:rPr lang="en-IN">
                            <a:solidFill>
                              <a:schemeClr val="tx1"/>
                            </a:solidFill>
                            <a:latin typeface="Cambria Math" panose="02040503050406030204" pitchFamily="18" charset="0"/>
                          </a:rPr>
                          <m:t>2</m:t>
                        </m:r>
                      </m:sup>
                    </m:sSubSup>
                  </m:oMath>
                </a14:m>
                <a:r>
                  <a:rPr lang="en-IN" dirty="0" smtClean="0"/>
                  <a:t>, </a:t>
                </a:r>
                <a14:m>
                  <m:oMath xmlns:m="http://schemas.openxmlformats.org/officeDocument/2006/math">
                    <m:r>
                      <a:rPr lang="en-IN" b="1" i="0">
                        <a:solidFill>
                          <a:schemeClr val="tx1"/>
                        </a:solidFill>
                        <a:latin typeface="Cambria Math" panose="02040503050406030204" pitchFamily="18" charset="0"/>
                      </a:rPr>
                      <m:t>𝛜</m:t>
                    </m:r>
                  </m:oMath>
                </a14:m>
                <a:r>
                  <a:rPr lang="en-IN" dirty="0" smtClean="0"/>
                  <a:t> is noise added to input</a:t>
                </a:r>
              </a:p>
              <a:p>
                <a:pPr lvl="2"/>
                <a:r>
                  <a:rPr lang="en-IN" b="1" dirty="0" smtClean="0"/>
                  <a:t>Method 2 </a:t>
                </a:r>
                <a:r>
                  <a:rPr lang="en-IN" dirty="0" smtClean="0"/>
                  <a:t>(Sparse AE) Force the bottleneck layer activations to be sparse</a:t>
                </a:r>
              </a:p>
              <a:p>
                <a:pPr lvl="3"/>
                <a:r>
                  <a:rPr lang="en-IN" dirty="0" smtClean="0"/>
                  <a:t>For every data point, penalize the AE if the vector </a:t>
                </a:r>
                <a14:m>
                  <m:oMath xmlns:m="http://schemas.openxmlformats.org/officeDocument/2006/math">
                    <m:r>
                      <a:rPr lang="en-IN">
                        <a:solidFill>
                          <a:schemeClr val="tx1"/>
                        </a:solidFill>
                        <a:latin typeface="Cambria Math" panose="02040503050406030204" pitchFamily="18" charset="0"/>
                      </a:rPr>
                      <m:t>𝑒</m:t>
                    </m:r>
                    <m:d>
                      <m:dPr>
                        <m:ctrlPr>
                          <a:rPr lang="en-IN" i="1">
                            <a:solidFill>
                              <a:schemeClr val="tx1"/>
                            </a:solidFill>
                            <a:latin typeface="Cambria Math" panose="02040503050406030204" pitchFamily="18" charset="0"/>
                          </a:rPr>
                        </m:ctrlPr>
                      </m:dPr>
                      <m:e>
                        <m:sSup>
                          <m:sSupPr>
                            <m:ctrlPr>
                              <a:rPr lang="en-IN" b="1"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i="1">
                                <a:solidFill>
                                  <a:schemeClr val="tx1"/>
                                </a:solidFill>
                                <a:latin typeface="Cambria Math" panose="02040503050406030204" pitchFamily="18" charset="0"/>
                              </a:rPr>
                              <m:t>𝑖</m:t>
                            </m:r>
                          </m:sup>
                        </m:sSup>
                      </m:e>
                    </m:d>
                    <m:r>
                      <a:rPr lang="en-IN" b="1"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𝑖</m:t>
                    </m:r>
                    <m:r>
                      <a:rPr lang="en-IN" i="1">
                        <a:solidFill>
                          <a:schemeClr val="tx1"/>
                        </a:solidFill>
                        <a:latin typeface="Cambria Math" panose="02040503050406030204" pitchFamily="18" charset="0"/>
                      </a:rPr>
                      <m:t>=1…</m:t>
                    </m:r>
                    <m:r>
                      <a:rPr lang="en-IN" i="1">
                        <a:solidFill>
                          <a:schemeClr val="tx1"/>
                        </a:solidFill>
                        <a:latin typeface="Cambria Math" panose="02040503050406030204" pitchFamily="18" charset="0"/>
                      </a:rPr>
                      <m:t>𝑛</m:t>
                    </m:r>
                  </m:oMath>
                </a14:m>
                <a:r>
                  <a:rPr lang="en-IN" dirty="0"/>
                  <a:t> </a:t>
                </a:r>
                <a:r>
                  <a:rPr lang="en-IN" dirty="0" smtClean="0"/>
                  <a:t>has lots of non-zeros</a:t>
                </a:r>
              </a:p>
              <a:p>
                <a:pPr lvl="3"/>
                <a:r>
                  <a:rPr lang="en-IN" dirty="0" smtClean="0"/>
                  <a:t>This trick can allow even </a:t>
                </a:r>
                <a:r>
                  <a:rPr lang="en-IN" dirty="0" err="1" smtClean="0"/>
                  <a:t>overcomplete</a:t>
                </a:r>
                <a:r>
                  <a:rPr lang="en-IN" dirty="0" smtClean="0"/>
                  <a:t> AE to be trained without risk of overfitting</a:t>
                </a:r>
              </a:p>
              <a:p>
                <a:pPr lvl="2"/>
                <a:r>
                  <a:rPr lang="en-IN" b="1" dirty="0" smtClean="0"/>
                  <a:t>Method 3 </a:t>
                </a:r>
                <a:r>
                  <a:rPr lang="en-IN" dirty="0" smtClean="0"/>
                  <a:t>(Variational AE) Force bottleneck layer activations to fit to a Gaussian</a:t>
                </a:r>
              </a:p>
              <a:p>
                <a:pPr lvl="3"/>
                <a:r>
                  <a:rPr lang="en-IN" dirty="0" smtClean="0"/>
                  <a:t>Find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r>
                      <m:rPr>
                        <m:sty m:val="p"/>
                      </m:rPr>
                      <a:rPr lang="en-IN" b="0" i="0" smtClean="0">
                        <a:latin typeface="Cambria Math" panose="02040503050406030204" pitchFamily="18" charset="0"/>
                      </a:rPr>
                      <m:t>Σ</m:t>
                    </m:r>
                  </m:oMath>
                </a14:m>
                <a:r>
                  <a:rPr lang="en-IN" dirty="0" smtClean="0"/>
                  <a:t> and train encoder and decoder </a:t>
                </a:r>
                <a14:m>
                  <m:oMath xmlns:m="http://schemas.openxmlformats.org/officeDocument/2006/math">
                    <m:r>
                      <a:rPr lang="en-IN" b="0" i="1" smtClean="0">
                        <a:latin typeface="Cambria Math" panose="02040503050406030204" pitchFamily="18" charset="0"/>
                      </a:rPr>
                      <m:t>𝑒</m:t>
                    </m:r>
                    <m:r>
                      <a:rPr lang="en-IN" b="0" i="1" smtClean="0">
                        <a:latin typeface="Cambria Math" panose="02040503050406030204" pitchFamily="18" charset="0"/>
                      </a:rPr>
                      <m:t>,</m:t>
                    </m:r>
                    <m:r>
                      <a:rPr lang="en-IN" b="0" i="1" smtClean="0">
                        <a:latin typeface="Cambria Math" panose="02040503050406030204" pitchFamily="18" charset="0"/>
                      </a:rPr>
                      <m:t>𝑑</m:t>
                    </m:r>
                  </m:oMath>
                </a14:m>
                <a:r>
                  <a:rPr lang="en-IN" dirty="0" smtClean="0"/>
                  <a:t> such that not only does reconstruction loss become small but also the latent representations </a:t>
                </a:r>
                <a14:m>
                  <m:oMath xmlns:m="http://schemas.openxmlformats.org/officeDocument/2006/math">
                    <m:r>
                      <a:rPr lang="en-IN">
                        <a:solidFill>
                          <a:schemeClr val="tx1"/>
                        </a:solidFill>
                        <a:latin typeface="Cambria Math" panose="02040503050406030204" pitchFamily="18" charset="0"/>
                      </a:rPr>
                      <m:t>𝑒</m:t>
                    </m:r>
                    <m:d>
                      <m:dPr>
                        <m:ctrlPr>
                          <a:rPr lang="en-IN" i="1">
                            <a:solidFill>
                              <a:schemeClr val="tx1"/>
                            </a:solidFill>
                            <a:latin typeface="Cambria Math" panose="02040503050406030204" pitchFamily="18" charset="0"/>
                          </a:rPr>
                        </m:ctrlPr>
                      </m:dPr>
                      <m:e>
                        <m:sSup>
                          <m:sSupPr>
                            <m:ctrlPr>
                              <a:rPr lang="en-IN" b="1" i="1" smtClean="0">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b="0" i="1" smtClean="0">
                                <a:solidFill>
                                  <a:schemeClr val="tx1"/>
                                </a:solidFill>
                                <a:latin typeface="Cambria Math" panose="02040503050406030204" pitchFamily="18" charset="0"/>
                              </a:rPr>
                              <m:t>𝑖</m:t>
                            </m:r>
                          </m:sup>
                        </m:sSup>
                      </m:e>
                    </m:d>
                    <m:r>
                      <a:rPr lang="en-IN" b="1"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𝑖</m:t>
                    </m:r>
                    <m:r>
                      <a:rPr lang="en-IN" b="0" i="1" smtClean="0">
                        <a:solidFill>
                          <a:schemeClr val="tx1"/>
                        </a:solidFill>
                        <a:latin typeface="Cambria Math" panose="02040503050406030204" pitchFamily="18" charset="0"/>
                      </a:rPr>
                      <m:t>=1…</m:t>
                    </m:r>
                    <m:r>
                      <a:rPr lang="en-IN" b="0" i="1" smtClean="0">
                        <a:solidFill>
                          <a:schemeClr val="tx1"/>
                        </a:solidFill>
                        <a:latin typeface="Cambria Math" panose="02040503050406030204" pitchFamily="18" charset="0"/>
                      </a:rPr>
                      <m:t>𝑛</m:t>
                    </m:r>
                  </m:oMath>
                </a14:m>
                <a:r>
                  <a:rPr lang="en-IN" dirty="0" smtClean="0"/>
                  <a:t> are well approximated by the Gaussian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i="1">
                            <a:latin typeface="Cambria Math" panose="02040503050406030204" pitchFamily="18" charset="0"/>
                          </a:rPr>
                          <m:t>,</m:t>
                        </m:r>
                        <m:r>
                          <m:rPr>
                            <m:sty m:val="p"/>
                          </m:rPr>
                          <a:rPr lang="en-IN">
                            <a:latin typeface="Cambria Math" panose="02040503050406030204" pitchFamily="18" charset="0"/>
                          </a:rPr>
                          <m:t>Σ</m:t>
                        </m:r>
                      </m:e>
                    </m:d>
                  </m:oMath>
                </a14:m>
                <a:endParaRPr lang="en-IN" dirty="0" smtClean="0"/>
              </a:p>
              <a:p>
                <a:pPr lvl="3"/>
                <a:r>
                  <a:rPr lang="en-IN" dirty="0" smtClean="0"/>
                  <a:t>Can make this more powerful by taking mixture of Gaussians instead of a single Gaussian</a:t>
                </a:r>
              </a:p>
              <a:p>
                <a:pPr lvl="2"/>
                <a:r>
                  <a:rPr lang="en-IN" dirty="0" smtClean="0"/>
                  <a:t>A variational AE (VAE) can easily generate new samples</a:t>
                </a:r>
              </a:p>
              <a:p>
                <a:pPr lvl="3"/>
                <a:r>
                  <a:rPr lang="en-IN" dirty="0" smtClean="0"/>
                  <a:t>Sample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𝐳</m:t>
                        </m:r>
                      </m:e>
                      <m:sup>
                        <m:r>
                          <m:rPr>
                            <m:sty m:val="p"/>
                          </m:rPr>
                          <a:rPr lang="en-IN" b="0" i="0" smtClean="0">
                            <a:latin typeface="Cambria Math" panose="02040503050406030204" pitchFamily="18" charset="0"/>
                          </a:rPr>
                          <m:t>new</m:t>
                        </m:r>
                      </m:sup>
                    </m:sSup>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i="1">
                            <a:latin typeface="Cambria Math" panose="02040503050406030204" pitchFamily="18" charset="0"/>
                          </a:rPr>
                          <m:t>,</m:t>
                        </m:r>
                        <m:r>
                          <m:rPr>
                            <m:sty m:val="p"/>
                          </m:rPr>
                          <a:rPr lang="en-IN">
                            <a:latin typeface="Cambria Math" panose="02040503050406030204" pitchFamily="18" charset="0"/>
                          </a:rPr>
                          <m:t>Σ</m:t>
                        </m:r>
                      </m:e>
                    </m:d>
                  </m:oMath>
                </a14:m>
                <a:r>
                  <a:rPr lang="en-IN" dirty="0" smtClean="0"/>
                  <a:t> and use decoder </a:t>
                </a:r>
                <a14:m>
                  <m:oMath xmlns:m="http://schemas.openxmlformats.org/officeDocument/2006/math">
                    <m:r>
                      <a:rPr lang="en-IN" b="0" i="1" smtClean="0">
                        <a:latin typeface="Cambria Math" panose="02040503050406030204" pitchFamily="18" charset="0"/>
                      </a:rPr>
                      <m:t>𝑑</m:t>
                    </m:r>
                    <m:d>
                      <m:dPr>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𝐳</m:t>
                            </m:r>
                          </m:e>
                          <m:sup>
                            <m:r>
                              <m:rPr>
                                <m:sty m:val="p"/>
                              </m:rPr>
                              <a:rPr lang="en-IN">
                                <a:latin typeface="Cambria Math" panose="02040503050406030204" pitchFamily="18" charset="0"/>
                              </a:rPr>
                              <m:t>new</m:t>
                            </m:r>
                          </m:sup>
                        </m:sSup>
                      </m:e>
                    </m:d>
                  </m:oMath>
                </a14:m>
                <a:r>
                  <a:rPr lang="en-IN" dirty="0" smtClean="0"/>
                  <a:t> to obtain a new data point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024265" cy="5746376"/>
              </a:xfrm>
              <a:blipFill>
                <a:blip r:embed="rId2"/>
                <a:stretch>
                  <a:fillRect l="-558" t="-2545" r="-6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spTree>
    <p:extLst>
      <p:ext uri="{BB962C8B-B14F-4D97-AF65-F5344CB8AC3E}">
        <p14:creationId xmlns:p14="http://schemas.microsoft.com/office/powerpoint/2010/main" val="238221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Generative Adversarial Networks</a:t>
            </a:r>
            <a:endParaRPr lang="en-IN" dirty="0"/>
          </a:p>
        </p:txBody>
      </p:sp>
      <p:sp>
        <p:nvSpPr>
          <p:cNvPr id="3" name="Content Placeholder 2"/>
          <p:cNvSpPr>
            <a:spLocks noGrp="1"/>
          </p:cNvSpPr>
          <p:nvPr>
            <p:ph idx="1"/>
          </p:nvPr>
        </p:nvSpPr>
        <p:spPr>
          <a:xfrm>
            <a:off x="253353" y="1111624"/>
            <a:ext cx="11938645" cy="5746376"/>
          </a:xfrm>
        </p:spPr>
        <p:txBody>
          <a:bodyPr/>
          <a:lstStyle/>
          <a:p>
            <a:r>
              <a:rPr lang="en-IN" dirty="0" smtClean="0"/>
              <a:t>Do not aim to offer good reconstruction error – sole aim is to produce new data points that are realistic and distributed as training data points</a:t>
            </a:r>
          </a:p>
          <a:p>
            <a:pPr lvl="2"/>
            <a:r>
              <a:rPr lang="en-IN" dirty="0" smtClean="0"/>
              <a:t>E.g. given tons of cat images, generate new ones (as if there weren’t enough of them around already) but make sure the new ones do look like cats</a:t>
            </a:r>
          </a:p>
          <a:p>
            <a:pPr lvl="2"/>
            <a:r>
              <a:rPr lang="en-IN" dirty="0" smtClean="0"/>
              <a:t>Uses two networks to perform this – a </a:t>
            </a:r>
            <a:r>
              <a:rPr lang="en-IN" dirty="0" smtClean="0"/>
              <a:t>generator network </a:t>
            </a:r>
            <a:r>
              <a:rPr lang="en-IN" dirty="0" smtClean="0"/>
              <a:t>which attempts to generate new samples, and a </a:t>
            </a:r>
            <a:r>
              <a:rPr lang="en-IN" dirty="0" smtClean="0"/>
              <a:t>discriminator network </a:t>
            </a:r>
            <a:r>
              <a:rPr lang="en-IN" dirty="0" smtClean="0"/>
              <a:t>which attempts to distinguish </a:t>
            </a:r>
            <a:r>
              <a:rPr lang="en-IN" dirty="0" smtClean="0"/>
              <a:t>samples generated by the generator </a:t>
            </a:r>
            <a:r>
              <a:rPr lang="en-IN" dirty="0" smtClean="0"/>
              <a:t>from actual training data</a:t>
            </a:r>
          </a:p>
          <a:p>
            <a:pPr lvl="2"/>
            <a:r>
              <a:rPr lang="en-IN" dirty="0" smtClean="0"/>
              <a:t>If the discriminator is unable to tell the generator’s samples from actual data then this means the generator has learnt to generate realistic data (or else that the discriminator is weak and needs to be strengthened)</a:t>
            </a:r>
          </a:p>
          <a:p>
            <a:pPr lvl="2"/>
            <a:r>
              <a:rPr lang="en-IN" dirty="0" smtClean="0"/>
              <a:t>Interesting interpretation of GAN tells us that the discriminator supplies the generator with the gradients it needs to train itself</a:t>
            </a:r>
          </a:p>
          <a:p>
            <a:pPr lvl="2"/>
            <a:r>
              <a:rPr lang="en-IN" dirty="0" smtClean="0"/>
              <a:t>Thus, instead of calculating </a:t>
            </a:r>
            <a:r>
              <a:rPr lang="en-IN" dirty="0" err="1" smtClean="0"/>
              <a:t>backprop</a:t>
            </a:r>
            <a:r>
              <a:rPr lang="en-IN" dirty="0" smtClean="0"/>
              <a:t> gradients from data, another NN </a:t>
            </a:r>
            <a:r>
              <a:rPr lang="en-IN" dirty="0" smtClean="0"/>
              <a:t>(in this case the </a:t>
            </a:r>
            <a:r>
              <a:rPr lang="en-IN" dirty="0" smtClean="0"/>
              <a:t>discriminator) “learns” the gradients for the generator </a:t>
            </a:r>
            <a:r>
              <a:rPr lang="en-IN" i="0" dirty="0" smtClean="0">
                <a:sym typeface="Wingdings" panose="05000000000000000000" pitchFamily="2" charset="2"/>
              </a:rPr>
              <a:t></a:t>
            </a:r>
            <a:endParaRPr lang="en-IN" i="0" dirty="0" smtClean="0"/>
          </a:p>
          <a:p>
            <a:pPr lvl="2"/>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38</a:t>
            </a:fld>
            <a:endParaRPr lang="en-US"/>
          </a:p>
        </p:txBody>
      </p:sp>
    </p:spTree>
    <p:extLst>
      <p:ext uri="{BB962C8B-B14F-4D97-AF65-F5344CB8AC3E}">
        <p14:creationId xmlns:p14="http://schemas.microsoft.com/office/powerpoint/2010/main" val="4335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GANs – a toy depiction</a:t>
            </a:r>
            <a:endParaRPr lang="en-IN" dirty="0"/>
          </a:p>
        </p:txBody>
      </p:sp>
      <mc:AlternateContent xmlns:mc="http://schemas.openxmlformats.org/markup-compatibility/2006" xmlns:a14="http://schemas.microsoft.com/office/drawing/2010/main">
        <mc:Choice Requires="a14">
          <p:sp>
            <p:nvSpPr>
              <p:cNvPr id="231" name="Content Placeholder 230"/>
              <p:cNvSpPr>
                <a:spLocks noGrp="1"/>
              </p:cNvSpPr>
              <p:nvPr>
                <p:ph idx="1"/>
              </p:nvPr>
            </p:nvSpPr>
            <p:spPr>
              <a:xfrm>
                <a:off x="5598376" y="1111624"/>
                <a:ext cx="6614561" cy="5746376"/>
              </a:xfrm>
            </p:spPr>
            <p:txBody>
              <a:bodyPr/>
              <a:lstStyle/>
              <a:p>
                <a14:m>
                  <m:oMath xmlns:m="http://schemas.openxmlformats.org/officeDocument/2006/math">
                    <m:r>
                      <a:rPr lang="en-IN" i="1" smtClean="0">
                        <a:latin typeface="Cambria Math" panose="02040503050406030204" pitchFamily="18" charset="0"/>
                      </a:rPr>
                      <m:t>𝐺</m:t>
                    </m:r>
                    <m:r>
                      <a:rPr lang="en-IN" i="1" smtClean="0">
                        <a:latin typeface="Cambria Math" panose="02040503050406030204" pitchFamily="18" charset="0"/>
                      </a:rPr>
                      <m:t>,</m:t>
                    </m:r>
                    <m:r>
                      <a:rPr lang="en-IN" i="1" smtClean="0">
                        <a:latin typeface="Cambria Math" panose="02040503050406030204" pitchFamily="18" charset="0"/>
                      </a:rPr>
                      <m:t>𝐷</m:t>
                    </m:r>
                  </m:oMath>
                </a14:m>
                <a:r>
                  <a:rPr lang="en-IN" dirty="0"/>
                  <a:t> play a game to defeat </a:t>
                </a:r>
                <a:r>
                  <a:rPr lang="en-IN" dirty="0" smtClean="0"/>
                  <a:t>the </a:t>
                </a:r>
                <a:r>
                  <a:rPr lang="en-IN" dirty="0"/>
                  <a:t>other</a:t>
                </a:r>
                <a:endParaRPr lang="en-IN" b="0" i="1" dirty="0" smtClean="0">
                  <a:latin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rPr>
                      <m:t>𝐷</m:t>
                    </m:r>
                  </m:oMath>
                </a14:m>
                <a:r>
                  <a:rPr lang="en-IN" dirty="0" smtClean="0"/>
                  <a:t> tries to predict whether data given to it is real train data or fake samples</a:t>
                </a:r>
              </a:p>
              <a:p>
                <a:pPr lvl="3"/>
                <a:r>
                  <a:rPr lang="en-IN" dirty="0" smtClean="0">
                    <a:ea typeface="Cambria Math" panose="02040503050406030204" pitchFamily="18" charset="0"/>
                  </a:rPr>
                  <a:t>Wants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𝐷</m:t>
                        </m:r>
                      </m:sub>
                    </m:sSub>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e>
                    </m:d>
                    <m:r>
                      <a:rPr lang="en-IN" b="0" i="1" smtClean="0">
                        <a:latin typeface="Cambria Math" panose="02040503050406030204" pitchFamily="18" charset="0"/>
                        <a:ea typeface="Cambria Math" panose="02040503050406030204" pitchFamily="18" charset="0"/>
                      </a:rPr>
                      <m:t>→1</m:t>
                    </m:r>
                  </m:oMath>
                </a14:m>
                <a:r>
                  <a:rPr lang="en-IN" dirty="0" smtClean="0"/>
                  <a:t> and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𝐷</m:t>
                        </m:r>
                      </m:sub>
                    </m:sSub>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𝐺</m:t>
                        </m:r>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𝐳</m:t>
                                </m:r>
                              </m:e>
                              <m:sup>
                                <m:r>
                                  <a:rPr lang="en-IN">
                                    <a:latin typeface="Cambria Math" panose="02040503050406030204" pitchFamily="18" charset="0"/>
                                    <a:ea typeface="Cambria Math" panose="02040503050406030204" pitchFamily="18" charset="0"/>
                                  </a:rPr>
                                  <m:t>𝑖</m:t>
                                </m:r>
                              </m:sup>
                            </m:sSup>
                          </m:e>
                        </m:d>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endParaRPr lang="en-IN" dirty="0" smtClean="0"/>
              </a:p>
              <a:p>
                <a:pPr lvl="2"/>
                <a14:m>
                  <m:oMath xmlns:m="http://schemas.openxmlformats.org/officeDocument/2006/math">
                    <m:r>
                      <a:rPr lang="en-IN" b="0" i="1" smtClean="0">
                        <a:latin typeface="Cambria Math" panose="02040503050406030204" pitchFamily="18" charset="0"/>
                      </a:rPr>
                      <m:t>𝐺</m:t>
                    </m:r>
                  </m:oMath>
                </a14:m>
                <a:r>
                  <a:rPr lang="en-IN" dirty="0" smtClean="0"/>
                  <a:t> wants to generate very realistic samples and thus confuse </a:t>
                </a:r>
                <a14:m>
                  <m:oMath xmlns:m="http://schemas.openxmlformats.org/officeDocument/2006/math">
                    <m:r>
                      <a:rPr lang="en-IN" b="0" i="1" smtClean="0">
                        <a:latin typeface="Cambria Math" panose="02040503050406030204" pitchFamily="18" charset="0"/>
                      </a:rPr>
                      <m:t>𝐷</m:t>
                    </m:r>
                  </m:oMath>
                </a14:m>
                <a:endParaRPr lang="en-IN" dirty="0" smtClean="0"/>
              </a:p>
              <a:p>
                <a:pPr lvl="3"/>
                <a:r>
                  <a:rPr lang="en-IN" dirty="0" smtClean="0"/>
                  <a:t>Wants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IN" i="1">
                            <a:latin typeface="Cambria Math" panose="02040503050406030204" pitchFamily="18" charset="0"/>
                            <a:ea typeface="Cambria Math" panose="02040503050406030204" pitchFamily="18" charset="0"/>
                          </a:rPr>
                          <m:t>𝐷</m:t>
                        </m:r>
                      </m:sub>
                    </m:sSub>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𝐺</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𝐳</m:t>
                                </m:r>
                              </m:e>
                              <m:sup>
                                <m:r>
                                  <a:rPr lang="en-IN">
                                    <a:latin typeface="Cambria Math" panose="02040503050406030204" pitchFamily="18" charset="0"/>
                                    <a:ea typeface="Cambria Math" panose="02040503050406030204" pitchFamily="18" charset="0"/>
                                  </a:rPr>
                                  <m:t>𝑖</m:t>
                                </m:r>
                              </m:sup>
                            </m:sSup>
                          </m:e>
                        </m:d>
                      </m:e>
                    </m:d>
                    <m:r>
                      <a:rPr lang="en-IN" b="0" i="1" smtClean="0">
                        <a:latin typeface="Cambria Math" panose="02040503050406030204" pitchFamily="18" charset="0"/>
                        <a:ea typeface="Cambria Math" panose="02040503050406030204" pitchFamily="18" charset="0"/>
                      </a:rPr>
                      <m:t>→1</m:t>
                    </m:r>
                  </m:oMath>
                </a14:m>
                <a:endParaRPr lang="en-IN" dirty="0" smtClean="0"/>
              </a:p>
              <a:p>
                <a:pPr lvl="2"/>
                <a:r>
                  <a:rPr lang="en-IN" dirty="0" smtClean="0"/>
                  <a:t>A single loss function is used</a:t>
                </a:r>
              </a:p>
              <a:p>
                <a14:m>
                  <m:oMath xmlns:m="http://schemas.openxmlformats.org/officeDocument/2006/math">
                    <m:r>
                      <a:rPr lang="en-IN" sz="2800" b="0" i="1" smtClean="0">
                        <a:latin typeface="Cambria Math" panose="02040503050406030204" pitchFamily="18" charset="0"/>
                        <a:ea typeface="Cambria Math" panose="02040503050406030204" pitchFamily="18" charset="0"/>
                      </a:rPr>
                      <m:t>ℒ</m:t>
                    </m:r>
                    <m:d>
                      <m:dPr>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𝐷</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𝐺</m:t>
                        </m:r>
                      </m:e>
                    </m:d>
                    <m:r>
                      <a:rPr lang="en-IN" sz="2800" b="0" i="1" smtClean="0">
                        <a:latin typeface="Cambria Math" panose="02040503050406030204" pitchFamily="18" charset="0"/>
                        <a:ea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log</m:t>
                        </m:r>
                      </m:fName>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𝐷</m:t>
                            </m:r>
                            <m:d>
                              <m:dPr>
                                <m:ctrlPr>
                                  <a:rPr lang="en-IN" sz="2800" b="0" i="1" smtClean="0">
                                    <a:latin typeface="Cambria Math" panose="02040503050406030204" pitchFamily="18" charset="0"/>
                                  </a:rPr>
                                </m:ctrlPr>
                              </m:dPr>
                              <m:e>
                                <m:r>
                                  <a:rPr lang="en-IN" sz="2800" b="1" i="0" smtClean="0">
                                    <a:latin typeface="Cambria Math" panose="02040503050406030204" pitchFamily="18" charset="0"/>
                                  </a:rPr>
                                  <m:t>𝐱</m:t>
                                </m:r>
                              </m:e>
                            </m:d>
                          </m:e>
                        </m:d>
                      </m:e>
                    </m:func>
                    <m:r>
                      <a:rPr lang="en-IN" sz="2800" b="0" i="1" smtClean="0">
                        <a:latin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log</m:t>
                        </m:r>
                      </m:fName>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r>
                              <a:rPr lang="en-IN" sz="2800" b="0" i="1" smtClean="0">
                                <a:latin typeface="Cambria Math" panose="02040503050406030204" pitchFamily="18" charset="0"/>
                              </a:rPr>
                              <m:t>𝐷</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𝐺</m:t>
                                </m:r>
                                <m:d>
                                  <m:dPr>
                                    <m:ctrlPr>
                                      <a:rPr lang="en-IN" sz="2800" b="0" i="1" smtClean="0">
                                        <a:latin typeface="Cambria Math" panose="02040503050406030204" pitchFamily="18" charset="0"/>
                                      </a:rPr>
                                    </m:ctrlPr>
                                  </m:dPr>
                                  <m:e>
                                    <m:r>
                                      <a:rPr lang="en-IN" sz="2800" b="1" i="0" smtClean="0">
                                        <a:latin typeface="Cambria Math" panose="02040503050406030204" pitchFamily="18" charset="0"/>
                                      </a:rPr>
                                      <m:t>𝐳</m:t>
                                    </m:r>
                                  </m:e>
                                </m:d>
                              </m:e>
                            </m:d>
                          </m:e>
                        </m:d>
                      </m:e>
                    </m:func>
                  </m:oMath>
                </a14:m>
                <a:endParaRPr lang="en-IN" sz="2400" dirty="0" smtClean="0"/>
              </a:p>
              <a:p>
                <a:pPr lvl="2"/>
                <a14:m>
                  <m:oMath xmlns:m="http://schemas.openxmlformats.org/officeDocument/2006/math">
                    <m:r>
                      <a:rPr lang="en-IN" b="0" i="1" smtClean="0">
                        <a:latin typeface="Cambria Math" panose="02040503050406030204" pitchFamily="18" charset="0"/>
                      </a:rPr>
                      <m:t>𝐷</m:t>
                    </m:r>
                  </m:oMath>
                </a14:m>
                <a:r>
                  <a:rPr lang="en-IN" dirty="0" smtClean="0"/>
                  <a:t> tries to maximize this loss function</a:t>
                </a:r>
              </a:p>
              <a:p>
                <a:pPr lvl="2"/>
                <a14:m>
                  <m:oMath xmlns:m="http://schemas.openxmlformats.org/officeDocument/2006/math">
                    <m:r>
                      <a:rPr lang="en-IN" b="0" i="1" smtClean="0">
                        <a:latin typeface="Cambria Math" panose="02040503050406030204" pitchFamily="18" charset="0"/>
                      </a:rPr>
                      <m:t>𝐺</m:t>
                    </m:r>
                  </m:oMath>
                </a14:m>
                <a:r>
                  <a:rPr lang="en-IN" dirty="0" smtClean="0"/>
                  <a:t> tries to minimize this loss function</a:t>
                </a:r>
              </a:p>
              <a:p>
                <a:pPr lvl="2"/>
                <a:endParaRPr lang="en-IN" dirty="0" smtClean="0"/>
              </a:p>
              <a:p>
                <a:pPr lvl="2"/>
                <a:endParaRPr lang="en-IN" dirty="0"/>
              </a:p>
            </p:txBody>
          </p:sp>
        </mc:Choice>
        <mc:Fallback xmlns="">
          <p:sp>
            <p:nvSpPr>
              <p:cNvPr id="231" name="Content Placeholder 230"/>
              <p:cNvSpPr>
                <a:spLocks noGrp="1" noRot="1" noChangeAspect="1" noMove="1" noResize="1" noEditPoints="1" noAdjustHandles="1" noChangeArrowheads="1" noChangeShapeType="1" noTextEdit="1"/>
              </p:cNvSpPr>
              <p:nvPr>
                <p:ph idx="1"/>
              </p:nvPr>
            </p:nvSpPr>
            <p:spPr>
              <a:xfrm>
                <a:off x="5598376" y="1111624"/>
                <a:ext cx="6614561" cy="5746376"/>
              </a:xfrm>
              <a:blipFill>
                <a:blip r:embed="rId2"/>
                <a:stretch>
                  <a:fillRect t="-2545"/>
                </a:stretch>
              </a:blipFill>
            </p:spPr>
            <p:txBody>
              <a:bodyPr/>
              <a:lstStyle/>
              <a:p>
                <a:r>
                  <a:rPr lang="en-IN">
                    <a:noFill/>
                  </a:rPr>
                  <a:t> </a:t>
                </a:r>
              </a:p>
            </p:txBody>
          </p:sp>
        </mc:Fallback>
      </mc:AlternateContent>
      <p:grpSp>
        <p:nvGrpSpPr>
          <p:cNvPr id="74" name="Group 73"/>
          <p:cNvGrpSpPr/>
          <p:nvPr/>
        </p:nvGrpSpPr>
        <p:grpSpPr>
          <a:xfrm>
            <a:off x="85986" y="3937879"/>
            <a:ext cx="3014474" cy="2737827"/>
            <a:chOff x="7847561" y="123193"/>
            <a:chExt cx="4192966" cy="3808166"/>
          </a:xfrm>
        </p:grpSpPr>
        <p:pic>
          <p:nvPicPr>
            <p:cNvPr id="6" name="Picture 5"/>
            <p:cNvPicPr>
              <a:picLocks noChangeAspect="1"/>
            </p:cNvPicPr>
            <p:nvPr/>
          </p:nvPicPr>
          <p:blipFill>
            <a:blip r:embed="rId3"/>
            <a:stretch>
              <a:fillRect/>
            </a:stretch>
          </p:blipFill>
          <p:spPr>
            <a:xfrm>
              <a:off x="8451515" y="1577146"/>
              <a:ext cx="878490" cy="885750"/>
            </a:xfrm>
            <a:prstGeom prst="rect">
              <a:avLst/>
            </a:prstGeom>
          </p:spPr>
        </p:pic>
        <p:sp>
          <p:nvSpPr>
            <p:cNvPr id="72" name="Rectangle 71"/>
            <p:cNvSpPr/>
            <p:nvPr/>
          </p:nvSpPr>
          <p:spPr>
            <a:xfrm>
              <a:off x="8133434" y="189018"/>
              <a:ext cx="318081" cy="319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9236369" y="189018"/>
              <a:ext cx="318081" cy="319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0339306" y="189018"/>
              <a:ext cx="318081" cy="319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9460816" y="1577146"/>
              <a:ext cx="878490" cy="885750"/>
            </a:xfrm>
            <a:prstGeom prst="rect">
              <a:avLst/>
            </a:prstGeom>
          </p:spPr>
        </p:pic>
        <p:cxnSp>
          <p:nvCxnSpPr>
            <p:cNvPr id="11" name="Straight Arrow Connector 10"/>
            <p:cNvCxnSpPr>
              <a:endCxn id="6" idx="2"/>
            </p:cNvCxnSpPr>
            <p:nvPr/>
          </p:nvCxnSpPr>
          <p:spPr>
            <a:xfrm flipH="1" flipV="1">
              <a:off x="8890760" y="2462896"/>
              <a:ext cx="1607587"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0" idx="2"/>
            </p:cNvCxnSpPr>
            <p:nvPr/>
          </p:nvCxnSpPr>
          <p:spPr>
            <a:xfrm flipH="1" flipV="1">
              <a:off x="9900061" y="2462896"/>
              <a:ext cx="598286"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2"/>
            </p:cNvCxnSpPr>
            <p:nvPr/>
          </p:nvCxnSpPr>
          <p:spPr>
            <a:xfrm flipH="1" flipV="1">
              <a:off x="8890760" y="2462896"/>
              <a:ext cx="598286"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2"/>
            </p:cNvCxnSpPr>
            <p:nvPr/>
          </p:nvCxnSpPr>
          <p:spPr>
            <a:xfrm flipV="1">
              <a:off x="9489046" y="2462896"/>
              <a:ext cx="411015"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0"/>
            </p:cNvCxnSpPr>
            <p:nvPr/>
          </p:nvCxnSpPr>
          <p:spPr>
            <a:xfrm flipH="1" flipV="1">
              <a:off x="8292475" y="1008943"/>
              <a:ext cx="59828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0"/>
            </p:cNvCxnSpPr>
            <p:nvPr/>
          </p:nvCxnSpPr>
          <p:spPr>
            <a:xfrm flipV="1">
              <a:off x="9900061" y="1008943"/>
              <a:ext cx="598286"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0"/>
            </p:cNvCxnSpPr>
            <p:nvPr/>
          </p:nvCxnSpPr>
          <p:spPr>
            <a:xfrm flipV="1">
              <a:off x="8890760" y="1008943"/>
              <a:ext cx="1607587"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0"/>
            </p:cNvCxnSpPr>
            <p:nvPr/>
          </p:nvCxnSpPr>
          <p:spPr>
            <a:xfrm flipH="1" flipV="1">
              <a:off x="8292475" y="1008943"/>
              <a:ext cx="1607586"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0"/>
            </p:cNvCxnSpPr>
            <p:nvPr/>
          </p:nvCxnSpPr>
          <p:spPr>
            <a:xfrm flipV="1">
              <a:off x="8890760" y="1008943"/>
              <a:ext cx="504651"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0"/>
            </p:cNvCxnSpPr>
            <p:nvPr/>
          </p:nvCxnSpPr>
          <p:spPr>
            <a:xfrm flipH="1" flipV="1">
              <a:off x="9395411" y="1008943"/>
              <a:ext cx="504650"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1442242" y="189018"/>
              <a:ext cx="318081" cy="319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a:stretch>
              <a:fillRect/>
            </a:stretch>
          </p:blipFill>
          <p:spPr>
            <a:xfrm>
              <a:off x="10502805" y="1577146"/>
              <a:ext cx="878490" cy="885750"/>
            </a:xfrm>
            <a:prstGeom prst="rect">
              <a:avLst/>
            </a:prstGeom>
          </p:spPr>
        </p:pic>
        <p:cxnSp>
          <p:nvCxnSpPr>
            <p:cNvPr id="23" name="Straight Arrow Connector 22"/>
            <p:cNvCxnSpPr>
              <a:stCxn id="6" idx="0"/>
            </p:cNvCxnSpPr>
            <p:nvPr/>
          </p:nvCxnSpPr>
          <p:spPr>
            <a:xfrm flipV="1">
              <a:off x="8890760" y="1008943"/>
              <a:ext cx="271052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0"/>
            </p:cNvCxnSpPr>
            <p:nvPr/>
          </p:nvCxnSpPr>
          <p:spPr>
            <a:xfrm flipV="1">
              <a:off x="9900061" y="1008943"/>
              <a:ext cx="1701222"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0"/>
            </p:cNvCxnSpPr>
            <p:nvPr/>
          </p:nvCxnSpPr>
          <p:spPr>
            <a:xfrm flipH="1" flipV="1">
              <a:off x="8292475" y="1008943"/>
              <a:ext cx="2649575"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9395411" y="1008943"/>
              <a:ext cx="1607586" cy="56820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0"/>
            </p:cNvCxnSpPr>
            <p:nvPr/>
          </p:nvCxnSpPr>
          <p:spPr>
            <a:xfrm flipH="1" flipV="1">
              <a:off x="10498347" y="1008943"/>
              <a:ext cx="44370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0"/>
            </p:cNvCxnSpPr>
            <p:nvPr/>
          </p:nvCxnSpPr>
          <p:spPr>
            <a:xfrm flipV="1">
              <a:off x="10942050" y="1008943"/>
              <a:ext cx="659233" cy="5682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2" idx="2"/>
            </p:cNvCxnSpPr>
            <p:nvPr/>
          </p:nvCxnSpPr>
          <p:spPr>
            <a:xfrm flipV="1">
              <a:off x="9489046" y="2462896"/>
              <a:ext cx="1453004"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2" idx="2"/>
            </p:cNvCxnSpPr>
            <p:nvPr/>
          </p:nvCxnSpPr>
          <p:spPr>
            <a:xfrm flipV="1">
              <a:off x="10498347" y="2462896"/>
              <a:ext cx="443703" cy="58590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9080792" y="305839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60" name="Oval 59"/>
            <p:cNvSpPr/>
            <p:nvPr/>
          </p:nvSpPr>
          <p:spPr>
            <a:xfrm>
              <a:off x="10024581" y="305839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7" name="Picture 76"/>
            <p:cNvPicPr>
              <a:picLocks noChangeAspect="1"/>
            </p:cNvPicPr>
            <p:nvPr/>
          </p:nvPicPr>
          <p:blipFill>
            <a:blip r:embed="rId3"/>
            <a:stretch>
              <a:fillRect/>
            </a:stretch>
          </p:blipFill>
          <p:spPr>
            <a:xfrm>
              <a:off x="7847561" y="123193"/>
              <a:ext cx="878490" cy="885749"/>
            </a:xfrm>
            <a:prstGeom prst="rect">
              <a:avLst/>
            </a:prstGeom>
          </p:spPr>
        </p:pic>
        <p:pic>
          <p:nvPicPr>
            <p:cNvPr id="78" name="Picture 77"/>
            <p:cNvPicPr>
              <a:picLocks noChangeAspect="1"/>
            </p:cNvPicPr>
            <p:nvPr/>
          </p:nvPicPr>
          <p:blipFill>
            <a:blip r:embed="rId3"/>
            <a:stretch>
              <a:fillRect/>
            </a:stretch>
          </p:blipFill>
          <p:spPr>
            <a:xfrm>
              <a:off x="8963480" y="123193"/>
              <a:ext cx="878490" cy="885749"/>
            </a:xfrm>
            <a:prstGeom prst="rect">
              <a:avLst/>
            </a:prstGeom>
          </p:spPr>
        </p:pic>
        <p:pic>
          <p:nvPicPr>
            <p:cNvPr id="79" name="Picture 78"/>
            <p:cNvPicPr>
              <a:picLocks noChangeAspect="1"/>
            </p:cNvPicPr>
            <p:nvPr/>
          </p:nvPicPr>
          <p:blipFill>
            <a:blip r:embed="rId3"/>
            <a:stretch>
              <a:fillRect/>
            </a:stretch>
          </p:blipFill>
          <p:spPr>
            <a:xfrm>
              <a:off x="10069228" y="123193"/>
              <a:ext cx="878490" cy="885749"/>
            </a:xfrm>
            <a:prstGeom prst="rect">
              <a:avLst/>
            </a:prstGeom>
          </p:spPr>
        </p:pic>
        <p:pic>
          <p:nvPicPr>
            <p:cNvPr id="80" name="Picture 79"/>
            <p:cNvPicPr>
              <a:picLocks noChangeAspect="1"/>
            </p:cNvPicPr>
            <p:nvPr/>
          </p:nvPicPr>
          <p:blipFill>
            <a:blip r:embed="rId3"/>
            <a:stretch>
              <a:fillRect/>
            </a:stretch>
          </p:blipFill>
          <p:spPr>
            <a:xfrm>
              <a:off x="11162037" y="123193"/>
              <a:ext cx="878490" cy="885749"/>
            </a:xfrm>
            <a:prstGeom prst="rect">
              <a:avLst/>
            </a:prstGeom>
          </p:spPr>
        </p:pic>
      </p:grpSp>
      <p:grpSp>
        <p:nvGrpSpPr>
          <p:cNvPr id="153" name="Group 152"/>
          <p:cNvGrpSpPr/>
          <p:nvPr/>
        </p:nvGrpSpPr>
        <p:grpSpPr>
          <a:xfrm>
            <a:off x="171960" y="973464"/>
            <a:ext cx="2855551" cy="2555687"/>
            <a:chOff x="7818709" y="3048804"/>
            <a:chExt cx="4181776" cy="3742644"/>
          </a:xfrm>
        </p:grpSpPr>
        <p:pic>
          <p:nvPicPr>
            <p:cNvPr id="109" name="Picture 108"/>
            <p:cNvPicPr>
              <a:picLocks noChangeAspect="1"/>
            </p:cNvPicPr>
            <p:nvPr/>
          </p:nvPicPr>
          <p:blipFill>
            <a:blip r:embed="rId3"/>
            <a:stretch>
              <a:fillRect/>
            </a:stretch>
          </p:blipFill>
          <p:spPr>
            <a:xfrm>
              <a:off x="8451515" y="4467511"/>
              <a:ext cx="878490" cy="885750"/>
            </a:xfrm>
            <a:prstGeom prst="rect">
              <a:avLst/>
            </a:prstGeom>
          </p:spPr>
        </p:pic>
        <p:pic>
          <p:nvPicPr>
            <p:cNvPr id="110" name="Picture 109"/>
            <p:cNvPicPr>
              <a:picLocks noChangeAspect="1"/>
            </p:cNvPicPr>
            <p:nvPr/>
          </p:nvPicPr>
          <p:blipFill>
            <a:blip r:embed="rId3"/>
            <a:stretch>
              <a:fillRect/>
            </a:stretch>
          </p:blipFill>
          <p:spPr>
            <a:xfrm>
              <a:off x="9460816" y="4467511"/>
              <a:ext cx="878490" cy="885750"/>
            </a:xfrm>
            <a:prstGeom prst="rect">
              <a:avLst/>
            </a:prstGeom>
          </p:spPr>
        </p:pic>
        <p:pic>
          <p:nvPicPr>
            <p:cNvPr id="111" name="Picture 110"/>
            <p:cNvPicPr>
              <a:picLocks noChangeAspect="1"/>
            </p:cNvPicPr>
            <p:nvPr/>
          </p:nvPicPr>
          <p:blipFill>
            <a:blip r:embed="rId3"/>
            <a:stretch>
              <a:fillRect/>
            </a:stretch>
          </p:blipFill>
          <p:spPr>
            <a:xfrm>
              <a:off x="10502805" y="4467511"/>
              <a:ext cx="878490" cy="885750"/>
            </a:xfrm>
            <a:prstGeom prst="rect">
              <a:avLst/>
            </a:prstGeom>
          </p:spPr>
        </p:pic>
        <p:pic>
          <p:nvPicPr>
            <p:cNvPr id="112" name="Picture 111"/>
            <p:cNvPicPr>
              <a:picLocks noChangeAspect="1"/>
            </p:cNvPicPr>
            <p:nvPr/>
          </p:nvPicPr>
          <p:blipFill>
            <a:blip r:embed="rId3"/>
            <a:stretch>
              <a:fillRect/>
            </a:stretch>
          </p:blipFill>
          <p:spPr>
            <a:xfrm>
              <a:off x="9460816" y="3048804"/>
              <a:ext cx="878490" cy="885750"/>
            </a:xfrm>
            <a:prstGeom prst="rect">
              <a:avLst/>
            </a:prstGeom>
          </p:spPr>
        </p:pic>
        <p:cxnSp>
          <p:nvCxnSpPr>
            <p:cNvPr id="114" name="Straight Arrow Connector 113"/>
            <p:cNvCxnSpPr>
              <a:stCxn id="111" idx="0"/>
              <a:endCxn id="112" idx="2"/>
            </p:cNvCxnSpPr>
            <p:nvPr/>
          </p:nvCxnSpPr>
          <p:spPr>
            <a:xfrm flipH="1" flipV="1">
              <a:off x="9900061" y="3934554"/>
              <a:ext cx="1041989"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0" idx="0"/>
              <a:endCxn id="112" idx="2"/>
            </p:cNvCxnSpPr>
            <p:nvPr/>
          </p:nvCxnSpPr>
          <p:spPr>
            <a:xfrm flipV="1">
              <a:off x="9900061" y="3934554"/>
              <a:ext cx="0"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09" idx="0"/>
              <a:endCxn id="112" idx="2"/>
            </p:cNvCxnSpPr>
            <p:nvPr/>
          </p:nvCxnSpPr>
          <p:spPr>
            <a:xfrm flipV="1">
              <a:off x="8890760" y="3934554"/>
              <a:ext cx="1009301"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11" idx="2"/>
            </p:cNvCxnSpPr>
            <p:nvPr/>
          </p:nvCxnSpPr>
          <p:spPr>
            <a:xfrm flipH="1" flipV="1">
              <a:off x="10942050" y="5353261"/>
              <a:ext cx="576829"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109" idx="2"/>
            </p:cNvCxnSpPr>
            <p:nvPr/>
          </p:nvCxnSpPr>
          <p:spPr>
            <a:xfrm flipV="1">
              <a:off x="8292475" y="5353261"/>
              <a:ext cx="598285" cy="5329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8292475" y="5359652"/>
              <a:ext cx="1768459" cy="52656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10" idx="2"/>
            </p:cNvCxnSpPr>
            <p:nvPr/>
          </p:nvCxnSpPr>
          <p:spPr>
            <a:xfrm flipV="1">
              <a:off x="9313007" y="5353261"/>
              <a:ext cx="587054"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11" idx="2"/>
            </p:cNvCxnSpPr>
            <p:nvPr/>
          </p:nvCxnSpPr>
          <p:spPr>
            <a:xfrm flipV="1">
              <a:off x="9313007" y="5353261"/>
              <a:ext cx="1629043"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11" idx="2"/>
            </p:cNvCxnSpPr>
            <p:nvPr/>
          </p:nvCxnSpPr>
          <p:spPr>
            <a:xfrm flipV="1">
              <a:off x="8347654" y="5353261"/>
              <a:ext cx="2594396" cy="52656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110" idx="2"/>
            </p:cNvCxnSpPr>
            <p:nvPr/>
          </p:nvCxnSpPr>
          <p:spPr>
            <a:xfrm flipH="1" flipV="1">
              <a:off x="9900061" y="5353261"/>
              <a:ext cx="515882"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endCxn id="109" idx="2"/>
            </p:cNvCxnSpPr>
            <p:nvPr/>
          </p:nvCxnSpPr>
          <p:spPr>
            <a:xfrm flipH="1" flipV="1">
              <a:off x="8890760" y="5353261"/>
              <a:ext cx="1525183"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109" idx="2"/>
            </p:cNvCxnSpPr>
            <p:nvPr/>
          </p:nvCxnSpPr>
          <p:spPr>
            <a:xfrm flipH="1" flipV="1">
              <a:off x="8890760" y="5353261"/>
              <a:ext cx="422247"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endCxn id="111" idx="2"/>
            </p:cNvCxnSpPr>
            <p:nvPr/>
          </p:nvCxnSpPr>
          <p:spPr>
            <a:xfrm flipV="1">
              <a:off x="10415943" y="5353261"/>
              <a:ext cx="526107"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endCxn id="110" idx="2"/>
            </p:cNvCxnSpPr>
            <p:nvPr/>
          </p:nvCxnSpPr>
          <p:spPr>
            <a:xfrm flipH="1" flipV="1">
              <a:off x="9900061" y="5353261"/>
              <a:ext cx="1618818"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09" idx="2"/>
            </p:cNvCxnSpPr>
            <p:nvPr/>
          </p:nvCxnSpPr>
          <p:spPr>
            <a:xfrm flipH="1" flipV="1">
              <a:off x="8890760" y="5353261"/>
              <a:ext cx="2628119" cy="539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818709" y="5918480"/>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5" name="Oval 134"/>
            <p:cNvSpPr/>
            <p:nvPr/>
          </p:nvSpPr>
          <p:spPr>
            <a:xfrm>
              <a:off x="8921645" y="5918480"/>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6" name="Oval 135"/>
            <p:cNvSpPr/>
            <p:nvPr/>
          </p:nvSpPr>
          <p:spPr>
            <a:xfrm>
              <a:off x="10024581" y="5918480"/>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7" name="Oval 136"/>
            <p:cNvSpPr/>
            <p:nvPr/>
          </p:nvSpPr>
          <p:spPr>
            <a:xfrm>
              <a:off x="11127517" y="5918480"/>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158" name="Group 157"/>
          <p:cNvGrpSpPr/>
          <p:nvPr/>
        </p:nvGrpSpPr>
        <p:grpSpPr>
          <a:xfrm>
            <a:off x="3273044" y="3944221"/>
            <a:ext cx="2855551" cy="596111"/>
            <a:chOff x="7821310" y="3838980"/>
            <a:chExt cx="2855551" cy="596111"/>
          </a:xfrm>
        </p:grpSpPr>
        <p:sp>
          <p:nvSpPr>
            <p:cNvPr id="154" name="Oval 153"/>
            <p:cNvSpPr/>
            <p:nvPr/>
          </p:nvSpPr>
          <p:spPr>
            <a:xfrm>
              <a:off x="7821310" y="3838980"/>
              <a:ext cx="596111" cy="596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5" name="Oval 154"/>
            <p:cNvSpPr/>
            <p:nvPr/>
          </p:nvSpPr>
          <p:spPr>
            <a:xfrm>
              <a:off x="8574457" y="3838980"/>
              <a:ext cx="596111" cy="596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6" name="Oval 155"/>
            <p:cNvSpPr/>
            <p:nvPr/>
          </p:nvSpPr>
          <p:spPr>
            <a:xfrm>
              <a:off x="9327603" y="3838980"/>
              <a:ext cx="596111" cy="596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7" name="Oval 156"/>
            <p:cNvSpPr/>
            <p:nvPr/>
          </p:nvSpPr>
          <p:spPr>
            <a:xfrm>
              <a:off x="10080750" y="3838980"/>
              <a:ext cx="596111" cy="596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mc:AlternateContent xmlns:mc="http://schemas.openxmlformats.org/markup-compatibility/2006" xmlns:a14="http://schemas.microsoft.com/office/drawing/2010/main">
        <mc:Choice Requires="a14">
          <p:sp>
            <p:nvSpPr>
              <p:cNvPr id="162" name="TextBox 161"/>
              <p:cNvSpPr txBox="1"/>
              <p:nvPr/>
            </p:nvSpPr>
            <p:spPr>
              <a:xfrm>
                <a:off x="2663137" y="1045051"/>
                <a:ext cx="28390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ℙ</m:t>
                      </m:r>
                      <m:d>
                        <m:dPr>
                          <m:begChr m:val="["/>
                          <m:endChr m:val="]"/>
                          <m:ctrlPr>
                            <a:rPr lang="en-IN" sz="2400" b="0" i="1" smtClean="0">
                              <a:latin typeface="Cambria Math" panose="02040503050406030204" pitchFamily="18" charset="0"/>
                              <a:ea typeface="Cambria Math" panose="02040503050406030204" pitchFamily="18" charset="0"/>
                            </a:rPr>
                          </m:ctrlPr>
                        </m:dPr>
                        <m:e>
                          <m:r>
                            <m:rPr>
                              <m:nor/>
                            </m:rPr>
                            <a:rPr lang="en-IN" sz="2400" b="0" i="0" smtClean="0">
                              <a:latin typeface="+mj-lt"/>
                              <a:ea typeface="Cambria Math" panose="02040503050406030204" pitchFamily="18" charset="0"/>
                            </a:rPr>
                            <m:t>image</m:t>
                          </m:r>
                          <m:r>
                            <m:rPr>
                              <m:nor/>
                            </m:rPr>
                            <a:rPr lang="en-IN" sz="2400" b="0" i="0" smtClean="0">
                              <a:latin typeface="+mj-lt"/>
                              <a:ea typeface="Cambria Math" panose="02040503050406030204" pitchFamily="18" charset="0"/>
                            </a:rPr>
                            <m:t> </m:t>
                          </m:r>
                          <m:r>
                            <m:rPr>
                              <m:nor/>
                            </m:rPr>
                            <a:rPr lang="en-IN" sz="2400" b="0" i="0" smtClean="0">
                              <a:latin typeface="+mj-lt"/>
                              <a:ea typeface="Cambria Math" panose="02040503050406030204" pitchFamily="18" charset="0"/>
                            </a:rPr>
                            <m:t>is</m:t>
                          </m:r>
                          <m:r>
                            <m:rPr>
                              <m:nor/>
                            </m:rPr>
                            <a:rPr lang="en-IN" sz="2400" b="0" i="0" smtClean="0">
                              <a:latin typeface="+mj-lt"/>
                              <a:ea typeface="Cambria Math" panose="02040503050406030204" pitchFamily="18" charset="0"/>
                            </a:rPr>
                            <m:t> </m:t>
                          </m:r>
                          <m:r>
                            <m:rPr>
                              <m:nor/>
                            </m:rPr>
                            <a:rPr lang="en-IN" sz="2400" b="0" i="0" smtClean="0">
                              <a:latin typeface="+mj-lt"/>
                              <a:ea typeface="Cambria Math" panose="02040503050406030204" pitchFamily="18" charset="0"/>
                            </a:rPr>
                            <m:t>genuine</m:t>
                          </m:r>
                        </m:e>
                      </m:d>
                    </m:oMath>
                  </m:oMathPara>
                </a14:m>
                <a:endParaRPr lang="en-IN" sz="2400" dirty="0">
                  <a:latin typeface="+mj-lt"/>
                </a:endParaRPr>
              </a:p>
            </p:txBody>
          </p:sp>
        </mc:Choice>
        <mc:Fallback xmlns="">
          <p:sp>
            <p:nvSpPr>
              <p:cNvPr id="162" name="TextBox 161"/>
              <p:cNvSpPr txBox="1">
                <a:spLocks noRot="1" noChangeAspect="1" noMove="1" noResize="1" noEditPoints="1" noAdjustHandles="1" noChangeArrowheads="1" noChangeShapeType="1" noTextEdit="1"/>
              </p:cNvSpPr>
              <p:nvPr/>
            </p:nvSpPr>
            <p:spPr>
              <a:xfrm>
                <a:off x="2663137" y="1045051"/>
                <a:ext cx="2839007" cy="461665"/>
              </a:xfrm>
              <a:prstGeom prst="rect">
                <a:avLst/>
              </a:prstGeom>
              <a:blipFill>
                <a:blip r:embed="rId4"/>
                <a:stretch>
                  <a:fillRect b="-11842"/>
                </a:stretch>
              </a:blipFill>
            </p:spPr>
            <p:txBody>
              <a:bodyPr/>
              <a:lstStyle/>
              <a:p>
                <a:r>
                  <a:rPr lang="en-IN">
                    <a:noFill/>
                  </a:rPr>
                  <a:t> </a:t>
                </a:r>
              </a:p>
            </p:txBody>
          </p:sp>
        </mc:Fallback>
      </mc:AlternateContent>
      <p:sp>
        <p:nvSpPr>
          <p:cNvPr id="164" name="Rectangle 163"/>
          <p:cNvSpPr/>
          <p:nvPr/>
        </p:nvSpPr>
        <p:spPr>
          <a:xfrm>
            <a:off x="85986" y="3930986"/>
            <a:ext cx="3014474" cy="65058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p:cNvSpPr/>
          <p:nvPr/>
        </p:nvSpPr>
        <p:spPr>
          <a:xfrm>
            <a:off x="3230517" y="3916986"/>
            <a:ext cx="2969631" cy="65058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9" name="Elbow Connector 168"/>
          <p:cNvCxnSpPr>
            <a:stCxn id="165" idx="0"/>
            <a:endCxn id="173" idx="3"/>
          </p:cNvCxnSpPr>
          <p:nvPr/>
        </p:nvCxnSpPr>
        <p:spPr>
          <a:xfrm rot="16200000" flipV="1">
            <a:off x="3564694" y="2766346"/>
            <a:ext cx="686407" cy="1614873"/>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85986" y="2905287"/>
            <a:ext cx="3014474" cy="6505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2" name="TextBox 181"/>
              <p:cNvSpPr txBox="1"/>
              <p:nvPr/>
            </p:nvSpPr>
            <p:spPr>
              <a:xfrm>
                <a:off x="2899011" y="6313363"/>
                <a:ext cx="183101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1" i="0" smtClean="0">
                          <a:latin typeface="Cambria Math" panose="02040503050406030204" pitchFamily="18" charset="0"/>
                        </a:rPr>
                        <m:t>𝐳</m:t>
                      </m:r>
                      <m:r>
                        <a:rPr lang="en-IN" sz="2400" b="0" i="1" smtClean="0">
                          <a:latin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𝒩</m:t>
                      </m:r>
                      <m:d>
                        <m:dPr>
                          <m:ctrlPr>
                            <a:rPr lang="en-IN" sz="2400" b="0" i="1" smtClean="0">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𝟎</m:t>
                          </m:r>
                          <m:r>
                            <a:rPr lang="en-IN" sz="2400" b="0" i="1" smtClean="0">
                              <a:latin typeface="Cambria Math" panose="02040503050406030204" pitchFamily="18" charset="0"/>
                              <a:ea typeface="Cambria Math" panose="02040503050406030204" pitchFamily="18" charset="0"/>
                            </a:rPr>
                            <m:t>,</m:t>
                          </m:r>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𝐼</m:t>
                              </m:r>
                            </m:e>
                            <m:sub>
                              <m:r>
                                <a:rPr lang="en-IN" sz="2400" b="0" i="1" smtClean="0">
                                  <a:latin typeface="Cambria Math" panose="02040503050406030204" pitchFamily="18" charset="0"/>
                                  <a:ea typeface="Cambria Math" panose="02040503050406030204" pitchFamily="18" charset="0"/>
                                </a:rPr>
                                <m:t>𝑘</m:t>
                              </m:r>
                            </m:sub>
                          </m:sSub>
                        </m:e>
                      </m:d>
                    </m:oMath>
                  </m:oMathPara>
                </a14:m>
                <a:endParaRPr lang="en-IN" sz="2400" dirty="0"/>
              </a:p>
            </p:txBody>
          </p:sp>
        </mc:Choice>
        <mc:Fallback xmlns="">
          <p:sp>
            <p:nvSpPr>
              <p:cNvPr id="182" name="TextBox 181"/>
              <p:cNvSpPr txBox="1">
                <a:spLocks noRot="1" noChangeAspect="1" noMove="1" noResize="1" noEditPoints="1" noAdjustHandles="1" noChangeArrowheads="1" noChangeShapeType="1" noTextEdit="1"/>
              </p:cNvSpPr>
              <p:nvPr/>
            </p:nvSpPr>
            <p:spPr>
              <a:xfrm>
                <a:off x="2899011" y="6313363"/>
                <a:ext cx="1831011" cy="461665"/>
              </a:xfrm>
              <a:prstGeom prst="rect">
                <a:avLst/>
              </a:prstGeom>
              <a:blipFill>
                <a:blip r:embed="rId5"/>
                <a:stretch>
                  <a:fillRect b="-2667"/>
                </a:stretch>
              </a:blipFill>
            </p:spPr>
            <p:txBody>
              <a:bodyPr/>
              <a:lstStyle/>
              <a:p>
                <a:r>
                  <a:rPr lang="en-IN">
                    <a:noFill/>
                  </a:rPr>
                  <a:t> </a:t>
                </a:r>
              </a:p>
            </p:txBody>
          </p:sp>
        </mc:Fallback>
      </mc:AlternateContent>
      <p:cxnSp>
        <p:nvCxnSpPr>
          <p:cNvPr id="188" name="Straight Arrow Connector 187"/>
          <p:cNvCxnSpPr>
            <a:endCxn id="60" idx="6"/>
          </p:cNvCxnSpPr>
          <p:nvPr/>
        </p:nvCxnSpPr>
        <p:spPr>
          <a:xfrm flipH="1">
            <a:off x="2278732" y="6361902"/>
            <a:ext cx="620279"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TextBox 192"/>
              <p:cNvSpPr txBox="1"/>
              <p:nvPr/>
            </p:nvSpPr>
            <p:spPr>
              <a:xfrm>
                <a:off x="3799826" y="4797510"/>
                <a:ext cx="1831011" cy="461665"/>
              </a:xfrm>
              <a:prstGeom prst="rect">
                <a:avLst/>
              </a:prstGeom>
              <a:noFill/>
            </p:spPr>
            <p:txBody>
              <a:bodyPr wrap="square" rtlCol="0">
                <a:spAutoFit/>
              </a:bodyPr>
              <a:lstStyle/>
              <a:p>
                <a14:m>
                  <m:oMath xmlns:m="http://schemas.openxmlformats.org/officeDocument/2006/math">
                    <m:r>
                      <a:rPr lang="en-IN" sz="2400" b="1" i="0" smtClean="0">
                        <a:latin typeface="Cambria Math" panose="02040503050406030204" pitchFamily="18" charset="0"/>
                      </a:rPr>
                      <m:t>𝐱</m:t>
                    </m:r>
                    <m:r>
                      <a:rPr lang="en-IN" sz="2400" b="1" i="1" smtClean="0">
                        <a:latin typeface="Cambria Math" panose="02040503050406030204" pitchFamily="18" charset="0"/>
                      </a:rPr>
                      <m:t>∈</m:t>
                    </m:r>
                  </m:oMath>
                </a14:m>
                <a:r>
                  <a:rPr lang="en-IN" sz="2400" dirty="0" smtClean="0"/>
                  <a:t> </a:t>
                </a:r>
                <a:r>
                  <a:rPr lang="en-IN" sz="2400" dirty="0" smtClean="0">
                    <a:latin typeface="+mj-lt"/>
                  </a:rPr>
                  <a:t>Train Set</a:t>
                </a:r>
                <a:endParaRPr lang="en-IN" sz="2400" dirty="0">
                  <a:latin typeface="+mj-lt"/>
                </a:endParaRPr>
              </a:p>
            </p:txBody>
          </p:sp>
        </mc:Choice>
        <mc:Fallback xmlns="">
          <p:sp>
            <p:nvSpPr>
              <p:cNvPr id="193" name="TextBox 192"/>
              <p:cNvSpPr txBox="1">
                <a:spLocks noRot="1" noChangeAspect="1" noMove="1" noResize="1" noEditPoints="1" noAdjustHandles="1" noChangeArrowheads="1" noChangeShapeType="1" noTextEdit="1"/>
              </p:cNvSpPr>
              <p:nvPr/>
            </p:nvSpPr>
            <p:spPr>
              <a:xfrm>
                <a:off x="3799826" y="4797510"/>
                <a:ext cx="1831011" cy="461665"/>
              </a:xfrm>
              <a:prstGeom prst="rect">
                <a:avLst/>
              </a:prstGeom>
              <a:blipFill>
                <a:blip r:embed="rId6"/>
                <a:stretch>
                  <a:fillRect t="-10526" b="-28947"/>
                </a:stretch>
              </a:blipFill>
            </p:spPr>
            <p:txBody>
              <a:bodyPr/>
              <a:lstStyle/>
              <a:p>
                <a:r>
                  <a:rPr lang="en-IN">
                    <a:noFill/>
                  </a:rPr>
                  <a:t> </a:t>
                </a:r>
              </a:p>
            </p:txBody>
          </p:sp>
        </mc:Fallback>
      </mc:AlternateContent>
      <p:cxnSp>
        <p:nvCxnSpPr>
          <p:cNvPr id="194" name="Straight Arrow Connector 193"/>
          <p:cNvCxnSpPr>
            <a:stCxn id="193" idx="0"/>
            <a:endCxn id="165" idx="2"/>
          </p:cNvCxnSpPr>
          <p:nvPr/>
        </p:nvCxnSpPr>
        <p:spPr>
          <a:xfrm flipV="1">
            <a:off x="4715332" y="4567569"/>
            <a:ext cx="1" cy="22994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112" idx="3"/>
            <a:endCxn id="162" idx="1"/>
          </p:cNvCxnSpPr>
          <p:nvPr/>
        </p:nvCxnSpPr>
        <p:spPr>
          <a:xfrm>
            <a:off x="1893165" y="1275884"/>
            <a:ext cx="769972"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164" idx="0"/>
            <a:endCxn id="173" idx="2"/>
          </p:cNvCxnSpPr>
          <p:nvPr/>
        </p:nvCxnSpPr>
        <p:spPr>
          <a:xfrm flipV="1">
            <a:off x="1593223" y="3555870"/>
            <a:ext cx="0" cy="37511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3" name="TextBox 242"/>
              <p:cNvSpPr txBox="1"/>
              <p:nvPr/>
            </p:nvSpPr>
            <p:spPr>
              <a:xfrm>
                <a:off x="2938332" y="1739769"/>
                <a:ext cx="2131054" cy="461665"/>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𝐷</m:t>
                    </m:r>
                  </m:oMath>
                </a14:m>
                <a:r>
                  <a:rPr lang="en-IN" sz="2400" dirty="0" smtClean="0"/>
                  <a:t> </a:t>
                </a:r>
                <a:r>
                  <a:rPr lang="en-IN" sz="2400" dirty="0" smtClean="0">
                    <a:latin typeface="+mj-lt"/>
                  </a:rPr>
                  <a:t>Discriminator</a:t>
                </a:r>
                <a:endParaRPr lang="en-IN" sz="2400" dirty="0">
                  <a:latin typeface="+mj-lt"/>
                </a:endParaRPr>
              </a:p>
            </p:txBody>
          </p:sp>
        </mc:Choice>
        <mc:Fallback xmlns="">
          <p:sp>
            <p:nvSpPr>
              <p:cNvPr id="243" name="TextBox 242"/>
              <p:cNvSpPr txBox="1">
                <a:spLocks noRot="1" noChangeAspect="1" noMove="1" noResize="1" noEditPoints="1" noAdjustHandles="1" noChangeArrowheads="1" noChangeShapeType="1" noTextEdit="1"/>
              </p:cNvSpPr>
              <p:nvPr/>
            </p:nvSpPr>
            <p:spPr>
              <a:xfrm>
                <a:off x="2938332" y="1739769"/>
                <a:ext cx="2131054" cy="461665"/>
              </a:xfrm>
              <a:prstGeom prst="rect">
                <a:avLst/>
              </a:prstGeom>
              <a:blipFill>
                <a:blip r:embed="rId7"/>
                <a:stretch>
                  <a:fillRect l="-571" t="-10526" r="-3429"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4" name="TextBox 243"/>
              <p:cNvSpPr txBox="1"/>
              <p:nvPr/>
            </p:nvSpPr>
            <p:spPr>
              <a:xfrm>
                <a:off x="2937383" y="5495341"/>
                <a:ext cx="1745487" cy="461665"/>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𝐺</m:t>
                    </m:r>
                  </m:oMath>
                </a14:m>
                <a:r>
                  <a:rPr lang="en-IN" sz="2400" dirty="0" smtClean="0"/>
                  <a:t> </a:t>
                </a:r>
                <a:r>
                  <a:rPr lang="en-IN" sz="2400" dirty="0" smtClean="0">
                    <a:latin typeface="+mj-lt"/>
                  </a:rPr>
                  <a:t>Generator</a:t>
                </a:r>
                <a:endParaRPr lang="en-IN" sz="2400" dirty="0">
                  <a:latin typeface="+mj-lt"/>
                </a:endParaRPr>
              </a:p>
            </p:txBody>
          </p:sp>
        </mc:Choice>
        <mc:Fallback xmlns="">
          <p:sp>
            <p:nvSpPr>
              <p:cNvPr id="244" name="TextBox 243"/>
              <p:cNvSpPr txBox="1">
                <a:spLocks noRot="1" noChangeAspect="1" noMove="1" noResize="1" noEditPoints="1" noAdjustHandles="1" noChangeArrowheads="1" noChangeShapeType="1" noTextEdit="1"/>
              </p:cNvSpPr>
              <p:nvPr/>
            </p:nvSpPr>
            <p:spPr>
              <a:xfrm>
                <a:off x="2937383" y="5495341"/>
                <a:ext cx="1745487" cy="461665"/>
              </a:xfrm>
              <a:prstGeom prst="rect">
                <a:avLst/>
              </a:prstGeom>
              <a:blipFill>
                <a:blip r:embed="rId8"/>
                <a:stretch>
                  <a:fillRect l="-1049" t="-10526" r="-3497" b="-28947"/>
                </a:stretch>
              </a:blipFill>
            </p:spPr>
            <p:txBody>
              <a:bodyPr/>
              <a:lstStyle/>
              <a:p>
                <a:r>
                  <a:rPr lang="en-IN">
                    <a:noFill/>
                  </a:rPr>
                  <a:t> </a:t>
                </a:r>
              </a:p>
            </p:txBody>
          </p:sp>
        </mc:Fallback>
      </mc:AlternateContent>
    </p:spTree>
    <p:extLst>
      <p:ext uri="{BB962C8B-B14F-4D97-AF65-F5344CB8AC3E}">
        <p14:creationId xmlns:p14="http://schemas.microsoft.com/office/powerpoint/2010/main" val="12719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wipe(right)">
                                      <p:cBhvr>
                                        <p:cTn id="23" dur="500"/>
                                        <p:tgtEl>
                                          <p:spTgt spid="182"/>
                                        </p:tgtEl>
                                      </p:cBhvr>
                                    </p:animEffec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188"/>
                                        </p:tgtEl>
                                        <p:attrNameLst>
                                          <p:attrName>style.visibility</p:attrName>
                                        </p:attrNameLst>
                                      </p:cBhvr>
                                      <p:to>
                                        <p:strVal val="visible"/>
                                      </p:to>
                                    </p:set>
                                    <p:animEffect transition="in" filter="wipe(right)">
                                      <p:cBhvr>
                                        <p:cTn id="27" dur="500"/>
                                        <p:tgtEl>
                                          <p:spTgt spid="1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wipe(left)">
                                      <p:cBhvr>
                                        <p:cTn id="32" dur="500"/>
                                        <p:tgtEl>
                                          <p:spTgt spid="164"/>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wipe(down)">
                                      <p:cBhvr>
                                        <p:cTn id="36" dur="500"/>
                                        <p:tgtEl>
                                          <p:spTgt spid="223"/>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73"/>
                                        </p:tgtEl>
                                        <p:attrNameLst>
                                          <p:attrName>style.visibility</p:attrName>
                                        </p:attrNameLst>
                                      </p:cBhvr>
                                      <p:to>
                                        <p:strVal val="visible"/>
                                      </p:to>
                                    </p:set>
                                    <p:animEffect transition="in" filter="wipe(left)">
                                      <p:cBhvr>
                                        <p:cTn id="40" dur="500"/>
                                        <p:tgtEl>
                                          <p:spTgt spid="17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wipe(down)">
                                      <p:cBhvr>
                                        <p:cTn id="49" dur="500"/>
                                        <p:tgtEl>
                                          <p:spTgt spid="193"/>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down)">
                                      <p:cBhvr>
                                        <p:cTn id="53" dur="500"/>
                                        <p:tgtEl>
                                          <p:spTgt spid="194"/>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wipe(left)">
                                      <p:cBhvr>
                                        <p:cTn id="57" dur="500"/>
                                        <p:tgtEl>
                                          <p:spTgt spid="165"/>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169"/>
                                        </p:tgtEl>
                                        <p:attrNameLst>
                                          <p:attrName>style.visibility</p:attrName>
                                        </p:attrNameLst>
                                      </p:cBhvr>
                                      <p:to>
                                        <p:strVal val="visible"/>
                                      </p:to>
                                    </p:set>
                                    <p:animEffect transition="in" filter="wipe(right)">
                                      <p:cBhvr>
                                        <p:cTn id="61" dur="500"/>
                                        <p:tgtEl>
                                          <p:spTgt spid="16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19"/>
                                        </p:tgtEl>
                                        <p:attrNameLst>
                                          <p:attrName>style.visibility</p:attrName>
                                        </p:attrNameLst>
                                      </p:cBhvr>
                                      <p:to>
                                        <p:strVal val="visible"/>
                                      </p:to>
                                    </p:set>
                                    <p:animEffect transition="in" filter="wipe(down)">
                                      <p:cBhvr>
                                        <p:cTn id="66" dur="500"/>
                                        <p:tgtEl>
                                          <p:spTgt spid="219"/>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162"/>
                                        </p:tgtEl>
                                        <p:attrNameLst>
                                          <p:attrName>style.visibility</p:attrName>
                                        </p:attrNameLst>
                                      </p:cBhvr>
                                      <p:to>
                                        <p:strVal val="visible"/>
                                      </p:to>
                                    </p:set>
                                    <p:animEffect transition="in" filter="wipe(left)">
                                      <p:cBhvr>
                                        <p:cTn id="70" dur="500"/>
                                        <p:tgtEl>
                                          <p:spTgt spid="16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1">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31">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1">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31">
                                            <p:txEl>
                                              <p:pRg st="7" end="7"/>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build="p"/>
      <p:bldP spid="162" grpId="0"/>
      <p:bldP spid="164" grpId="0" animBg="1"/>
      <p:bldP spid="165" grpId="0" animBg="1"/>
      <p:bldP spid="173" grpId="0" animBg="1"/>
      <p:bldP spid="182" grpId="0"/>
      <p:bldP spid="193" grpId="0"/>
      <p:bldP spid="243" grpId="0"/>
      <p:bldP spid="2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 Basics</a:t>
            </a:r>
            <a:endParaRPr lang="en-IN" dirty="0"/>
          </a:p>
        </p:txBody>
      </p:sp>
      <p:sp>
        <p:nvSpPr>
          <p:cNvPr id="3" name="Text Placeholder 2"/>
          <p:cNvSpPr>
            <a:spLocks noGrp="1"/>
          </p:cNvSpPr>
          <p:nvPr>
            <p:ph type="body" idx="1"/>
          </p:nvPr>
        </p:nvSpPr>
        <p:spPr/>
        <p:txBody>
          <a:bodyPr/>
          <a:lstStyle/>
          <a:p>
            <a:r>
              <a:rPr lang="en-IN" dirty="0" smtClean="0"/>
              <a:t>Basic terminology (input, output, hidden nodes and layers)</a:t>
            </a:r>
          </a:p>
          <a:p>
            <a:r>
              <a:rPr lang="en-IN" dirty="0" smtClean="0"/>
              <a:t>Activation and loss functions</a:t>
            </a:r>
          </a:p>
          <a:p>
            <a:r>
              <a:rPr lang="en-IN" dirty="0" smtClean="0"/>
              <a:t>Universality of deep networks</a:t>
            </a:r>
          </a:p>
          <a:p>
            <a:endParaRPr lang="en-IN" dirty="0" smtClean="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spTree>
    <p:extLst>
      <p:ext uri="{BB962C8B-B14F-4D97-AF65-F5344CB8AC3E}">
        <p14:creationId xmlns:p14="http://schemas.microsoft.com/office/powerpoint/2010/main" val="19173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Convolutional Networks</a:t>
            </a:r>
            <a:endParaRPr lang="en-IN" dirty="0"/>
          </a:p>
        </p:txBody>
      </p:sp>
      <p:sp>
        <p:nvSpPr>
          <p:cNvPr id="3" name="Text Placeholder 2"/>
          <p:cNvSpPr>
            <a:spLocks noGrp="1"/>
          </p:cNvSpPr>
          <p:nvPr>
            <p:ph type="body" idx="1"/>
          </p:nvPr>
        </p:nvSpPr>
        <p:spPr/>
        <p:txBody>
          <a:bodyPr/>
          <a:lstStyle/>
          <a:p>
            <a:r>
              <a:rPr lang="en-IN" dirty="0" smtClean="0"/>
              <a:t>Need for convolutional networks (weight sharing, local features)</a:t>
            </a:r>
          </a:p>
          <a:p>
            <a:r>
              <a:rPr lang="en-IN" dirty="0" smtClean="0"/>
              <a:t>Notions of convolutions and pooling</a:t>
            </a:r>
          </a:p>
          <a:p>
            <a:r>
              <a:rPr lang="en-IN" dirty="0" smtClean="0"/>
              <a:t>Creating multi-layered convolutional networks</a:t>
            </a:r>
          </a:p>
          <a:p>
            <a:endParaRPr lang="en-IN" dirty="0" smtClean="0"/>
          </a:p>
          <a:p>
            <a:endParaRPr lang="en-IN" dirty="0" smtClean="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40</a:t>
            </a:fld>
            <a:endParaRPr lang="en-US"/>
          </a:p>
        </p:txBody>
      </p:sp>
    </p:spTree>
    <p:extLst>
      <p:ext uri="{BB962C8B-B14F-4D97-AF65-F5344CB8AC3E}">
        <p14:creationId xmlns:p14="http://schemas.microsoft.com/office/powerpoint/2010/main" val="288722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Feedforward Networks can </a:t>
            </a:r>
            <a:r>
              <a:rPr lang="en-IN" dirty="0" smtClean="0"/>
              <a:t>be massive</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41</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5239820" y="1085531"/>
                <a:ext cx="6952180" cy="577246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IN" dirty="0" smtClean="0"/>
                  <a:t>Fully connected layers are powerful</a:t>
                </a:r>
              </a:p>
              <a:p>
                <a:pPr lvl="2"/>
                <a:r>
                  <a:rPr lang="en-IN" dirty="0" smtClean="0"/>
                  <a:t>Allow all possible combinations of input dims to create new features which are functions of any subset of </a:t>
                </a:r>
                <a14:m>
                  <m:oMath xmlns:m="http://schemas.openxmlformats.org/officeDocument/2006/math">
                    <m:sSub>
                      <m:sSubPr>
                        <m:ctrlPr>
                          <a:rPr lang="en-IN" i="1" smtClean="0">
                            <a:latin typeface="Cambria Math" panose="02040503050406030204" pitchFamily="18" charset="0"/>
                          </a:rPr>
                        </m:ctrlPr>
                      </m:sSubPr>
                      <m:e>
                        <m:r>
                          <a:rPr lang="en-IN" b="1" smtClean="0">
                            <a:latin typeface="Cambria Math" panose="02040503050406030204" pitchFamily="18" charset="0"/>
                          </a:rPr>
                          <m:t>𝐱</m:t>
                        </m:r>
                      </m:e>
                      <m:sub>
                        <m:r>
                          <a:rPr lang="en-IN" i="1" smtClean="0">
                            <a:latin typeface="Cambria Math" panose="02040503050406030204" pitchFamily="18" charset="0"/>
                          </a:rPr>
                          <m:t>1</m:t>
                        </m:r>
                      </m:sub>
                    </m:sSub>
                    <m:r>
                      <a:rPr lang="en-IN" b="0" i="1" smtClean="0">
                        <a:latin typeface="Cambria Math" panose="02040503050406030204" pitchFamily="18" charset="0"/>
                      </a:rPr>
                      <m:t>,</m:t>
                    </m:r>
                    <m:sSub>
                      <m:sSubPr>
                        <m:ctrlPr>
                          <a:rPr lang="en-IN" i="1" smtClean="0">
                            <a:latin typeface="Cambria Math" panose="02040503050406030204" pitchFamily="18" charset="0"/>
                          </a:rPr>
                        </m:ctrlPr>
                      </m:sSubPr>
                      <m:e>
                        <m:r>
                          <a:rPr lang="en-IN" b="1" smtClean="0">
                            <a:latin typeface="Cambria Math" panose="02040503050406030204" pitchFamily="18" charset="0"/>
                          </a:rPr>
                          <m:t>𝐱</m:t>
                        </m:r>
                      </m:e>
                      <m:sub>
                        <m:r>
                          <a:rPr lang="en-IN" i="1" smtClean="0">
                            <a:latin typeface="Cambria Math" panose="02040503050406030204" pitchFamily="18" charset="0"/>
                          </a:rPr>
                          <m:t>2</m:t>
                        </m:r>
                      </m:sub>
                    </m:sSub>
                    <m:r>
                      <a:rPr lang="en-IN" b="0" i="1" smtClean="0">
                        <a:latin typeface="Cambria Math" panose="02040503050406030204" pitchFamily="18" charset="0"/>
                      </a:rPr>
                      <m:t>,…,</m:t>
                    </m:r>
                    <m:sSub>
                      <m:sSubPr>
                        <m:ctrlPr>
                          <a:rPr lang="en-IN" i="1" smtClean="0">
                            <a:latin typeface="Cambria Math" panose="02040503050406030204" pitchFamily="18" charset="0"/>
                          </a:rPr>
                        </m:ctrlPr>
                      </m:sSubPr>
                      <m:e>
                        <m:r>
                          <a:rPr lang="en-IN" b="1" smtClean="0">
                            <a:latin typeface="Cambria Math" panose="02040503050406030204" pitchFamily="18" charset="0"/>
                          </a:rPr>
                          <m:t>𝐱</m:t>
                        </m:r>
                      </m:e>
                      <m:sub>
                        <m:r>
                          <a:rPr lang="en-IN" i="1" smtClean="0">
                            <a:latin typeface="Cambria Math" panose="02040503050406030204" pitchFamily="18" charset="0"/>
                          </a:rPr>
                          <m:t>𝑑</m:t>
                        </m:r>
                      </m:sub>
                    </m:sSub>
                  </m:oMath>
                </a14:m>
                <a:endParaRPr lang="en-IN" dirty="0" smtClean="0"/>
              </a:p>
              <a:p>
                <a:pPr lvl="2"/>
                <a:r>
                  <a:rPr lang="en-IN" dirty="0" smtClean="0"/>
                  <a:t>New features of the form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e>
                    </m:d>
                  </m:oMath>
                </a14:m>
                <a:endParaRPr lang="en-IN" dirty="0" smtClean="0"/>
              </a:p>
              <a:p>
                <a:r>
                  <a:rPr lang="en-IN" dirty="0" smtClean="0"/>
                  <a:t>Also very unnecessary for apps where input has lots of structure</a:t>
                </a:r>
              </a:p>
              <a:p>
                <a:pPr lvl="2"/>
                <a:r>
                  <a:rPr lang="en-IN" dirty="0" smtClean="0"/>
                  <a:t>Make networks very bulky – e.g. the AE</a:t>
                </a:r>
              </a:p>
              <a:p>
                <a:pPr marL="0" lvl="2" indent="0">
                  <a:buNone/>
                </a:pPr>
                <a:r>
                  <a:rPr lang="en-IN" sz="2400" dirty="0"/>
                  <a:t>784 </a:t>
                </a:r>
                <a:r>
                  <a:rPr lang="en-IN" sz="2400" dirty="0" smtClean="0">
                    <a:sym typeface="Wingdings" panose="05000000000000000000" pitchFamily="2" charset="2"/>
                  </a:rPr>
                  <a:t>1000</a:t>
                </a:r>
                <a:r>
                  <a:rPr lang="en-IN" sz="2400" dirty="0">
                    <a:sym typeface="Wingdings" panose="05000000000000000000" pitchFamily="2" charset="2"/>
                  </a:rPr>
                  <a:t>500250302505001000784</a:t>
                </a:r>
                <a:endParaRPr lang="en-IN" sz="2400" dirty="0" smtClean="0"/>
              </a:p>
              <a:p>
                <a:pPr lvl="2"/>
                <a:r>
                  <a:rPr lang="en-IN" dirty="0" smtClean="0"/>
                  <a:t>needs 2.8 million edge weights to be learnt</a:t>
                </a:r>
              </a:p>
              <a:p>
                <a:pPr lvl="2"/>
                <a:r>
                  <a:rPr lang="en-IN" dirty="0" smtClean="0"/>
                  <a:t>From only 60 thousand data points </a:t>
                </a:r>
                <a:r>
                  <a:rPr lang="en-IN" i="0" dirty="0" smtClean="0">
                    <a:sym typeface="Wingdings" panose="05000000000000000000" pitchFamily="2" charset="2"/>
                  </a:rPr>
                  <a:t></a:t>
                </a:r>
                <a:endParaRPr lang="en-IN" i="0" dirty="0" smtClean="0"/>
              </a:p>
              <a:p>
                <a:pPr lvl="2"/>
                <a:r>
                  <a:rPr lang="en-IN" dirty="0" smtClean="0"/>
                  <a:t>Also require tons of data to train so many edge weights otherwise NN may </a:t>
                </a:r>
                <a:r>
                  <a:rPr lang="en-IN" dirty="0" err="1" smtClean="0"/>
                  <a:t>overfit</a:t>
                </a: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5239820" y="1085531"/>
                <a:ext cx="6952180" cy="5772469"/>
              </a:xfrm>
              <a:prstGeom prst="rect">
                <a:avLst/>
              </a:prstGeom>
              <a:blipFill>
                <a:blip r:embed="rId2"/>
                <a:stretch>
                  <a:fillRect l="-1404" t="-2534" r="-877" b="-211"/>
                </a:stretch>
              </a:blipFill>
            </p:spPr>
            <p:txBody>
              <a:bodyPr/>
              <a:lstStyle/>
              <a:p>
                <a:r>
                  <a:rPr lang="en-IN">
                    <a:noFill/>
                  </a:rPr>
                  <a:t> </a:t>
                </a:r>
              </a:p>
            </p:txBody>
          </p:sp>
        </mc:Fallback>
      </mc:AlternateContent>
      <p:pic>
        <p:nvPicPr>
          <p:cNvPr id="6" name="Picture 5"/>
          <p:cNvPicPr>
            <a:picLocks noChangeAspect="1"/>
          </p:cNvPicPr>
          <p:nvPr/>
        </p:nvPicPr>
        <p:blipFill>
          <a:blip r:embed="rId3"/>
          <a:stretch>
            <a:fillRect/>
          </a:stretch>
        </p:blipFill>
        <p:spPr>
          <a:xfrm>
            <a:off x="0" y="1582676"/>
            <a:ext cx="5351646" cy="4181911"/>
          </a:xfrm>
          <a:prstGeom prst="rect">
            <a:avLst/>
          </a:prstGeom>
          <a:solidFill>
            <a:schemeClr val="bg1"/>
          </a:solidFill>
        </p:spPr>
      </p:pic>
    </p:spTree>
    <p:extLst>
      <p:ext uri="{BB962C8B-B14F-4D97-AF65-F5344CB8AC3E}">
        <p14:creationId xmlns:p14="http://schemas.microsoft.com/office/powerpoint/2010/main" val="33888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Structured Data needs Local Features</a:t>
            </a:r>
            <a:endParaRPr lang="en-IN" dirty="0"/>
          </a:p>
        </p:txBody>
      </p:sp>
      <p:sp>
        <p:nvSpPr>
          <p:cNvPr id="3" name="Content Placeholder 2"/>
          <p:cNvSpPr>
            <a:spLocks noGrp="1"/>
          </p:cNvSpPr>
          <p:nvPr>
            <p:ph idx="1"/>
          </p:nvPr>
        </p:nvSpPr>
        <p:spPr>
          <a:xfrm>
            <a:off x="253353" y="3113070"/>
            <a:ext cx="11938645" cy="3744930"/>
          </a:xfrm>
        </p:spPr>
        <p:txBody>
          <a:bodyPr/>
          <a:lstStyle/>
          <a:p>
            <a:r>
              <a:rPr lang="en-IN" dirty="0" smtClean="0"/>
              <a:t>Highly unlikely that </a:t>
            </a:r>
            <a:r>
              <a:rPr lang="en-US" dirty="0" smtClean="0"/>
              <a:t>top </a:t>
            </a:r>
            <a:r>
              <a:rPr lang="en-US" dirty="0"/>
              <a:t>left and bottom right pixels </a:t>
            </a:r>
            <a:r>
              <a:rPr lang="en-US" dirty="0" smtClean="0"/>
              <a:t>would </a:t>
            </a:r>
            <a:r>
              <a:rPr lang="en-US" dirty="0"/>
              <a:t>need to be considered together right </a:t>
            </a:r>
            <a:r>
              <a:rPr lang="en-US" dirty="0" smtClean="0"/>
              <a:t>at the first hidden layer to detect edges</a:t>
            </a:r>
          </a:p>
          <a:p>
            <a:pPr lvl="2"/>
            <a:r>
              <a:rPr lang="en-US" dirty="0" smtClean="0"/>
              <a:t>Only </a:t>
            </a:r>
            <a:r>
              <a:rPr lang="en-US" dirty="0"/>
              <a:t>neighboring pixels need to talk to each other to detect </a:t>
            </a:r>
            <a:r>
              <a:rPr lang="en-US" dirty="0" smtClean="0"/>
              <a:t>edges. </a:t>
            </a:r>
            <a:r>
              <a:rPr lang="en-US" dirty="0" smtClean="0"/>
              <a:t>Also, </a:t>
            </a:r>
            <a:r>
              <a:rPr lang="en-US" dirty="0" smtClean="0"/>
              <a:t>edge detection happens via “filters” – same filter needs to be applied everywhere</a:t>
            </a:r>
          </a:p>
          <a:p>
            <a:r>
              <a:rPr lang="en-US" dirty="0"/>
              <a:t>Then, need to aggregate info to detect </a:t>
            </a:r>
            <a:r>
              <a:rPr lang="en-US" dirty="0" smtClean="0"/>
              <a:t>structures</a:t>
            </a:r>
          </a:p>
          <a:p>
            <a:pPr lvl="2"/>
            <a:r>
              <a:rPr lang="en-US" dirty="0"/>
              <a:t>Then, need to detect even higher level features</a:t>
            </a:r>
          </a:p>
          <a:p>
            <a:pPr lvl="2"/>
            <a:r>
              <a:rPr lang="en-US" dirty="0"/>
              <a:t>Distant pixels </a:t>
            </a:r>
            <a:r>
              <a:rPr lang="en-US" dirty="0" smtClean="0"/>
              <a:t>are jointly considered, </a:t>
            </a:r>
            <a:r>
              <a:rPr lang="en-US" dirty="0"/>
              <a:t>but at a much later </a:t>
            </a:r>
            <a:r>
              <a:rPr lang="en-US" dirty="0" smtClean="0"/>
              <a:t>stage (deeper layer)</a:t>
            </a:r>
          </a:p>
          <a:p>
            <a:endParaRPr lang="en-US"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42</a:t>
            </a:fld>
            <a:endParaRPr lang="en-US"/>
          </a:p>
        </p:txBody>
      </p:sp>
      <p:grpSp>
        <p:nvGrpSpPr>
          <p:cNvPr id="5" name="Group 4"/>
          <p:cNvGrpSpPr/>
          <p:nvPr/>
        </p:nvGrpSpPr>
        <p:grpSpPr>
          <a:xfrm>
            <a:off x="2763068" y="1006075"/>
            <a:ext cx="1904215" cy="1904215"/>
            <a:chOff x="3045227" y="1006075"/>
            <a:chExt cx="1904215" cy="1904215"/>
          </a:xfrm>
        </p:grpSpPr>
        <p:grpSp>
          <p:nvGrpSpPr>
            <p:cNvPr id="6" name="Group 5"/>
            <p:cNvGrpSpPr/>
            <p:nvPr/>
          </p:nvGrpSpPr>
          <p:grpSpPr>
            <a:xfrm>
              <a:off x="3289951" y="1226748"/>
              <a:ext cx="1510822" cy="1510822"/>
              <a:chOff x="679100" y="1326587"/>
              <a:chExt cx="1263191" cy="1263191"/>
            </a:xfrm>
          </p:grpSpPr>
          <p:sp>
            <p:nvSpPr>
              <p:cNvPr id="39" name="Oval 38"/>
              <p:cNvSpPr/>
              <p:nvPr/>
            </p:nvSpPr>
            <p:spPr>
              <a:xfrm flipH="1" flipV="1">
                <a:off x="679100" y="1326587"/>
                <a:ext cx="1263191" cy="126319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flipH="1" flipV="1">
                <a:off x="964642" y="1680536"/>
                <a:ext cx="197963" cy="1979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flipH="1" flipV="1">
                <a:off x="1463319" y="1680536"/>
                <a:ext cx="197963" cy="1979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c 41"/>
              <p:cNvSpPr/>
              <p:nvPr/>
            </p:nvSpPr>
            <p:spPr>
              <a:xfrm>
                <a:off x="1046219" y="1958182"/>
                <a:ext cx="532884" cy="333679"/>
              </a:xfrm>
              <a:prstGeom prst="arc">
                <a:avLst>
                  <a:gd name="adj1" fmla="val 912196"/>
                  <a:gd name="adj2" fmla="val 982210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Rectangle 6"/>
            <p:cNvSpPr/>
            <p:nvPr/>
          </p:nvSpPr>
          <p:spPr>
            <a:xfrm>
              <a:off x="3045227" y="1006075"/>
              <a:ext cx="1904215" cy="19042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10796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34577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5125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27563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1344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8358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2686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6467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8906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39454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63234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5673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0248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82138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87015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45227" y="1391443"/>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045227" y="1518014"/>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045227" y="1644585"/>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045227" y="101173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45227" y="1138301"/>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45227" y="1264872"/>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5227" y="1771156"/>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5227" y="1897727"/>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045227" y="2024298"/>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45227" y="2150869"/>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45227" y="2404011"/>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5227" y="227744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45227" y="2530582"/>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045227" y="2657153"/>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45227" y="2783724"/>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045227" y="291029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78852" y="1009500"/>
            <a:ext cx="1904215" cy="1904215"/>
            <a:chOff x="586564" y="1009500"/>
            <a:chExt cx="1904215" cy="1904215"/>
          </a:xfrm>
        </p:grpSpPr>
        <p:grpSp>
          <p:nvGrpSpPr>
            <p:cNvPr id="44" name="Group 43"/>
            <p:cNvGrpSpPr/>
            <p:nvPr/>
          </p:nvGrpSpPr>
          <p:grpSpPr>
            <a:xfrm>
              <a:off x="831288" y="1230173"/>
              <a:ext cx="1510822" cy="1510822"/>
              <a:chOff x="679100" y="1326587"/>
              <a:chExt cx="1263191" cy="1263191"/>
            </a:xfrm>
          </p:grpSpPr>
          <p:sp>
            <p:nvSpPr>
              <p:cNvPr id="48" name="Oval 47"/>
              <p:cNvSpPr/>
              <p:nvPr/>
            </p:nvSpPr>
            <p:spPr>
              <a:xfrm flipH="1" flipV="1">
                <a:off x="679100" y="1326587"/>
                <a:ext cx="1263191" cy="126319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flipH="1" flipV="1">
                <a:off x="964642" y="1680536"/>
                <a:ext cx="197963" cy="1979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flipH="1" flipV="1">
                <a:off x="1463319" y="1680536"/>
                <a:ext cx="197963" cy="1979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c 50"/>
              <p:cNvSpPr/>
              <p:nvPr/>
            </p:nvSpPr>
            <p:spPr>
              <a:xfrm>
                <a:off x="1046219" y="1958182"/>
                <a:ext cx="532884" cy="333679"/>
              </a:xfrm>
              <a:prstGeom prst="arc">
                <a:avLst>
                  <a:gd name="adj1" fmla="val 912196"/>
                  <a:gd name="adj2" fmla="val 982210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Rectangle 44"/>
            <p:cNvSpPr/>
            <p:nvPr/>
          </p:nvSpPr>
          <p:spPr>
            <a:xfrm>
              <a:off x="586564" y="1009500"/>
              <a:ext cx="1904215" cy="19042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586564" y="1015155"/>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86564" y="2913715"/>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5147284" y="1006075"/>
            <a:ext cx="1904215" cy="1904215"/>
            <a:chOff x="3045227" y="1006075"/>
            <a:chExt cx="1904215" cy="1904215"/>
          </a:xfrm>
        </p:grpSpPr>
        <p:grpSp>
          <p:nvGrpSpPr>
            <p:cNvPr id="53" name="Group 52"/>
            <p:cNvGrpSpPr/>
            <p:nvPr/>
          </p:nvGrpSpPr>
          <p:grpSpPr>
            <a:xfrm>
              <a:off x="3289951" y="1226748"/>
              <a:ext cx="1510822" cy="1510822"/>
              <a:chOff x="679100" y="1326587"/>
              <a:chExt cx="1263191" cy="1263191"/>
            </a:xfrm>
          </p:grpSpPr>
          <p:sp>
            <p:nvSpPr>
              <p:cNvPr id="86" name="Oval 85"/>
              <p:cNvSpPr/>
              <p:nvPr/>
            </p:nvSpPr>
            <p:spPr>
              <a:xfrm flipH="1" flipV="1">
                <a:off x="679100" y="1326587"/>
                <a:ext cx="1263191" cy="126319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flipH="1" flipV="1">
                <a:off x="964642" y="1680536"/>
                <a:ext cx="197963" cy="19796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flipH="1" flipV="1">
                <a:off x="1463319" y="1680536"/>
                <a:ext cx="197963" cy="19796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p:cNvSpPr/>
              <p:nvPr/>
            </p:nvSpPr>
            <p:spPr>
              <a:xfrm>
                <a:off x="1046219" y="1958182"/>
                <a:ext cx="532884" cy="333679"/>
              </a:xfrm>
              <a:prstGeom prst="arc">
                <a:avLst>
                  <a:gd name="adj1" fmla="val 912196"/>
                  <a:gd name="adj2" fmla="val 982210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4" name="Rectangle 53"/>
            <p:cNvSpPr/>
            <p:nvPr/>
          </p:nvSpPr>
          <p:spPr>
            <a:xfrm>
              <a:off x="3045227" y="1006075"/>
              <a:ext cx="1904215" cy="19042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410796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34577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75125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27563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51344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8358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22686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46467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98906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39454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63234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15673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0248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82138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87015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045227" y="1391443"/>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045227" y="1518014"/>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045227" y="1644585"/>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045227" y="101173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045227" y="1138301"/>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045227" y="1264872"/>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045227" y="1771156"/>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045227" y="1897727"/>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045227" y="2024298"/>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045227" y="2150869"/>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045227" y="2404011"/>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45227" y="227744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045227" y="2530582"/>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045227" y="2657153"/>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045227" y="2783724"/>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45227" y="291029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531500" y="1006075"/>
            <a:ext cx="1904215" cy="1904215"/>
            <a:chOff x="3045227" y="1006075"/>
            <a:chExt cx="1904215" cy="1904215"/>
          </a:xfrm>
        </p:grpSpPr>
        <p:grpSp>
          <p:nvGrpSpPr>
            <p:cNvPr id="91" name="Group 90"/>
            <p:cNvGrpSpPr/>
            <p:nvPr/>
          </p:nvGrpSpPr>
          <p:grpSpPr>
            <a:xfrm>
              <a:off x="3233649" y="1226748"/>
              <a:ext cx="1510822" cy="1510822"/>
              <a:chOff x="632026" y="1326587"/>
              <a:chExt cx="1263191" cy="1263191"/>
            </a:xfrm>
          </p:grpSpPr>
          <p:sp>
            <p:nvSpPr>
              <p:cNvPr id="109" name="Oval 108"/>
              <p:cNvSpPr/>
              <p:nvPr/>
            </p:nvSpPr>
            <p:spPr>
              <a:xfrm flipH="1" flipV="1">
                <a:off x="632026" y="1326587"/>
                <a:ext cx="1263191" cy="126319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H="1" flipV="1">
                <a:off x="917004" y="1646251"/>
                <a:ext cx="197963" cy="19796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H="1" flipV="1">
                <a:off x="1415681" y="1646251"/>
                <a:ext cx="197963" cy="19796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004098" y="2203716"/>
                <a:ext cx="532884" cy="66365"/>
              </a:xfrm>
              <a:prstGeom prst="rect">
                <a:avLst/>
              </a:prstGeom>
              <a:solidFill>
                <a:schemeClr val="tx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2" name="Rectangle 91"/>
            <p:cNvSpPr/>
            <p:nvPr/>
          </p:nvSpPr>
          <p:spPr>
            <a:xfrm>
              <a:off x="3045227" y="1006075"/>
              <a:ext cx="1904215" cy="19042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3751252"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27563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51344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26868"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464676"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989060"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02484" y="1006075"/>
              <a:ext cx="0" cy="1904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045227" y="148454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045227" y="1718407"/>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045227" y="101173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045227" y="1250673"/>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045227" y="1952274"/>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045227" y="2186141"/>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45227" y="2420008"/>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045227" y="2653875"/>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045227" y="291029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9915714" y="1006075"/>
            <a:ext cx="1904215" cy="1904215"/>
            <a:chOff x="9915714" y="1006075"/>
            <a:chExt cx="1904215" cy="1904215"/>
          </a:xfrm>
        </p:grpSpPr>
        <p:grpSp>
          <p:nvGrpSpPr>
            <p:cNvPr id="114" name="Group 113"/>
            <p:cNvGrpSpPr/>
            <p:nvPr/>
          </p:nvGrpSpPr>
          <p:grpSpPr>
            <a:xfrm>
              <a:off x="9915714" y="1006075"/>
              <a:ext cx="1904215" cy="1904215"/>
              <a:chOff x="3045227" y="1006075"/>
              <a:chExt cx="1904215" cy="1904215"/>
            </a:xfrm>
          </p:grpSpPr>
          <p:sp>
            <p:nvSpPr>
              <p:cNvPr id="118" name="Oval 117"/>
              <p:cNvSpPr/>
              <p:nvPr/>
            </p:nvSpPr>
            <p:spPr>
              <a:xfrm flipH="1" flipV="1">
                <a:off x="3233649" y="1226748"/>
                <a:ext cx="1510822" cy="151082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3045227" y="1006075"/>
                <a:ext cx="1904215" cy="19042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a:off x="3045227" y="101173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045227" y="2910290"/>
                <a:ext cx="19042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10245208" y="1542797"/>
              <a:ext cx="639333" cy="369332"/>
            </a:xfrm>
            <a:prstGeom prst="rect">
              <a:avLst/>
            </a:prstGeom>
            <a:noFill/>
          </p:spPr>
          <p:txBody>
            <a:bodyPr wrap="square" rtlCol="0">
              <a:spAutoFit/>
            </a:bodyPr>
            <a:lstStyle/>
            <a:p>
              <a:pPr algn="ctr"/>
              <a:r>
                <a:rPr lang="en-IN" dirty="0" smtClean="0">
                  <a:latin typeface="Nexa Book" panose="02000000000000000000" pitchFamily="2" charset="0"/>
                </a:rPr>
                <a:t>EYE</a:t>
              </a:r>
              <a:endParaRPr lang="en-US" dirty="0">
                <a:latin typeface="Nexa Book" panose="02000000000000000000" pitchFamily="2" charset="0"/>
              </a:endParaRPr>
            </a:p>
          </p:txBody>
        </p:sp>
        <p:sp>
          <p:nvSpPr>
            <p:cNvPr id="116" name="TextBox 115"/>
            <p:cNvSpPr txBox="1"/>
            <p:nvPr/>
          </p:nvSpPr>
          <p:spPr>
            <a:xfrm>
              <a:off x="10844643" y="1542797"/>
              <a:ext cx="639333" cy="369332"/>
            </a:xfrm>
            <a:prstGeom prst="rect">
              <a:avLst/>
            </a:prstGeom>
            <a:noFill/>
          </p:spPr>
          <p:txBody>
            <a:bodyPr wrap="square" rtlCol="0">
              <a:spAutoFit/>
            </a:bodyPr>
            <a:lstStyle/>
            <a:p>
              <a:pPr algn="ctr"/>
              <a:r>
                <a:rPr lang="en-IN" dirty="0" smtClean="0">
                  <a:latin typeface="Nexa Book" panose="02000000000000000000" pitchFamily="2" charset="0"/>
                </a:rPr>
                <a:t>EYE</a:t>
              </a:r>
              <a:endParaRPr lang="en-US" dirty="0">
                <a:latin typeface="Nexa Book" panose="02000000000000000000" pitchFamily="2" charset="0"/>
              </a:endParaRPr>
            </a:p>
          </p:txBody>
        </p:sp>
        <p:sp>
          <p:nvSpPr>
            <p:cNvPr id="117" name="TextBox 116"/>
            <p:cNvSpPr txBox="1"/>
            <p:nvPr/>
          </p:nvSpPr>
          <p:spPr>
            <a:xfrm>
              <a:off x="10347604" y="2050676"/>
              <a:ext cx="1049874" cy="369332"/>
            </a:xfrm>
            <a:prstGeom prst="rect">
              <a:avLst/>
            </a:prstGeom>
            <a:noFill/>
          </p:spPr>
          <p:txBody>
            <a:bodyPr wrap="square" rtlCol="0">
              <a:spAutoFit/>
            </a:bodyPr>
            <a:lstStyle/>
            <a:p>
              <a:pPr algn="ctr"/>
              <a:r>
                <a:rPr lang="en-IN" dirty="0" smtClean="0">
                  <a:latin typeface="Nexa Book" panose="02000000000000000000" pitchFamily="2" charset="0"/>
                </a:rPr>
                <a:t>MOUTH</a:t>
              </a:r>
              <a:endParaRPr lang="en-US" dirty="0">
                <a:latin typeface="Nexa Book" panose="02000000000000000000" pitchFamily="2" charset="0"/>
              </a:endParaRPr>
            </a:p>
          </p:txBody>
        </p:sp>
      </p:grpSp>
    </p:spTree>
    <p:extLst>
      <p:ext uri="{BB962C8B-B14F-4D97-AF65-F5344CB8AC3E}">
        <p14:creationId xmlns:p14="http://schemas.microsoft.com/office/powerpoint/2010/main" val="360420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 Operation</a:t>
            </a:r>
          </a:p>
        </p:txBody>
      </p:sp>
      <p:sp>
        <p:nvSpPr>
          <p:cNvPr id="3" name="Content Placeholder 2"/>
          <p:cNvSpPr>
            <a:spLocks noGrp="1"/>
          </p:cNvSpPr>
          <p:nvPr>
            <p:ph idx="1"/>
          </p:nvPr>
        </p:nvSpPr>
        <p:spPr>
          <a:xfrm>
            <a:off x="253354" y="3729519"/>
            <a:ext cx="11600328" cy="2682928"/>
          </a:xfrm>
        </p:spPr>
        <p:txBody>
          <a:bodyPr/>
          <a:lstStyle/>
          <a:p>
            <a:r>
              <a:rPr lang="en-IN" dirty="0" smtClean="0"/>
              <a:t>Convolutions are at the heart of signal processing and CNNs</a:t>
            </a:r>
          </a:p>
          <a:p>
            <a:pPr lvl="2"/>
            <a:r>
              <a:rPr lang="en-IN" dirty="0" smtClean="0"/>
              <a:t>Convolutions create layers which are sparsely connected</a:t>
            </a:r>
          </a:p>
          <a:p>
            <a:pPr lvl="2"/>
            <a:r>
              <a:rPr lang="en-IN" dirty="0" smtClean="0"/>
              <a:t>Only </a:t>
            </a:r>
            <a:r>
              <a:rPr lang="en-IN" dirty="0"/>
              <a:t>18 edges, fully connected layer would have had 48 edges</a:t>
            </a:r>
          </a:p>
        </p:txBody>
      </p:sp>
      <p:sp>
        <p:nvSpPr>
          <p:cNvPr id="4" name="Slide Number Placeholder 3"/>
          <p:cNvSpPr>
            <a:spLocks noGrp="1"/>
          </p:cNvSpPr>
          <p:nvPr>
            <p:ph type="sldNum" sz="quarter" idx="12"/>
          </p:nvPr>
        </p:nvSpPr>
        <p:spPr/>
        <p:txBody>
          <a:bodyPr/>
          <a:lstStyle/>
          <a:p>
            <a:fld id="{157B8E69-23A9-4619-9CFE-E27BFD8A78F9}" type="slidenum">
              <a:rPr lang="en-US" smtClean="0"/>
              <a:t>43</a:t>
            </a:fld>
            <a:endParaRPr lang="en-US"/>
          </a:p>
        </p:txBody>
      </p:sp>
      <p:grpSp>
        <p:nvGrpSpPr>
          <p:cNvPr id="37" name="Group 36"/>
          <p:cNvGrpSpPr/>
          <p:nvPr/>
        </p:nvGrpSpPr>
        <p:grpSpPr>
          <a:xfrm>
            <a:off x="358588" y="1006075"/>
            <a:ext cx="8937031" cy="2523975"/>
            <a:chOff x="358588" y="1006075"/>
            <a:chExt cx="8937031" cy="2523975"/>
          </a:xfrm>
        </p:grpSpPr>
        <p:sp>
          <p:nvSpPr>
            <p:cNvPr id="5" name="Oval 4"/>
            <p:cNvSpPr/>
            <p:nvPr/>
          </p:nvSpPr>
          <p:spPr>
            <a:xfrm>
              <a:off x="358588"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6" name="Oval 5"/>
            <p:cNvSpPr/>
            <p:nvPr/>
          </p:nvSpPr>
          <p:spPr>
            <a:xfrm>
              <a:off x="1510597"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 name="Oval 6"/>
            <p:cNvSpPr/>
            <p:nvPr/>
          </p:nvSpPr>
          <p:spPr>
            <a:xfrm>
              <a:off x="8422651"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8" name="Picture 7"/>
            <p:cNvPicPr>
              <a:picLocks noChangeAspect="1"/>
            </p:cNvPicPr>
            <p:nvPr/>
          </p:nvPicPr>
          <p:blipFill>
            <a:blip r:embed="rId2"/>
            <a:stretch>
              <a:fillRect/>
            </a:stretch>
          </p:blipFill>
          <p:spPr>
            <a:xfrm>
              <a:off x="1505075" y="1006075"/>
              <a:ext cx="878490" cy="885750"/>
            </a:xfrm>
            <a:prstGeom prst="rect">
              <a:avLst/>
            </a:prstGeom>
          </p:spPr>
        </p:pic>
        <p:pic>
          <p:nvPicPr>
            <p:cNvPr id="9" name="Picture 8"/>
            <p:cNvPicPr>
              <a:picLocks noChangeAspect="1"/>
            </p:cNvPicPr>
            <p:nvPr/>
          </p:nvPicPr>
          <p:blipFill>
            <a:blip r:embed="rId2"/>
            <a:stretch>
              <a:fillRect/>
            </a:stretch>
          </p:blipFill>
          <p:spPr>
            <a:xfrm>
              <a:off x="2662606" y="1006075"/>
              <a:ext cx="878490" cy="885750"/>
            </a:xfrm>
            <a:prstGeom prst="rect">
              <a:avLst/>
            </a:prstGeom>
          </p:spPr>
        </p:pic>
        <p:cxnSp>
          <p:nvCxnSpPr>
            <p:cNvPr id="10" name="Straight Arrow Connector 9"/>
            <p:cNvCxnSpPr>
              <a:stCxn id="5" idx="0"/>
              <a:endCxn id="8" idx="2"/>
            </p:cNvCxnSpPr>
            <p:nvPr/>
          </p:nvCxnSpPr>
          <p:spPr>
            <a:xfrm flipV="1">
              <a:off x="795072" y="1891825"/>
              <a:ext cx="1149248"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a:endCxn id="9" idx="2"/>
            </p:cNvCxnSpPr>
            <p:nvPr/>
          </p:nvCxnSpPr>
          <p:spPr>
            <a:xfrm flipV="1">
              <a:off x="1947081" y="1891825"/>
              <a:ext cx="1154770"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654323"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3" name="Picture 12"/>
            <p:cNvPicPr>
              <a:picLocks noChangeAspect="1"/>
            </p:cNvPicPr>
            <p:nvPr/>
          </p:nvPicPr>
          <p:blipFill>
            <a:blip r:embed="rId2"/>
            <a:stretch>
              <a:fillRect/>
            </a:stretch>
          </p:blipFill>
          <p:spPr>
            <a:xfrm>
              <a:off x="3806332" y="1006075"/>
              <a:ext cx="878490" cy="885750"/>
            </a:xfrm>
            <a:prstGeom prst="rect">
              <a:avLst/>
            </a:prstGeom>
          </p:spPr>
        </p:pic>
        <p:cxnSp>
          <p:nvCxnSpPr>
            <p:cNvPr id="14" name="Straight Arrow Connector 13"/>
            <p:cNvCxnSpPr>
              <a:stCxn id="12" idx="0"/>
              <a:endCxn id="13" idx="2"/>
            </p:cNvCxnSpPr>
            <p:nvPr/>
          </p:nvCxnSpPr>
          <p:spPr>
            <a:xfrm flipV="1">
              <a:off x="3090807" y="1891825"/>
              <a:ext cx="1154770"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817376"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6" name="Picture 15"/>
            <p:cNvPicPr>
              <a:picLocks noChangeAspect="1"/>
            </p:cNvPicPr>
            <p:nvPr/>
          </p:nvPicPr>
          <p:blipFill>
            <a:blip r:embed="rId2"/>
            <a:stretch>
              <a:fillRect/>
            </a:stretch>
          </p:blipFill>
          <p:spPr>
            <a:xfrm>
              <a:off x="4969385" y="1006075"/>
              <a:ext cx="878490" cy="885750"/>
            </a:xfrm>
            <a:prstGeom prst="rect">
              <a:avLst/>
            </a:prstGeom>
          </p:spPr>
        </p:pic>
        <p:cxnSp>
          <p:nvCxnSpPr>
            <p:cNvPr id="17" name="Straight Arrow Connector 16"/>
            <p:cNvCxnSpPr>
              <a:stCxn id="15" idx="0"/>
              <a:endCxn id="16" idx="2"/>
            </p:cNvCxnSpPr>
            <p:nvPr/>
          </p:nvCxnSpPr>
          <p:spPr>
            <a:xfrm flipV="1">
              <a:off x="4253860" y="1891825"/>
              <a:ext cx="1154770"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980429"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9" name="Picture 18"/>
            <p:cNvPicPr>
              <a:picLocks noChangeAspect="1"/>
            </p:cNvPicPr>
            <p:nvPr/>
          </p:nvPicPr>
          <p:blipFill>
            <a:blip r:embed="rId2"/>
            <a:stretch>
              <a:fillRect/>
            </a:stretch>
          </p:blipFill>
          <p:spPr>
            <a:xfrm>
              <a:off x="6132438" y="1006075"/>
              <a:ext cx="878490" cy="885750"/>
            </a:xfrm>
            <a:prstGeom prst="rect">
              <a:avLst/>
            </a:prstGeom>
          </p:spPr>
        </p:pic>
        <p:cxnSp>
          <p:nvCxnSpPr>
            <p:cNvPr id="20" name="Straight Arrow Connector 19"/>
            <p:cNvCxnSpPr>
              <a:stCxn id="18" idx="0"/>
              <a:endCxn id="19" idx="2"/>
            </p:cNvCxnSpPr>
            <p:nvPr/>
          </p:nvCxnSpPr>
          <p:spPr>
            <a:xfrm flipV="1">
              <a:off x="5416913" y="1891825"/>
              <a:ext cx="1154770"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143482"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22" name="Picture 21"/>
            <p:cNvPicPr>
              <a:picLocks noChangeAspect="1"/>
            </p:cNvPicPr>
            <p:nvPr/>
          </p:nvPicPr>
          <p:blipFill>
            <a:blip r:embed="rId2"/>
            <a:stretch>
              <a:fillRect/>
            </a:stretch>
          </p:blipFill>
          <p:spPr>
            <a:xfrm>
              <a:off x="7295491" y="1006075"/>
              <a:ext cx="878490" cy="885750"/>
            </a:xfrm>
            <a:prstGeom prst="rect">
              <a:avLst/>
            </a:prstGeom>
          </p:spPr>
        </p:pic>
        <p:cxnSp>
          <p:nvCxnSpPr>
            <p:cNvPr id="23" name="Straight Arrow Connector 22"/>
            <p:cNvCxnSpPr>
              <a:stCxn id="21" idx="0"/>
              <a:endCxn id="22" idx="2"/>
            </p:cNvCxnSpPr>
            <p:nvPr/>
          </p:nvCxnSpPr>
          <p:spPr>
            <a:xfrm flipV="1">
              <a:off x="6579966" y="1891825"/>
              <a:ext cx="1154770"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306535"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5" name="Straight Arrow Connector 24"/>
            <p:cNvCxnSpPr>
              <a:stCxn id="12" idx="0"/>
              <a:endCxn id="8" idx="2"/>
            </p:cNvCxnSpPr>
            <p:nvPr/>
          </p:nvCxnSpPr>
          <p:spPr>
            <a:xfrm flipH="1" flipV="1">
              <a:off x="1944320" y="1891825"/>
              <a:ext cx="1146487"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5" idx="0"/>
              <a:endCxn id="9" idx="2"/>
            </p:cNvCxnSpPr>
            <p:nvPr/>
          </p:nvCxnSpPr>
          <p:spPr>
            <a:xfrm flipH="1" flipV="1">
              <a:off x="3101851" y="1891825"/>
              <a:ext cx="1152009"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0"/>
              <a:endCxn id="13" idx="2"/>
            </p:cNvCxnSpPr>
            <p:nvPr/>
          </p:nvCxnSpPr>
          <p:spPr>
            <a:xfrm flipH="1" flipV="1">
              <a:off x="4245577" y="1891825"/>
              <a:ext cx="1171336"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0"/>
              <a:endCxn id="16" idx="2"/>
            </p:cNvCxnSpPr>
            <p:nvPr/>
          </p:nvCxnSpPr>
          <p:spPr>
            <a:xfrm flipH="1" flipV="1">
              <a:off x="5408630" y="1891825"/>
              <a:ext cx="1171336"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0"/>
              <a:endCxn id="19" idx="2"/>
            </p:cNvCxnSpPr>
            <p:nvPr/>
          </p:nvCxnSpPr>
          <p:spPr>
            <a:xfrm flipH="1" flipV="1">
              <a:off x="6571683" y="1891825"/>
              <a:ext cx="1171336"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2" idx="2"/>
            </p:cNvCxnSpPr>
            <p:nvPr/>
          </p:nvCxnSpPr>
          <p:spPr>
            <a:xfrm flipH="1" flipV="1">
              <a:off x="7734736" y="1891825"/>
              <a:ext cx="1129720" cy="76525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0"/>
              <a:endCxn id="8" idx="2"/>
            </p:cNvCxnSpPr>
            <p:nvPr/>
          </p:nvCxnSpPr>
          <p:spPr>
            <a:xfrm flipH="1" flipV="1">
              <a:off x="1944320" y="1891825"/>
              <a:ext cx="2761"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0"/>
              <a:endCxn id="9" idx="2"/>
            </p:cNvCxnSpPr>
            <p:nvPr/>
          </p:nvCxnSpPr>
          <p:spPr>
            <a:xfrm flipV="1">
              <a:off x="3090807" y="1891825"/>
              <a:ext cx="11044"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0"/>
              <a:endCxn id="13" idx="2"/>
            </p:cNvCxnSpPr>
            <p:nvPr/>
          </p:nvCxnSpPr>
          <p:spPr>
            <a:xfrm flipH="1" flipV="1">
              <a:off x="4245577" y="1891825"/>
              <a:ext cx="8283"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8" idx="0"/>
              <a:endCxn id="16" idx="2"/>
            </p:cNvCxnSpPr>
            <p:nvPr/>
          </p:nvCxnSpPr>
          <p:spPr>
            <a:xfrm flipH="1" flipV="1">
              <a:off x="5408630" y="1891825"/>
              <a:ext cx="8283"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0"/>
              <a:endCxn id="19" idx="2"/>
            </p:cNvCxnSpPr>
            <p:nvPr/>
          </p:nvCxnSpPr>
          <p:spPr>
            <a:xfrm flipH="1" flipV="1">
              <a:off x="6571683" y="1891825"/>
              <a:ext cx="8283"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4" idx="0"/>
              <a:endCxn id="22" idx="2"/>
            </p:cNvCxnSpPr>
            <p:nvPr/>
          </p:nvCxnSpPr>
          <p:spPr>
            <a:xfrm flipH="1" flipV="1">
              <a:off x="7734736" y="1891825"/>
              <a:ext cx="8283" cy="76525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49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 Operation</a:t>
            </a:r>
          </a:p>
        </p:txBody>
      </p:sp>
      <p:sp>
        <p:nvSpPr>
          <p:cNvPr id="3" name="Content Placeholder 2"/>
          <p:cNvSpPr>
            <a:spLocks noGrp="1"/>
          </p:cNvSpPr>
          <p:nvPr>
            <p:ph idx="1"/>
          </p:nvPr>
        </p:nvSpPr>
        <p:spPr>
          <a:xfrm>
            <a:off x="253354" y="3729518"/>
            <a:ext cx="11600328" cy="3128481"/>
          </a:xfrm>
        </p:spPr>
        <p:txBody>
          <a:bodyPr/>
          <a:lstStyle/>
          <a:p>
            <a:r>
              <a:rPr lang="en-IN" dirty="0" smtClean="0"/>
              <a:t>Convolutions are at the heart of signal processing and CNNs</a:t>
            </a:r>
          </a:p>
          <a:p>
            <a:pPr lvl="2"/>
            <a:r>
              <a:rPr lang="en-IN" dirty="0" smtClean="0"/>
              <a:t>Convolutions create layers which are sparsely connected</a:t>
            </a:r>
          </a:p>
          <a:p>
            <a:pPr lvl="2"/>
            <a:r>
              <a:rPr lang="en-IN" dirty="0" smtClean="0"/>
              <a:t>On top of that they force equality constraints among weights in that layer</a:t>
            </a:r>
          </a:p>
          <a:p>
            <a:pPr lvl="2"/>
            <a:r>
              <a:rPr lang="en-US" dirty="0"/>
              <a:t>All green edges forced to have the same weight, all red edges forced to have the same weight, all </a:t>
            </a:r>
            <a:r>
              <a:rPr lang="en-US" dirty="0" smtClean="0"/>
              <a:t>blue </a:t>
            </a:r>
            <a:r>
              <a:rPr lang="en-US" dirty="0"/>
              <a:t>edges …</a:t>
            </a:r>
          </a:p>
          <a:p>
            <a:pPr lvl="2"/>
            <a:r>
              <a:rPr lang="en-US" dirty="0"/>
              <a:t>So effectively only 3 edge weights to be learnt for this layer</a:t>
            </a:r>
            <a:r>
              <a:rPr lang="en-US" dirty="0" smtClean="0"/>
              <a:t>!</a:t>
            </a:r>
          </a:p>
          <a:p>
            <a:pPr lvl="2"/>
            <a:r>
              <a:rPr lang="en-IN" dirty="0" smtClean="0"/>
              <a:t>A fully </a:t>
            </a:r>
            <a:r>
              <a:rPr lang="en-IN" dirty="0"/>
              <a:t>connected layer would have had 48 edges</a:t>
            </a:r>
          </a:p>
        </p:txBody>
      </p:sp>
      <p:sp>
        <p:nvSpPr>
          <p:cNvPr id="4" name="Slide Number Placeholder 3"/>
          <p:cNvSpPr>
            <a:spLocks noGrp="1"/>
          </p:cNvSpPr>
          <p:nvPr>
            <p:ph type="sldNum" sz="quarter" idx="12"/>
          </p:nvPr>
        </p:nvSpPr>
        <p:spPr/>
        <p:txBody>
          <a:bodyPr/>
          <a:lstStyle/>
          <a:p>
            <a:fld id="{157B8E69-23A9-4619-9CFE-E27BFD8A78F9}" type="slidenum">
              <a:rPr lang="en-US" smtClean="0"/>
              <a:t>44</a:t>
            </a:fld>
            <a:endParaRPr lang="en-US"/>
          </a:p>
        </p:txBody>
      </p:sp>
      <p:grpSp>
        <p:nvGrpSpPr>
          <p:cNvPr id="70" name="Group 69"/>
          <p:cNvGrpSpPr/>
          <p:nvPr/>
        </p:nvGrpSpPr>
        <p:grpSpPr>
          <a:xfrm>
            <a:off x="358588" y="1006075"/>
            <a:ext cx="8937031" cy="2523975"/>
            <a:chOff x="358588" y="1006075"/>
            <a:chExt cx="8937031" cy="2523975"/>
          </a:xfrm>
        </p:grpSpPr>
        <p:sp>
          <p:nvSpPr>
            <p:cNvPr id="38" name="Oval 37"/>
            <p:cNvSpPr/>
            <p:nvPr/>
          </p:nvSpPr>
          <p:spPr>
            <a:xfrm>
              <a:off x="358588"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9" name="Oval 38"/>
            <p:cNvSpPr/>
            <p:nvPr/>
          </p:nvSpPr>
          <p:spPr>
            <a:xfrm>
              <a:off x="1510597"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0" name="Oval 39"/>
            <p:cNvSpPr/>
            <p:nvPr/>
          </p:nvSpPr>
          <p:spPr>
            <a:xfrm>
              <a:off x="8422651"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41" name="Picture 40"/>
            <p:cNvPicPr>
              <a:picLocks noChangeAspect="1"/>
            </p:cNvPicPr>
            <p:nvPr/>
          </p:nvPicPr>
          <p:blipFill>
            <a:blip r:embed="rId2"/>
            <a:stretch>
              <a:fillRect/>
            </a:stretch>
          </p:blipFill>
          <p:spPr>
            <a:xfrm>
              <a:off x="1505075" y="1006075"/>
              <a:ext cx="878490" cy="885750"/>
            </a:xfrm>
            <a:prstGeom prst="rect">
              <a:avLst/>
            </a:prstGeom>
          </p:spPr>
        </p:pic>
        <p:pic>
          <p:nvPicPr>
            <p:cNvPr id="42" name="Picture 41"/>
            <p:cNvPicPr>
              <a:picLocks noChangeAspect="1"/>
            </p:cNvPicPr>
            <p:nvPr/>
          </p:nvPicPr>
          <p:blipFill>
            <a:blip r:embed="rId2"/>
            <a:stretch>
              <a:fillRect/>
            </a:stretch>
          </p:blipFill>
          <p:spPr>
            <a:xfrm>
              <a:off x="2662606" y="1006075"/>
              <a:ext cx="878490" cy="885750"/>
            </a:xfrm>
            <a:prstGeom prst="rect">
              <a:avLst/>
            </a:prstGeom>
          </p:spPr>
        </p:pic>
        <p:cxnSp>
          <p:nvCxnSpPr>
            <p:cNvPr id="43" name="Straight Arrow Connector 42"/>
            <p:cNvCxnSpPr>
              <a:stCxn id="38" idx="0"/>
              <a:endCxn id="41" idx="2"/>
            </p:cNvCxnSpPr>
            <p:nvPr/>
          </p:nvCxnSpPr>
          <p:spPr>
            <a:xfrm flipV="1">
              <a:off x="795072" y="1891825"/>
              <a:ext cx="1149248"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0"/>
              <a:endCxn id="42" idx="2"/>
            </p:cNvCxnSpPr>
            <p:nvPr/>
          </p:nvCxnSpPr>
          <p:spPr>
            <a:xfrm flipV="1">
              <a:off x="1947081" y="1891825"/>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654323"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46" name="Picture 45"/>
            <p:cNvPicPr>
              <a:picLocks noChangeAspect="1"/>
            </p:cNvPicPr>
            <p:nvPr/>
          </p:nvPicPr>
          <p:blipFill>
            <a:blip r:embed="rId2"/>
            <a:stretch>
              <a:fillRect/>
            </a:stretch>
          </p:blipFill>
          <p:spPr>
            <a:xfrm>
              <a:off x="3806332" y="1006075"/>
              <a:ext cx="878490" cy="885750"/>
            </a:xfrm>
            <a:prstGeom prst="rect">
              <a:avLst/>
            </a:prstGeom>
          </p:spPr>
        </p:pic>
        <p:cxnSp>
          <p:nvCxnSpPr>
            <p:cNvPr id="47" name="Straight Arrow Connector 46"/>
            <p:cNvCxnSpPr>
              <a:stCxn id="45" idx="0"/>
              <a:endCxn id="46" idx="2"/>
            </p:cNvCxnSpPr>
            <p:nvPr/>
          </p:nvCxnSpPr>
          <p:spPr>
            <a:xfrm flipV="1">
              <a:off x="3090807" y="1891825"/>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817376"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49" name="Picture 48"/>
            <p:cNvPicPr>
              <a:picLocks noChangeAspect="1"/>
            </p:cNvPicPr>
            <p:nvPr/>
          </p:nvPicPr>
          <p:blipFill>
            <a:blip r:embed="rId2"/>
            <a:stretch>
              <a:fillRect/>
            </a:stretch>
          </p:blipFill>
          <p:spPr>
            <a:xfrm>
              <a:off x="4969385" y="1006075"/>
              <a:ext cx="878490" cy="885750"/>
            </a:xfrm>
            <a:prstGeom prst="rect">
              <a:avLst/>
            </a:prstGeom>
          </p:spPr>
        </p:pic>
        <p:cxnSp>
          <p:nvCxnSpPr>
            <p:cNvPr id="50" name="Straight Arrow Connector 49"/>
            <p:cNvCxnSpPr>
              <a:stCxn id="48" idx="0"/>
              <a:endCxn id="49" idx="2"/>
            </p:cNvCxnSpPr>
            <p:nvPr/>
          </p:nvCxnSpPr>
          <p:spPr>
            <a:xfrm flipV="1">
              <a:off x="4253860" y="1891825"/>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4980429"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2" name="Picture 51"/>
            <p:cNvPicPr>
              <a:picLocks noChangeAspect="1"/>
            </p:cNvPicPr>
            <p:nvPr/>
          </p:nvPicPr>
          <p:blipFill>
            <a:blip r:embed="rId2"/>
            <a:stretch>
              <a:fillRect/>
            </a:stretch>
          </p:blipFill>
          <p:spPr>
            <a:xfrm>
              <a:off x="6132438" y="1006075"/>
              <a:ext cx="878490" cy="885750"/>
            </a:xfrm>
            <a:prstGeom prst="rect">
              <a:avLst/>
            </a:prstGeom>
          </p:spPr>
        </p:pic>
        <p:cxnSp>
          <p:nvCxnSpPr>
            <p:cNvPr id="53" name="Straight Arrow Connector 52"/>
            <p:cNvCxnSpPr>
              <a:stCxn id="51" idx="0"/>
              <a:endCxn id="52" idx="2"/>
            </p:cNvCxnSpPr>
            <p:nvPr/>
          </p:nvCxnSpPr>
          <p:spPr>
            <a:xfrm flipV="1">
              <a:off x="5416913" y="1891825"/>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43482"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5" name="Picture 54"/>
            <p:cNvPicPr>
              <a:picLocks noChangeAspect="1"/>
            </p:cNvPicPr>
            <p:nvPr/>
          </p:nvPicPr>
          <p:blipFill>
            <a:blip r:embed="rId2"/>
            <a:stretch>
              <a:fillRect/>
            </a:stretch>
          </p:blipFill>
          <p:spPr>
            <a:xfrm>
              <a:off x="7295491" y="1006075"/>
              <a:ext cx="878490" cy="885750"/>
            </a:xfrm>
            <a:prstGeom prst="rect">
              <a:avLst/>
            </a:prstGeom>
          </p:spPr>
        </p:pic>
        <p:cxnSp>
          <p:nvCxnSpPr>
            <p:cNvPr id="56" name="Straight Arrow Connector 55"/>
            <p:cNvCxnSpPr>
              <a:stCxn id="54" idx="0"/>
              <a:endCxn id="55" idx="2"/>
            </p:cNvCxnSpPr>
            <p:nvPr/>
          </p:nvCxnSpPr>
          <p:spPr>
            <a:xfrm flipV="1">
              <a:off x="6579966" y="1891825"/>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7306535"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58" name="Straight Arrow Connector 57"/>
            <p:cNvCxnSpPr>
              <a:stCxn id="45" idx="0"/>
              <a:endCxn id="41" idx="2"/>
            </p:cNvCxnSpPr>
            <p:nvPr/>
          </p:nvCxnSpPr>
          <p:spPr>
            <a:xfrm flipH="1" flipV="1">
              <a:off x="1944320" y="1891825"/>
              <a:ext cx="1146487"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0"/>
              <a:endCxn id="42" idx="2"/>
            </p:cNvCxnSpPr>
            <p:nvPr/>
          </p:nvCxnSpPr>
          <p:spPr>
            <a:xfrm flipH="1" flipV="1">
              <a:off x="3101851" y="1891825"/>
              <a:ext cx="1152009"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1" idx="0"/>
              <a:endCxn id="46" idx="2"/>
            </p:cNvCxnSpPr>
            <p:nvPr/>
          </p:nvCxnSpPr>
          <p:spPr>
            <a:xfrm flipH="1" flipV="1">
              <a:off x="4245577" y="1891825"/>
              <a:ext cx="1171336"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4" idx="0"/>
              <a:endCxn id="49" idx="2"/>
            </p:cNvCxnSpPr>
            <p:nvPr/>
          </p:nvCxnSpPr>
          <p:spPr>
            <a:xfrm flipH="1" flipV="1">
              <a:off x="5408630" y="1891825"/>
              <a:ext cx="1171336"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7" idx="0"/>
              <a:endCxn id="52" idx="2"/>
            </p:cNvCxnSpPr>
            <p:nvPr/>
          </p:nvCxnSpPr>
          <p:spPr>
            <a:xfrm flipH="1" flipV="1">
              <a:off x="6571683" y="1891825"/>
              <a:ext cx="1171336"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5" idx="2"/>
            </p:cNvCxnSpPr>
            <p:nvPr/>
          </p:nvCxnSpPr>
          <p:spPr>
            <a:xfrm flipH="1" flipV="1">
              <a:off x="7734736" y="1891825"/>
              <a:ext cx="1129720" cy="765255"/>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9" idx="0"/>
              <a:endCxn id="41" idx="2"/>
            </p:cNvCxnSpPr>
            <p:nvPr/>
          </p:nvCxnSpPr>
          <p:spPr>
            <a:xfrm flipH="1" flipV="1">
              <a:off x="1944320" y="1891825"/>
              <a:ext cx="2761"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5" idx="0"/>
              <a:endCxn id="42" idx="2"/>
            </p:cNvCxnSpPr>
            <p:nvPr/>
          </p:nvCxnSpPr>
          <p:spPr>
            <a:xfrm flipV="1">
              <a:off x="3090807" y="1891825"/>
              <a:ext cx="11044"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8" idx="0"/>
              <a:endCxn id="46" idx="2"/>
            </p:cNvCxnSpPr>
            <p:nvPr/>
          </p:nvCxnSpPr>
          <p:spPr>
            <a:xfrm flipH="1" flipV="1">
              <a:off x="4245577" y="1891825"/>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1" idx="0"/>
              <a:endCxn id="49" idx="2"/>
            </p:cNvCxnSpPr>
            <p:nvPr/>
          </p:nvCxnSpPr>
          <p:spPr>
            <a:xfrm flipH="1" flipV="1">
              <a:off x="5408630" y="1891825"/>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4" idx="0"/>
              <a:endCxn id="52" idx="2"/>
            </p:cNvCxnSpPr>
            <p:nvPr/>
          </p:nvCxnSpPr>
          <p:spPr>
            <a:xfrm flipH="1" flipV="1">
              <a:off x="6571683" y="1891825"/>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7" idx="0"/>
              <a:endCxn id="55" idx="2"/>
            </p:cNvCxnSpPr>
            <p:nvPr/>
          </p:nvCxnSpPr>
          <p:spPr>
            <a:xfrm flipH="1" flipV="1">
              <a:off x="7734736" y="1891825"/>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121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3729518"/>
                <a:ext cx="11600328" cy="3128481"/>
              </a:xfrm>
            </p:spPr>
            <p:txBody>
              <a:bodyPr>
                <a:normAutofit/>
              </a:bodyPr>
              <a:lstStyle/>
              <a:p>
                <a:r>
                  <a:rPr lang="en-IN" dirty="0" smtClean="0"/>
                  <a:t>Convolutions are at the heart of signal processing and CNNs</a:t>
                </a:r>
              </a:p>
              <a:p>
                <a:pPr lvl="2"/>
                <a:r>
                  <a:rPr lang="en-IN" dirty="0" smtClean="0"/>
                  <a:t>Convolutions create layers which are sparsely connected</a:t>
                </a:r>
              </a:p>
              <a:p>
                <a:pPr lvl="2"/>
                <a:r>
                  <a:rPr lang="en-IN" dirty="0" smtClean="0"/>
                  <a:t>On top of that they force equality constraints among weights in that layer</a:t>
                </a:r>
              </a:p>
              <a:p>
                <a:pPr lvl="2"/>
                <a:r>
                  <a:rPr lang="en-US" dirty="0" smtClean="0"/>
                  <a:t>Doing so efficiently and cleverly so that we don’t land up with a nasty constrained optimization problem is the key to the success of CNNs</a:t>
                </a:r>
              </a:p>
              <a:p>
                <a:pPr lvl="2"/>
                <a14:m>
                  <m:oMath xmlns:m="http://schemas.openxmlformats.org/officeDocument/2006/math">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𝐡</m:t>
                        </m:r>
                      </m:e>
                      <m:sub>
                        <m:r>
                          <a:rPr lang="en-IN" sz="2800" i="1">
                            <a:solidFill>
                              <a:schemeClr val="tx1"/>
                            </a:solidFill>
                            <a:latin typeface="Cambria Math" panose="02040503050406030204" pitchFamily="18" charset="0"/>
                          </a:rPr>
                          <m:t>𝑖</m:t>
                        </m:r>
                      </m:sub>
                    </m:sSub>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𝑓</m:t>
                    </m:r>
                    <m:d>
                      <m:dPr>
                        <m:ctrlPr>
                          <a:rPr lang="en-IN" sz="2800" i="1">
                            <a:solidFill>
                              <a:schemeClr val="tx1"/>
                            </a:solidFill>
                            <a:latin typeface="Cambria Math" panose="02040503050406030204" pitchFamily="18" charset="0"/>
                          </a:rPr>
                        </m:ctrlPr>
                      </m:dPr>
                      <m:e>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𝐱</m:t>
                            </m:r>
                          </m:e>
                          <m:sub>
                            <m:r>
                              <a:rPr lang="en-IN" sz="2800" i="1">
                                <a:solidFill>
                                  <a:schemeClr val="tx1"/>
                                </a:solidFill>
                                <a:latin typeface="Cambria Math" panose="02040503050406030204" pitchFamily="18" charset="0"/>
                              </a:rPr>
                              <m:t>𝑖</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𝐰</m:t>
                            </m:r>
                          </m:e>
                          <m:sub>
                            <m:r>
                              <a:rPr lang="en-IN" sz="2800" i="1">
                                <a:solidFill>
                                  <a:schemeClr val="tx1"/>
                                </a:solidFill>
                                <a:latin typeface="Cambria Math" panose="02040503050406030204" pitchFamily="18" charset="0"/>
                              </a:rPr>
                              <m:t>1</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𝐱</m:t>
                            </m:r>
                          </m:e>
                          <m:sub>
                            <m:r>
                              <a:rPr lang="en-IN" sz="2800" i="1">
                                <a:solidFill>
                                  <a:schemeClr val="tx1"/>
                                </a:solidFill>
                                <a:latin typeface="Cambria Math" panose="02040503050406030204" pitchFamily="18" charset="0"/>
                              </a:rPr>
                              <m:t>𝑖</m:t>
                            </m:r>
                            <m:r>
                              <a:rPr lang="en-IN" sz="2800" i="1">
                                <a:solidFill>
                                  <a:schemeClr val="tx1"/>
                                </a:solidFill>
                                <a:latin typeface="Cambria Math" panose="02040503050406030204" pitchFamily="18" charset="0"/>
                              </a:rPr>
                              <m:t>+1</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𝐰</m:t>
                            </m:r>
                          </m:e>
                          <m:sub>
                            <m:r>
                              <a:rPr lang="en-IN" sz="2800" i="1">
                                <a:solidFill>
                                  <a:schemeClr val="tx1"/>
                                </a:solidFill>
                                <a:latin typeface="Cambria Math" panose="02040503050406030204" pitchFamily="18" charset="0"/>
                              </a:rPr>
                              <m:t>2</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𝐱</m:t>
                            </m:r>
                          </m:e>
                          <m:sub>
                            <m:r>
                              <a:rPr lang="en-IN" sz="2800" i="1">
                                <a:solidFill>
                                  <a:schemeClr val="tx1"/>
                                </a:solidFill>
                                <a:latin typeface="Cambria Math" panose="02040503050406030204" pitchFamily="18" charset="0"/>
                              </a:rPr>
                              <m:t>𝑖</m:t>
                            </m:r>
                            <m:r>
                              <a:rPr lang="en-IN" sz="2800" i="1">
                                <a:solidFill>
                                  <a:schemeClr val="tx1"/>
                                </a:solidFill>
                                <a:latin typeface="Cambria Math" panose="02040503050406030204" pitchFamily="18" charset="0"/>
                              </a:rPr>
                              <m:t>+2</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𝐰</m:t>
                            </m:r>
                          </m:e>
                          <m:sub>
                            <m:r>
                              <a:rPr lang="en-IN" sz="2800" i="1">
                                <a:solidFill>
                                  <a:schemeClr val="tx1"/>
                                </a:solidFill>
                                <a:latin typeface="Cambria Math" panose="02040503050406030204" pitchFamily="18" charset="0"/>
                              </a:rPr>
                              <m:t>3</m:t>
                            </m:r>
                          </m:sub>
                        </m:sSub>
                      </m:e>
                    </m:d>
                  </m:oMath>
                </a14:m>
                <a:r>
                  <a:rPr lang="en-IN" sz="2800" i="1" dirty="0" smtClean="0">
                    <a:solidFill>
                      <a:schemeClr val="tx1"/>
                    </a:solidFill>
                    <a:latin typeface="Cambria Math" panose="02040503050406030204" pitchFamily="18" charset="0"/>
                  </a:rPr>
                  <a:t> </a:t>
                </a:r>
                <a:r>
                  <a:rPr lang="en-IN" sz="2800" i="1" dirty="0" smtClean="0">
                    <a:solidFill>
                      <a:schemeClr val="tx1"/>
                    </a:solidFill>
                    <a:latin typeface="+mj-lt"/>
                  </a:rPr>
                  <a:t>i.e. </a:t>
                </a:r>
                <a14:m>
                  <m:oMath xmlns:m="http://schemas.openxmlformats.org/officeDocument/2006/math">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𝐡</m:t>
                        </m:r>
                      </m:e>
                      <m:sub>
                        <m:r>
                          <a:rPr lang="en-IN" sz="2800" i="1">
                            <a:solidFill>
                              <a:schemeClr val="tx1"/>
                            </a:solidFill>
                            <a:latin typeface="Cambria Math" panose="02040503050406030204" pitchFamily="18" charset="0"/>
                          </a:rPr>
                          <m:t>𝑖</m:t>
                        </m:r>
                      </m:sub>
                    </m:sSub>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𝑓</m:t>
                    </m:r>
                    <m:d>
                      <m:dPr>
                        <m:ctrlPr>
                          <a:rPr lang="en-IN" sz="2800" i="1">
                            <a:solidFill>
                              <a:schemeClr val="tx1"/>
                            </a:solidFill>
                            <a:latin typeface="Cambria Math" panose="02040503050406030204" pitchFamily="18" charset="0"/>
                          </a:rPr>
                        </m:ctrlPr>
                      </m:dPr>
                      <m:e>
                        <m:nary>
                          <m:naryPr>
                            <m:chr m:val="∑"/>
                            <m:ctrlPr>
                              <a:rPr lang="en-IN" sz="2800" i="1">
                                <a:solidFill>
                                  <a:schemeClr val="tx1"/>
                                </a:solidFill>
                                <a:latin typeface="Cambria Math" panose="02040503050406030204" pitchFamily="18" charset="0"/>
                              </a:rPr>
                            </m:ctrlPr>
                          </m:naryPr>
                          <m:sub>
                            <m:r>
                              <a:rPr lang="en-IN" sz="2800" i="1">
                                <a:solidFill>
                                  <a:schemeClr val="tx1"/>
                                </a:solidFill>
                                <a:latin typeface="Cambria Math" panose="02040503050406030204" pitchFamily="18" charset="0"/>
                              </a:rPr>
                              <m:t>𝑗</m:t>
                            </m:r>
                            <m:r>
                              <a:rPr lang="en-IN" sz="2800" i="1">
                                <a:solidFill>
                                  <a:schemeClr val="tx1"/>
                                </a:solidFill>
                                <a:latin typeface="Cambria Math" panose="02040503050406030204" pitchFamily="18" charset="0"/>
                              </a:rPr>
                              <m:t>=1</m:t>
                            </m:r>
                          </m:sub>
                          <m:sup>
                            <m:r>
                              <a:rPr lang="en-IN" sz="2800" i="1">
                                <a:solidFill>
                                  <a:schemeClr val="tx1"/>
                                </a:solidFill>
                                <a:latin typeface="Cambria Math" panose="02040503050406030204" pitchFamily="18" charset="0"/>
                              </a:rPr>
                              <m:t>3</m:t>
                            </m:r>
                          </m:sup>
                          <m:e>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𝐱</m:t>
                                </m:r>
                              </m:e>
                              <m:sub>
                                <m:r>
                                  <a:rPr lang="en-IN" sz="2800" i="1">
                                    <a:solidFill>
                                      <a:schemeClr val="tx1"/>
                                    </a:solidFill>
                                    <a:latin typeface="Cambria Math" panose="02040503050406030204" pitchFamily="18" charset="0"/>
                                  </a:rPr>
                                  <m:t>𝑖</m:t>
                                </m:r>
                                <m:r>
                                  <a:rPr lang="en-IN" sz="2800" i="1">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𝑗</m:t>
                                </m:r>
                                <m:r>
                                  <a:rPr lang="en-IN" sz="2800" i="1">
                                    <a:solidFill>
                                      <a:schemeClr val="tx1"/>
                                    </a:solidFill>
                                    <a:latin typeface="Cambria Math" panose="02040503050406030204" pitchFamily="18" charset="0"/>
                                  </a:rPr>
                                  <m:t>−1</m:t>
                                </m:r>
                              </m:sub>
                            </m:sSub>
                            <m:r>
                              <a:rPr lang="en-IN" sz="2800" i="1">
                                <a:solidFill>
                                  <a:schemeClr val="tx1"/>
                                </a:solidFill>
                                <a:latin typeface="Cambria Math" panose="02040503050406030204" pitchFamily="18" charset="0"/>
                              </a:rPr>
                              <m:t>⋅</m:t>
                            </m:r>
                            <m:sSub>
                              <m:sSubPr>
                                <m:ctrlPr>
                                  <a:rPr lang="en-IN" sz="2800" i="1">
                                    <a:solidFill>
                                      <a:schemeClr val="tx1"/>
                                    </a:solidFill>
                                    <a:latin typeface="Cambria Math" panose="02040503050406030204" pitchFamily="18" charset="0"/>
                                  </a:rPr>
                                </m:ctrlPr>
                              </m:sSubPr>
                              <m:e>
                                <m:r>
                                  <a:rPr lang="en-IN" sz="2800" b="1">
                                    <a:solidFill>
                                      <a:schemeClr val="tx1"/>
                                    </a:solidFill>
                                    <a:latin typeface="Cambria Math" panose="02040503050406030204" pitchFamily="18" charset="0"/>
                                  </a:rPr>
                                  <m:t>𝐰</m:t>
                                </m:r>
                              </m:e>
                              <m:sub>
                                <m:r>
                                  <a:rPr lang="en-IN" sz="2800" i="1">
                                    <a:solidFill>
                                      <a:schemeClr val="tx1"/>
                                    </a:solidFill>
                                    <a:latin typeface="Cambria Math" panose="02040503050406030204" pitchFamily="18" charset="0"/>
                                  </a:rPr>
                                  <m:t>𝑗</m:t>
                                </m:r>
                              </m:sub>
                            </m:sSub>
                          </m:e>
                        </m:nary>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3729518"/>
                <a:ext cx="11600328" cy="3128481"/>
              </a:xfrm>
              <a:blipFill>
                <a:blip r:embed="rId3"/>
                <a:stretch>
                  <a:fillRect l="-578" t="-467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45</a:t>
            </a:fld>
            <a:endParaRPr lang="en-US"/>
          </a:p>
        </p:txBody>
      </p:sp>
      <p:sp>
        <p:nvSpPr>
          <p:cNvPr id="71" name="Oval 70"/>
          <p:cNvSpPr/>
          <p:nvPr/>
        </p:nvSpPr>
        <p:spPr>
          <a:xfrm>
            <a:off x="358588"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2" name="Oval 71"/>
          <p:cNvSpPr/>
          <p:nvPr/>
        </p:nvSpPr>
        <p:spPr>
          <a:xfrm>
            <a:off x="1510597"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3" name="Oval 72"/>
          <p:cNvSpPr/>
          <p:nvPr/>
        </p:nvSpPr>
        <p:spPr>
          <a:xfrm>
            <a:off x="8422651"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4" name="Picture 73"/>
          <p:cNvPicPr>
            <a:picLocks noChangeAspect="1"/>
          </p:cNvPicPr>
          <p:nvPr/>
        </p:nvPicPr>
        <p:blipFill>
          <a:blip r:embed="rId4"/>
          <a:stretch>
            <a:fillRect/>
          </a:stretch>
        </p:blipFill>
        <p:spPr>
          <a:xfrm>
            <a:off x="1505075" y="1006075"/>
            <a:ext cx="878490" cy="885750"/>
          </a:xfrm>
          <a:prstGeom prst="rect">
            <a:avLst/>
          </a:prstGeom>
        </p:spPr>
      </p:pic>
      <p:pic>
        <p:nvPicPr>
          <p:cNvPr id="75" name="Picture 74"/>
          <p:cNvPicPr>
            <a:picLocks noChangeAspect="1"/>
          </p:cNvPicPr>
          <p:nvPr/>
        </p:nvPicPr>
        <p:blipFill>
          <a:blip r:embed="rId4"/>
          <a:stretch>
            <a:fillRect/>
          </a:stretch>
        </p:blipFill>
        <p:spPr>
          <a:xfrm>
            <a:off x="2662606" y="1006075"/>
            <a:ext cx="878490" cy="885750"/>
          </a:xfrm>
          <a:prstGeom prst="rect">
            <a:avLst/>
          </a:prstGeom>
        </p:spPr>
      </p:pic>
      <p:sp>
        <p:nvSpPr>
          <p:cNvPr id="76" name="Oval 75"/>
          <p:cNvSpPr/>
          <p:nvPr/>
        </p:nvSpPr>
        <p:spPr>
          <a:xfrm>
            <a:off x="2654323"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7" name="Picture 76"/>
          <p:cNvPicPr>
            <a:picLocks noChangeAspect="1"/>
          </p:cNvPicPr>
          <p:nvPr/>
        </p:nvPicPr>
        <p:blipFill>
          <a:blip r:embed="rId4"/>
          <a:stretch>
            <a:fillRect/>
          </a:stretch>
        </p:blipFill>
        <p:spPr>
          <a:xfrm>
            <a:off x="3806332" y="1006075"/>
            <a:ext cx="878490" cy="885750"/>
          </a:xfrm>
          <a:prstGeom prst="rect">
            <a:avLst/>
          </a:prstGeom>
        </p:spPr>
      </p:pic>
      <p:sp>
        <p:nvSpPr>
          <p:cNvPr id="78" name="Oval 77"/>
          <p:cNvSpPr/>
          <p:nvPr/>
        </p:nvSpPr>
        <p:spPr>
          <a:xfrm>
            <a:off x="3817376"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9" name="Picture 78"/>
          <p:cNvPicPr>
            <a:picLocks noChangeAspect="1"/>
          </p:cNvPicPr>
          <p:nvPr/>
        </p:nvPicPr>
        <p:blipFill>
          <a:blip r:embed="rId4"/>
          <a:stretch>
            <a:fillRect/>
          </a:stretch>
        </p:blipFill>
        <p:spPr>
          <a:xfrm>
            <a:off x="4969385" y="1006075"/>
            <a:ext cx="878490" cy="885750"/>
          </a:xfrm>
          <a:prstGeom prst="rect">
            <a:avLst/>
          </a:prstGeom>
        </p:spPr>
      </p:pic>
      <p:sp>
        <p:nvSpPr>
          <p:cNvPr id="80" name="Oval 79"/>
          <p:cNvSpPr/>
          <p:nvPr/>
        </p:nvSpPr>
        <p:spPr>
          <a:xfrm>
            <a:off x="4980429"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81" name="Picture 80"/>
          <p:cNvPicPr>
            <a:picLocks noChangeAspect="1"/>
          </p:cNvPicPr>
          <p:nvPr/>
        </p:nvPicPr>
        <p:blipFill>
          <a:blip r:embed="rId4"/>
          <a:stretch>
            <a:fillRect/>
          </a:stretch>
        </p:blipFill>
        <p:spPr>
          <a:xfrm>
            <a:off x="6132438" y="1006075"/>
            <a:ext cx="878490" cy="885750"/>
          </a:xfrm>
          <a:prstGeom prst="rect">
            <a:avLst/>
          </a:prstGeom>
        </p:spPr>
      </p:pic>
      <p:sp>
        <p:nvSpPr>
          <p:cNvPr id="82" name="Oval 81"/>
          <p:cNvSpPr/>
          <p:nvPr/>
        </p:nvSpPr>
        <p:spPr>
          <a:xfrm>
            <a:off x="6143482"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83" name="Picture 82"/>
          <p:cNvPicPr>
            <a:picLocks noChangeAspect="1"/>
          </p:cNvPicPr>
          <p:nvPr/>
        </p:nvPicPr>
        <p:blipFill>
          <a:blip r:embed="rId4"/>
          <a:stretch>
            <a:fillRect/>
          </a:stretch>
        </p:blipFill>
        <p:spPr>
          <a:xfrm>
            <a:off x="7295491" y="1006075"/>
            <a:ext cx="878490" cy="885750"/>
          </a:xfrm>
          <a:prstGeom prst="rect">
            <a:avLst/>
          </a:prstGeom>
        </p:spPr>
      </p:pic>
      <p:sp>
        <p:nvSpPr>
          <p:cNvPr id="84" name="Oval 83"/>
          <p:cNvSpPr/>
          <p:nvPr/>
        </p:nvSpPr>
        <p:spPr>
          <a:xfrm>
            <a:off x="7306535" y="26570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nvGrpSpPr>
          <p:cNvPr id="85" name="Group 84"/>
          <p:cNvGrpSpPr/>
          <p:nvPr/>
        </p:nvGrpSpPr>
        <p:grpSpPr>
          <a:xfrm>
            <a:off x="795072" y="1891825"/>
            <a:ext cx="2295735" cy="765257"/>
            <a:chOff x="795072" y="1891825"/>
            <a:chExt cx="2295735" cy="765257"/>
          </a:xfrm>
        </p:grpSpPr>
        <p:cxnSp>
          <p:nvCxnSpPr>
            <p:cNvPr id="86" name="Straight Arrow Connector 85"/>
            <p:cNvCxnSpPr>
              <a:stCxn id="71" idx="0"/>
              <a:endCxn id="74" idx="2"/>
            </p:cNvCxnSpPr>
            <p:nvPr/>
          </p:nvCxnSpPr>
          <p:spPr>
            <a:xfrm flipV="1">
              <a:off x="795072" y="1891825"/>
              <a:ext cx="1149248"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6" idx="0"/>
              <a:endCxn id="74" idx="2"/>
            </p:cNvCxnSpPr>
            <p:nvPr/>
          </p:nvCxnSpPr>
          <p:spPr>
            <a:xfrm flipH="1" flipV="1">
              <a:off x="1944320" y="1891825"/>
              <a:ext cx="1146487"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2" idx="0"/>
              <a:endCxn id="74" idx="2"/>
            </p:cNvCxnSpPr>
            <p:nvPr/>
          </p:nvCxnSpPr>
          <p:spPr>
            <a:xfrm flipH="1" flipV="1">
              <a:off x="1944320" y="1891825"/>
              <a:ext cx="2761"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226243" y="2545237"/>
            <a:ext cx="3421930" cy="11029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3869" y="114422"/>
            <a:ext cx="1783305" cy="1783305"/>
          </a:xfrm>
          <a:prstGeom prst="rect">
            <a:avLst/>
          </a:prstGeom>
        </p:spPr>
      </p:pic>
      <mc:AlternateContent xmlns:mc="http://schemas.openxmlformats.org/markup-compatibility/2006">
        <mc:Choice xmlns:a14="http://schemas.microsoft.com/office/drawing/2010/main" Requires="a14">
          <p:sp>
            <p:nvSpPr>
              <p:cNvPr id="91" name="Rectangular Callout 90"/>
              <p:cNvSpPr/>
              <p:nvPr/>
            </p:nvSpPr>
            <p:spPr>
              <a:xfrm>
                <a:off x="602676" y="197775"/>
                <a:ext cx="9981468" cy="1320362"/>
              </a:xfrm>
              <a:prstGeom prst="wedgeRectCallout">
                <a:avLst>
                  <a:gd name="adj1" fmla="val 60123"/>
                  <a:gd name="adj2" fmla="val 395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formal name for such an operation which sweeps a function (in this case </a:t>
                </a:r>
                <a14:m>
                  <m:oMath xmlns:m="http://schemas.openxmlformats.org/officeDocument/2006/math">
                    <m:r>
                      <a:rPr lang="en-IN" sz="2400" b="0" i="1" smtClean="0">
                        <a:solidFill>
                          <a:schemeClr val="tx1"/>
                        </a:solidFill>
                        <a:latin typeface="Cambria Math" panose="02040503050406030204" pitchFamily="18" charset="0"/>
                      </a:rPr>
                      <m:t>𝑓</m:t>
                    </m:r>
                    <m:d>
                      <m:dPr>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𝐰</m:t>
                            </m:r>
                          </m:e>
                          <m:sup>
                            <m:r>
                              <a:rPr lang="en-IN" sz="2400" b="0" i="1" smtClean="0">
                                <a:solidFill>
                                  <a:schemeClr val="tx1"/>
                                </a:solidFill>
                                <a:latin typeface="Cambria Math" panose="02040503050406030204" pitchFamily="18" charset="0"/>
                              </a:rPr>
                              <m:t>⊤</m:t>
                            </m:r>
                          </m:sup>
                        </m:sSup>
                        <m:r>
                          <a:rPr lang="en-IN" sz="2400" b="0" i="1" smtClean="0">
                            <a:solidFill>
                              <a:schemeClr val="tx1"/>
                            </a:solidFill>
                            <a:latin typeface="Cambria Math" panose="02040503050406030204" pitchFamily="18" charset="0"/>
                          </a:rPr>
                          <m:t>⋅</m:t>
                        </m:r>
                      </m:e>
                    </m:d>
                  </m:oMath>
                </a14:m>
                <a:r>
                  <a:rPr lang="en-IN" sz="2400" dirty="0" smtClean="0">
                    <a:solidFill>
                      <a:schemeClr val="tx1"/>
                    </a:solidFill>
                    <a:latin typeface="+mj-lt"/>
                  </a:rPr>
                  <a:t> across a signal or an array is </a:t>
                </a:r>
                <a:r>
                  <a:rPr lang="en-IN" sz="2400" i="1" dirty="0" smtClean="0">
                    <a:solidFill>
                      <a:schemeClr val="tx1"/>
                    </a:solidFill>
                    <a:latin typeface="+mj-lt"/>
                  </a:rPr>
                  <a:t>convolution</a:t>
                </a:r>
                <a:r>
                  <a:rPr lang="en-IN" sz="2400" dirty="0" smtClean="0">
                    <a:solidFill>
                      <a:schemeClr val="tx1"/>
                    </a:solidFill>
                    <a:latin typeface="+mj-lt"/>
                  </a:rPr>
                  <a:t>. The vector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dirty="0" smtClean="0">
                    <a:solidFill>
                      <a:schemeClr val="tx1"/>
                    </a:solidFill>
                    <a:latin typeface="+mj-lt"/>
                  </a:rPr>
                  <a:t> is often called the </a:t>
                </a:r>
                <a:r>
                  <a:rPr lang="en-US" sz="2400" i="1" dirty="0" smtClean="0">
                    <a:solidFill>
                      <a:schemeClr val="tx1"/>
                    </a:solidFill>
                    <a:latin typeface="+mj-lt"/>
                  </a:rPr>
                  <a:t>kernel</a:t>
                </a:r>
                <a:r>
                  <a:rPr lang="en-US" sz="2400" dirty="0" smtClean="0">
                    <a:solidFill>
                      <a:schemeClr val="tx1"/>
                    </a:solidFill>
                    <a:latin typeface="+mj-lt"/>
                  </a:rPr>
                  <a:t> of the convolution – don’t confuse this with Mercer kernels though!</a:t>
                </a:r>
                <a:endParaRPr lang="en-US" sz="2400" dirty="0">
                  <a:solidFill>
                    <a:schemeClr val="tx1"/>
                  </a:solidFill>
                  <a:latin typeface="+mj-lt"/>
                </a:endParaRPr>
              </a:p>
            </p:txBody>
          </p:sp>
        </mc:Choice>
        <mc:Fallback>
          <p:sp>
            <p:nvSpPr>
              <p:cNvPr id="91" name="Rectangular Callout 90"/>
              <p:cNvSpPr>
                <a:spLocks noRot="1" noChangeAspect="1" noMove="1" noResize="1" noEditPoints="1" noAdjustHandles="1" noChangeArrowheads="1" noChangeShapeType="1" noTextEdit="1"/>
              </p:cNvSpPr>
              <p:nvPr/>
            </p:nvSpPr>
            <p:spPr>
              <a:xfrm>
                <a:off x="602676" y="197775"/>
                <a:ext cx="9981468" cy="1320362"/>
              </a:xfrm>
              <a:prstGeom prst="wedgeRectCallout">
                <a:avLst>
                  <a:gd name="adj1" fmla="val 60123"/>
                  <a:gd name="adj2" fmla="val 39572"/>
                </a:avLst>
              </a:prstGeom>
              <a:blipFill>
                <a:blip r:embed="rId6"/>
                <a:stretch>
                  <a:fillRect b="-4036"/>
                </a:stretch>
              </a:blipFill>
              <a:ln w="38100">
                <a:solidFill>
                  <a:schemeClr val="accent1"/>
                </a:solidFill>
              </a:ln>
            </p:spPr>
            <p:txBody>
              <a:bodyPr/>
              <a:lstStyle/>
              <a:p>
                <a:r>
                  <a:rPr lang="en-IN">
                    <a:noFill/>
                  </a:rPr>
                  <a:t> </a:t>
                </a:r>
              </a:p>
            </p:txBody>
          </p:sp>
        </mc:Fallback>
      </mc:AlternateContent>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3868" y="1979072"/>
            <a:ext cx="1783306" cy="1783306"/>
          </a:xfrm>
          <a:prstGeom prst="rect">
            <a:avLst/>
          </a:prstGeom>
        </p:spPr>
      </p:pic>
      <p:sp>
        <p:nvSpPr>
          <p:cNvPr id="93" name="Rectangular Callout 92"/>
          <p:cNvSpPr/>
          <p:nvPr/>
        </p:nvSpPr>
        <p:spPr>
          <a:xfrm>
            <a:off x="1006228" y="2018264"/>
            <a:ext cx="9577916" cy="1201828"/>
          </a:xfrm>
          <a:prstGeom prst="wedgeRectCallout">
            <a:avLst>
              <a:gd name="adj1" fmla="val 59497"/>
              <a:gd name="adj2" fmla="val 497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Convolutions have been around in image processing for decades. Earlier, people used to painstakingly design the kernels by hand (e.g. Canny filters) but CNNs allow us to learn the kernel of the convolution itself.</a:t>
            </a:r>
            <a:endParaRPr lang="en-US" sz="2400" dirty="0">
              <a:solidFill>
                <a:schemeClr val="tx1"/>
              </a:solidFill>
              <a:latin typeface="+mj-lt"/>
            </a:endParaRPr>
          </a:p>
        </p:txBody>
      </p:sp>
      <p:grpSp>
        <p:nvGrpSpPr>
          <p:cNvPr id="94" name="Group 93"/>
          <p:cNvGrpSpPr/>
          <p:nvPr/>
        </p:nvGrpSpPr>
        <p:grpSpPr>
          <a:xfrm>
            <a:off x="10746750" y="3838978"/>
            <a:ext cx="1468606" cy="1238929"/>
            <a:chOff x="12383748" y="1219011"/>
            <a:chExt cx="1862104" cy="1570887"/>
          </a:xfrm>
        </p:grpSpPr>
        <p:sp>
          <p:nvSpPr>
            <p:cNvPr id="95" name="Freeform 94"/>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Freeform 95"/>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reeform 96"/>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0" name="Rectangular Callout 99"/>
          <p:cNvSpPr/>
          <p:nvPr/>
        </p:nvSpPr>
        <p:spPr>
          <a:xfrm>
            <a:off x="1231557" y="3876078"/>
            <a:ext cx="9376584" cy="1522541"/>
          </a:xfrm>
          <a:prstGeom prst="wedgeRectCallout">
            <a:avLst>
              <a:gd name="adj1" fmla="val 59802"/>
              <a:gd name="adj2" fmla="val 2556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True, the idea is to allow difficult problems to be solved with a customized filter that works best for that problem. However, handcrafted filters may still offer good results for simple problems (and offer faster training since learning filters is not an easy task – the </a:t>
            </a:r>
            <a:r>
              <a:rPr lang="en-IN" sz="2400" dirty="0" err="1" smtClean="0">
                <a:solidFill>
                  <a:schemeClr val="tx1"/>
                </a:solidFill>
                <a:latin typeface="+mj-lt"/>
              </a:rPr>
              <a:t>backprop</a:t>
            </a:r>
            <a:r>
              <a:rPr lang="en-IN" sz="2400" dirty="0" smtClean="0">
                <a:solidFill>
                  <a:schemeClr val="tx1"/>
                </a:solidFill>
                <a:latin typeface="+mj-lt"/>
              </a:rPr>
              <a:t> becomes complicated)</a:t>
            </a:r>
            <a:endParaRPr lang="en-US" sz="2400" dirty="0">
              <a:solidFill>
                <a:schemeClr val="tx1"/>
              </a:solidFill>
              <a:latin typeface="+mj-lt"/>
            </a:endParaRPr>
          </a:p>
        </p:txBody>
      </p:sp>
    </p:spTree>
    <p:extLst>
      <p:ext uri="{BB962C8B-B14F-4D97-AF65-F5344CB8AC3E}">
        <p14:creationId xmlns:p14="http://schemas.microsoft.com/office/powerpoint/2010/main" val="390598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down)">
                                      <p:cBhvr>
                                        <p:cTn id="15" dur="500"/>
                                        <p:tgtEl>
                                          <p:spTgt spid="8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5E-6 -2.96296E-6 L 0.09415 -2.96296E-6 " pathEditMode="relative" rAng="0" ptsTypes="AA">
                                      <p:cBhvr>
                                        <p:cTn id="23" dur="1000" fill="hold"/>
                                        <p:tgtEl>
                                          <p:spTgt spid="85"/>
                                        </p:tgtEl>
                                        <p:attrNameLst>
                                          <p:attrName>ppt_x</p:attrName>
                                          <p:attrName>ppt_y</p:attrName>
                                        </p:attrNameLst>
                                      </p:cBhvr>
                                      <p:rCtr x="4701" y="0"/>
                                    </p:animMotion>
                                  </p:childTnLst>
                                </p:cTn>
                              </p:par>
                              <p:par>
                                <p:cTn id="24" presetID="63" presetClass="path" presetSubtype="0" accel="50000" decel="50000" fill="hold" grpId="1" nodeType="withEffect">
                                  <p:stCondLst>
                                    <p:cond delay="0"/>
                                  </p:stCondLst>
                                  <p:childTnLst>
                                    <p:animMotion origin="layout" path="M -4.16667E-6 1.11111E-6 L 0.09467 1.11111E-6 " pathEditMode="relative" rAng="0" ptsTypes="AA">
                                      <p:cBhvr>
                                        <p:cTn id="25" dur="1000" fill="hold"/>
                                        <p:tgtEl>
                                          <p:spTgt spid="89"/>
                                        </p:tgtEl>
                                        <p:attrNameLst>
                                          <p:attrName>ppt_x</p:attrName>
                                          <p:attrName>ppt_y</p:attrName>
                                        </p:attrNameLst>
                                      </p:cBhvr>
                                      <p:rCtr x="4727" y="0"/>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09415 -2.96296E-6 L 0.18933 -2.96296E-6 " pathEditMode="relative" rAng="0" ptsTypes="AA">
                                      <p:cBhvr>
                                        <p:cTn id="33" dur="1000" fill="hold"/>
                                        <p:tgtEl>
                                          <p:spTgt spid="85"/>
                                        </p:tgtEl>
                                        <p:attrNameLst>
                                          <p:attrName>ppt_x</p:attrName>
                                          <p:attrName>ppt_y</p:attrName>
                                        </p:attrNameLst>
                                      </p:cBhvr>
                                      <p:rCtr x="4753" y="0"/>
                                    </p:animMotion>
                                  </p:childTnLst>
                                </p:cTn>
                              </p:par>
                              <p:par>
                                <p:cTn id="34" presetID="63" presetClass="path" presetSubtype="0" accel="50000" decel="50000" fill="hold" grpId="2" nodeType="withEffect">
                                  <p:stCondLst>
                                    <p:cond delay="0"/>
                                  </p:stCondLst>
                                  <p:childTnLst>
                                    <p:animMotion origin="layout" path="M 0.09467 1.11111E-6 L 0.18985 1.11111E-6 " pathEditMode="relative" rAng="0" ptsTypes="AA">
                                      <p:cBhvr>
                                        <p:cTn id="35" dur="1000" fill="hold"/>
                                        <p:tgtEl>
                                          <p:spTgt spid="89"/>
                                        </p:tgtEl>
                                        <p:attrNameLst>
                                          <p:attrName>ppt_x</p:attrName>
                                          <p:attrName>ppt_y</p:attrName>
                                        </p:attrNameLst>
                                      </p:cBhvr>
                                      <p:rCtr x="4753" y="0"/>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18933 -2.96296E-6 L 0.28373 -2.96296E-6 " pathEditMode="relative" rAng="0" ptsTypes="AA">
                                      <p:cBhvr>
                                        <p:cTn id="43" dur="1000" fill="hold"/>
                                        <p:tgtEl>
                                          <p:spTgt spid="85"/>
                                        </p:tgtEl>
                                        <p:attrNameLst>
                                          <p:attrName>ppt_x</p:attrName>
                                          <p:attrName>ppt_y</p:attrName>
                                        </p:attrNameLst>
                                      </p:cBhvr>
                                      <p:rCtr x="4714" y="0"/>
                                    </p:animMotion>
                                  </p:childTnLst>
                                </p:cTn>
                              </p:par>
                              <p:par>
                                <p:cTn id="44" presetID="63" presetClass="path" presetSubtype="0" accel="50000" decel="50000" fill="hold" grpId="3" nodeType="withEffect">
                                  <p:stCondLst>
                                    <p:cond delay="0"/>
                                  </p:stCondLst>
                                  <p:childTnLst>
                                    <p:animMotion origin="layout" path="M 0.18985 1.11111E-6 L 0.28568 1.11111E-6 " pathEditMode="relative" rAng="0" ptsTypes="AA">
                                      <p:cBhvr>
                                        <p:cTn id="45" dur="1000" fill="hold"/>
                                        <p:tgtEl>
                                          <p:spTgt spid="89"/>
                                        </p:tgtEl>
                                        <p:attrNameLst>
                                          <p:attrName>ppt_x</p:attrName>
                                          <p:attrName>ppt_y</p:attrName>
                                        </p:attrNameLst>
                                      </p:cBhvr>
                                      <p:rCtr x="4792" y="0"/>
                                    </p:animMotion>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nodeType="clickEffect">
                                  <p:stCondLst>
                                    <p:cond delay="0"/>
                                  </p:stCondLst>
                                  <p:childTnLst>
                                    <p:animMotion origin="layout" path="M 0.28373 -2.96296E-6 L 0.38034 -2.96296E-6 " pathEditMode="relative" rAng="0" ptsTypes="AA">
                                      <p:cBhvr>
                                        <p:cTn id="53" dur="1000" fill="hold"/>
                                        <p:tgtEl>
                                          <p:spTgt spid="85"/>
                                        </p:tgtEl>
                                        <p:attrNameLst>
                                          <p:attrName>ppt_x</p:attrName>
                                          <p:attrName>ppt_y</p:attrName>
                                        </p:attrNameLst>
                                      </p:cBhvr>
                                      <p:rCtr x="4831" y="0"/>
                                    </p:animMotion>
                                  </p:childTnLst>
                                </p:cTn>
                              </p:par>
                              <p:par>
                                <p:cTn id="54" presetID="63" presetClass="path" presetSubtype="0" accel="50000" decel="50000" fill="hold" grpId="4" nodeType="withEffect">
                                  <p:stCondLst>
                                    <p:cond delay="0"/>
                                  </p:stCondLst>
                                  <p:childTnLst>
                                    <p:animMotion origin="layout" path="M 0.28568 1.11111E-6 L 0.38021 1.11111E-6 " pathEditMode="relative" rAng="0" ptsTypes="AA">
                                      <p:cBhvr>
                                        <p:cTn id="55" dur="1000" fill="hold"/>
                                        <p:tgtEl>
                                          <p:spTgt spid="89"/>
                                        </p:tgtEl>
                                        <p:attrNameLst>
                                          <p:attrName>ppt_x</p:attrName>
                                          <p:attrName>ppt_y</p:attrName>
                                        </p:attrNameLst>
                                      </p:cBhvr>
                                      <p:rCtr x="4740" y="0"/>
                                    </p:animMotion>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nodeType="clickEffect">
                                  <p:stCondLst>
                                    <p:cond delay="0"/>
                                  </p:stCondLst>
                                  <p:childTnLst>
                                    <p:animMotion origin="layout" path="M 0.38034 -2.96296E-6 L 0.4754 -2.96296E-6 " pathEditMode="relative" rAng="0" ptsTypes="AA">
                                      <p:cBhvr>
                                        <p:cTn id="63" dur="1000" fill="hold"/>
                                        <p:tgtEl>
                                          <p:spTgt spid="85"/>
                                        </p:tgtEl>
                                        <p:attrNameLst>
                                          <p:attrName>ppt_x</p:attrName>
                                          <p:attrName>ppt_y</p:attrName>
                                        </p:attrNameLst>
                                      </p:cBhvr>
                                      <p:rCtr x="4792" y="0"/>
                                    </p:animMotion>
                                  </p:childTnLst>
                                </p:cTn>
                              </p:par>
                              <p:par>
                                <p:cTn id="64" presetID="63" presetClass="path" presetSubtype="0" accel="50000" decel="50000" fill="hold" grpId="5" nodeType="withEffect">
                                  <p:stCondLst>
                                    <p:cond delay="0"/>
                                  </p:stCondLst>
                                  <p:childTnLst>
                                    <p:animMotion origin="layout" path="M 0.38021 1.11111E-6 L 0.47553 1.11111E-6 " pathEditMode="relative" rAng="0" ptsTypes="AA">
                                      <p:cBhvr>
                                        <p:cTn id="65" dur="1000" fill="hold"/>
                                        <p:tgtEl>
                                          <p:spTgt spid="89"/>
                                        </p:tgtEl>
                                        <p:attrNameLst>
                                          <p:attrName>ppt_x</p:attrName>
                                          <p:attrName>ppt_y</p:attrName>
                                        </p:attrNameLst>
                                      </p:cBhvr>
                                      <p:rCtr x="4766" y="0"/>
                                    </p:animMotion>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90"/>
                                        </p:tgtEl>
                                        <p:attrNameLst>
                                          <p:attrName>style.visibility</p:attrName>
                                        </p:attrNameLst>
                                      </p:cBhvr>
                                      <p:to>
                                        <p:strVal val="visible"/>
                                      </p:to>
                                    </p:set>
                                  </p:childTnLst>
                                </p:cTn>
                              </p:par>
                            </p:childTnLst>
                          </p:cTn>
                        </p:par>
                        <p:par>
                          <p:cTn id="78" fill="hold">
                            <p:stCondLst>
                              <p:cond delay="0"/>
                            </p:stCondLst>
                            <p:childTnLst>
                              <p:par>
                                <p:cTn id="79" presetID="22" presetClass="entr" presetSubtype="2" fill="hold" grpId="0" nodeType="after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wipe(right)">
                                      <p:cBhvr>
                                        <p:cTn id="81" dur="500"/>
                                        <p:tgtEl>
                                          <p:spTgt spid="91"/>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92"/>
                                        </p:tgtEl>
                                        <p:attrNameLst>
                                          <p:attrName>style.visibility</p:attrName>
                                        </p:attrNameLst>
                                      </p:cBhvr>
                                      <p:to>
                                        <p:strVal val="visible"/>
                                      </p:to>
                                    </p:set>
                                  </p:childTnLst>
                                </p:cTn>
                              </p:par>
                            </p:childTnLst>
                          </p:cTn>
                        </p:par>
                        <p:par>
                          <p:cTn id="86" fill="hold">
                            <p:stCondLst>
                              <p:cond delay="0"/>
                            </p:stCondLst>
                            <p:childTnLst>
                              <p:par>
                                <p:cTn id="87" presetID="22" presetClass="entr" presetSubtype="2" fill="hold" grpId="0" nodeType="after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4"/>
                                        </p:tgtEl>
                                        <p:attrNameLst>
                                          <p:attrName>style.visibility</p:attrName>
                                        </p:attrNameLst>
                                      </p:cBhvr>
                                      <p:to>
                                        <p:strVal val="visible"/>
                                      </p:to>
                                    </p:set>
                                  </p:childTnLst>
                                </p:cTn>
                              </p:par>
                            </p:childTnLst>
                          </p:cTn>
                        </p:par>
                        <p:par>
                          <p:cTn id="94" fill="hold">
                            <p:stCondLst>
                              <p:cond delay="0"/>
                            </p:stCondLst>
                            <p:childTnLst>
                              <p:par>
                                <p:cTn id="95" presetID="22" presetClass="entr" presetSubtype="2" fill="hold" grpId="0" nodeType="after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wipe(right)">
                                      <p:cBhvr>
                                        <p:cTn id="9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9" grpId="0" animBg="1"/>
      <p:bldP spid="89" grpId="1" animBg="1"/>
      <p:bldP spid="89" grpId="2" animBg="1"/>
      <p:bldP spid="89" grpId="3" animBg="1"/>
      <p:bldP spid="89" grpId="4" animBg="1"/>
      <p:bldP spid="89" grpId="5" animBg="1"/>
      <p:bldP spid="91" grpId="0" animBg="1"/>
      <p:bldP spid="93" grpId="0" animBg="1"/>
      <p:bldP spid="10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2D Convolutions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46</a:t>
            </a:fld>
            <a:endParaRPr lang="en-US"/>
          </a:p>
        </p:txBody>
      </p:sp>
      <p:sp>
        <p:nvSpPr>
          <p:cNvPr id="5" name="Content Placeholder 178"/>
          <p:cNvSpPr>
            <a:spLocks noGrp="1"/>
          </p:cNvSpPr>
          <p:nvPr>
            <p:ph idx="1"/>
          </p:nvPr>
        </p:nvSpPr>
        <p:spPr>
          <a:xfrm>
            <a:off x="6938487" y="1085530"/>
            <a:ext cx="5253513" cy="5772469"/>
          </a:xfrm>
        </p:spPr>
        <p:txBody>
          <a:bodyPr>
            <a:normAutofit/>
          </a:bodyPr>
          <a:lstStyle/>
          <a:p>
            <a:r>
              <a:rPr lang="en-IN" dirty="0" smtClean="0"/>
              <a:t>Convolutions make sense for 2D, 3D, </a:t>
            </a:r>
            <a:r>
              <a:rPr lang="en-IN" dirty="0" err="1" smtClean="0"/>
              <a:t>nD</a:t>
            </a:r>
            <a:r>
              <a:rPr lang="en-IN" dirty="0" smtClean="0"/>
              <a:t> data as well</a:t>
            </a:r>
          </a:p>
          <a:p>
            <a:pPr lvl="2"/>
            <a:r>
              <a:rPr lang="en-IN" dirty="0" smtClean="0"/>
              <a:t>A fully conn. layer would’ve needed 576 weights. A conv. needs only 9 weights</a:t>
            </a:r>
          </a:p>
          <a:p>
            <a:r>
              <a:rPr lang="en-IN" dirty="0" smtClean="0"/>
              <a:t>Such local operations are exactly what we need for detecting local patterns</a:t>
            </a:r>
          </a:p>
          <a:p>
            <a:pPr lvl="2"/>
            <a:r>
              <a:rPr lang="en-IN" dirty="0" smtClean="0"/>
              <a:t>Edges, boundaries, textures</a:t>
            </a:r>
          </a:p>
          <a:p>
            <a:pPr lvl="2"/>
            <a:r>
              <a:rPr lang="en-IN" dirty="0" smtClean="0"/>
              <a:t>Can apply convolutions to 3D layers as well</a:t>
            </a:r>
          </a:p>
          <a:p>
            <a:pPr lvl="2"/>
            <a:r>
              <a:rPr lang="en-IN" dirty="0" smtClean="0"/>
              <a:t>E.g. Video data is 3D</a:t>
            </a:r>
            <a:endParaRPr lang="en-US" dirty="0"/>
          </a:p>
        </p:txBody>
      </p:sp>
      <p:grpSp>
        <p:nvGrpSpPr>
          <p:cNvPr id="6" name="Group 5"/>
          <p:cNvGrpSpPr/>
          <p:nvPr/>
        </p:nvGrpSpPr>
        <p:grpSpPr>
          <a:xfrm>
            <a:off x="653554" y="980019"/>
            <a:ext cx="3484450" cy="5124406"/>
            <a:chOff x="969904" y="1115098"/>
            <a:chExt cx="2288002" cy="3364850"/>
          </a:xfrm>
          <a:solidFill>
            <a:srgbClr val="00B0F0">
              <a:alpha val="20000"/>
            </a:srgbClr>
          </a:solidFill>
        </p:grpSpPr>
        <p:sp>
          <p:nvSpPr>
            <p:cNvPr id="7" name="Parallelogram 6"/>
            <p:cNvSpPr/>
            <p:nvPr/>
          </p:nvSpPr>
          <p:spPr>
            <a:xfrm rot="9472603">
              <a:off x="969904" y="182797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9472603">
              <a:off x="1319735" y="168404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rot="9472603">
              <a:off x="969904" y="227595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9472603">
              <a:off x="1319735" y="213202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p:nvSpPr>
          <p:spPr>
            <a:xfrm rot="9472603">
              <a:off x="969904" y="272394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rot="9472603">
              <a:off x="1319735" y="258001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rot="9472603">
              <a:off x="969904" y="317192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rot="9472603">
              <a:off x="1319735" y="302799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rot="9472603">
              <a:off x="969904" y="361773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p:cNvSpPr/>
            <p:nvPr/>
          </p:nvSpPr>
          <p:spPr>
            <a:xfrm rot="9472603">
              <a:off x="1319735" y="347379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p:cNvSpPr/>
            <p:nvPr/>
          </p:nvSpPr>
          <p:spPr>
            <a:xfrm rot="9472603">
              <a:off x="969904" y="406571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rot="9472603">
              <a:off x="1319735" y="392178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rot="9472603">
              <a:off x="1666287" y="154266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rot="9472603">
              <a:off x="2016118" y="139873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p:cNvSpPr/>
            <p:nvPr/>
          </p:nvSpPr>
          <p:spPr>
            <a:xfrm rot="9472603">
              <a:off x="1666287" y="199064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p:cNvSpPr/>
            <p:nvPr/>
          </p:nvSpPr>
          <p:spPr>
            <a:xfrm rot="9472603">
              <a:off x="2016118" y="184671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p:cNvSpPr/>
            <p:nvPr/>
          </p:nvSpPr>
          <p:spPr>
            <a:xfrm rot="9472603">
              <a:off x="1666287" y="243863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p:cNvSpPr/>
            <p:nvPr/>
          </p:nvSpPr>
          <p:spPr>
            <a:xfrm rot="9472603">
              <a:off x="2016118" y="229470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p:cNvSpPr/>
            <p:nvPr/>
          </p:nvSpPr>
          <p:spPr>
            <a:xfrm rot="9472603">
              <a:off x="1666287" y="288662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rot="9472603">
              <a:off x="2016118" y="274268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p:cNvSpPr/>
            <p:nvPr/>
          </p:nvSpPr>
          <p:spPr>
            <a:xfrm rot="9472603">
              <a:off x="1666287" y="333242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p:nvSpPr>
          <p:spPr>
            <a:xfrm rot="9472603">
              <a:off x="2016118" y="318849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p:nvSpPr>
          <p:spPr>
            <a:xfrm rot="9472603">
              <a:off x="1666287" y="378040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p:cNvSpPr/>
            <p:nvPr/>
          </p:nvSpPr>
          <p:spPr>
            <a:xfrm rot="9472603">
              <a:off x="2016118" y="363647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p:cNvSpPr/>
            <p:nvPr/>
          </p:nvSpPr>
          <p:spPr>
            <a:xfrm rot="9472603">
              <a:off x="2366902" y="125903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p:cNvSpPr/>
            <p:nvPr/>
          </p:nvSpPr>
          <p:spPr>
            <a:xfrm rot="9472603">
              <a:off x="2716733" y="111509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p:cNvSpPr/>
            <p:nvPr/>
          </p:nvSpPr>
          <p:spPr>
            <a:xfrm rot="9472603">
              <a:off x="2366902" y="170701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p:cNvSpPr/>
            <p:nvPr/>
          </p:nvSpPr>
          <p:spPr>
            <a:xfrm rot="9472603">
              <a:off x="2716733" y="156308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p:cNvSpPr/>
            <p:nvPr/>
          </p:nvSpPr>
          <p:spPr>
            <a:xfrm rot="9472603">
              <a:off x="2366902" y="215500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5"/>
            <p:cNvSpPr/>
            <p:nvPr/>
          </p:nvSpPr>
          <p:spPr>
            <a:xfrm rot="9472603">
              <a:off x="2716733" y="201107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arallelogram 36"/>
            <p:cNvSpPr/>
            <p:nvPr/>
          </p:nvSpPr>
          <p:spPr>
            <a:xfrm rot="9472603">
              <a:off x="2366902" y="260298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37"/>
            <p:cNvSpPr/>
            <p:nvPr/>
          </p:nvSpPr>
          <p:spPr>
            <a:xfrm rot="9472603">
              <a:off x="2716733" y="245905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arallelogram 38"/>
            <p:cNvSpPr/>
            <p:nvPr/>
          </p:nvSpPr>
          <p:spPr>
            <a:xfrm rot="9472603">
              <a:off x="2366902" y="304878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arallelogram 39"/>
            <p:cNvSpPr/>
            <p:nvPr/>
          </p:nvSpPr>
          <p:spPr>
            <a:xfrm rot="9472603">
              <a:off x="2716733" y="290485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p:cNvSpPr/>
            <p:nvPr/>
          </p:nvSpPr>
          <p:spPr>
            <a:xfrm rot="9472603">
              <a:off x="2366902" y="349676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p:cNvSpPr/>
            <p:nvPr/>
          </p:nvSpPr>
          <p:spPr>
            <a:xfrm rot="9472603">
              <a:off x="2716733" y="335283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359026" y="1512045"/>
            <a:ext cx="4690609" cy="2694627"/>
            <a:chOff x="359026" y="1338795"/>
            <a:chExt cx="4690609" cy="2694627"/>
          </a:xfrm>
        </p:grpSpPr>
        <p:sp>
          <p:nvSpPr>
            <p:cNvPr id="44" name="Parallelogram 43"/>
            <p:cNvSpPr/>
            <p:nvPr/>
          </p:nvSpPr>
          <p:spPr>
            <a:xfrm rot="9472603">
              <a:off x="359026" y="1735232"/>
              <a:ext cx="2475825" cy="1895098"/>
            </a:xfrm>
            <a:prstGeom prst="parallelogram">
              <a:avLst>
                <a:gd name="adj" fmla="val 39991"/>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809828" y="2000706"/>
              <a:ext cx="4232050" cy="148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388667" y="1338795"/>
              <a:ext cx="2653211" cy="21477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03177" y="3489845"/>
              <a:ext cx="4246458" cy="5435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393628" y="3385430"/>
              <a:ext cx="2648250" cy="1058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9" name="Parallelogram 48"/>
          <p:cNvSpPr/>
          <p:nvPr/>
        </p:nvSpPr>
        <p:spPr>
          <a:xfrm rot="9472603">
            <a:off x="4611765" y="3348485"/>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rot="9472603">
            <a:off x="4611765" y="4030740"/>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p:cNvSpPr/>
          <p:nvPr/>
        </p:nvSpPr>
        <p:spPr>
          <a:xfrm rot="9472603">
            <a:off x="4611765" y="4712982"/>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p:cNvSpPr/>
          <p:nvPr/>
        </p:nvSpPr>
        <p:spPr>
          <a:xfrm rot="9472603">
            <a:off x="4611765" y="5391904"/>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p:cNvSpPr/>
          <p:nvPr/>
        </p:nvSpPr>
        <p:spPr>
          <a:xfrm rot="9472603">
            <a:off x="5139537" y="3133181"/>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p:cNvSpPr/>
          <p:nvPr/>
        </p:nvSpPr>
        <p:spPr>
          <a:xfrm rot="9472603">
            <a:off x="5672302" y="2913983"/>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p:cNvSpPr/>
          <p:nvPr/>
        </p:nvSpPr>
        <p:spPr>
          <a:xfrm rot="9472603">
            <a:off x="5139537" y="3815435"/>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p:cNvSpPr/>
          <p:nvPr/>
        </p:nvSpPr>
        <p:spPr>
          <a:xfrm rot="9472603">
            <a:off x="5672302" y="3596238"/>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p:cNvSpPr/>
          <p:nvPr/>
        </p:nvSpPr>
        <p:spPr>
          <a:xfrm rot="9472603">
            <a:off x="5139537" y="4497677"/>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p:cNvSpPr/>
          <p:nvPr/>
        </p:nvSpPr>
        <p:spPr>
          <a:xfrm rot="9472603">
            <a:off x="5672302" y="4278480"/>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p:cNvSpPr/>
          <p:nvPr/>
        </p:nvSpPr>
        <p:spPr>
          <a:xfrm rot="9472603">
            <a:off x="5139537" y="5176599"/>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p:cNvSpPr/>
          <p:nvPr/>
        </p:nvSpPr>
        <p:spPr>
          <a:xfrm rot="9472603">
            <a:off x="5672302" y="4957402"/>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rot="9472603">
            <a:off x="6206519" y="2701225"/>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arallelogram 61"/>
          <p:cNvSpPr/>
          <p:nvPr/>
        </p:nvSpPr>
        <p:spPr>
          <a:xfrm rot="9472603">
            <a:off x="6206519" y="3383479"/>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p:cNvSpPr/>
          <p:nvPr/>
        </p:nvSpPr>
        <p:spPr>
          <a:xfrm rot="9472603">
            <a:off x="6206519" y="4065721"/>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arallelogram 63"/>
          <p:cNvSpPr/>
          <p:nvPr/>
        </p:nvSpPr>
        <p:spPr>
          <a:xfrm rot="9472603">
            <a:off x="6206519" y="4744643"/>
            <a:ext cx="824165" cy="630849"/>
          </a:xfrm>
          <a:prstGeom prst="parallelogram">
            <a:avLst>
              <a:gd name="adj" fmla="val 39991"/>
            </a:avLst>
          </a:prstGeom>
          <a:solidFill>
            <a:srgbClr val="FF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85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1000"/>
                                        <p:tgtEl>
                                          <p:spTgt spid="4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4.79167E-6 1.85185E-6 L 0.04284 -0.03171 " pathEditMode="relative" rAng="0" ptsTypes="AA">
                                      <p:cBhvr>
                                        <p:cTn id="24" dur="1000" fill="hold"/>
                                        <p:tgtEl>
                                          <p:spTgt spid="43"/>
                                        </p:tgtEl>
                                        <p:attrNameLst>
                                          <p:attrName>ppt_x</p:attrName>
                                          <p:attrName>ppt_y</p:attrName>
                                        </p:attrNameLst>
                                      </p:cBhvr>
                                      <p:rCtr x="2135" y="-1597"/>
                                    </p:animMotion>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04284 -0.03171 L 0.08659 -0.06505 " pathEditMode="relative" rAng="0" ptsTypes="AA">
                                      <p:cBhvr>
                                        <p:cTn id="32" dur="1000" fill="hold"/>
                                        <p:tgtEl>
                                          <p:spTgt spid="43"/>
                                        </p:tgtEl>
                                        <p:attrNameLst>
                                          <p:attrName>ppt_x</p:attrName>
                                          <p:attrName>ppt_y</p:attrName>
                                        </p:attrNameLst>
                                      </p:cBhvr>
                                      <p:rCtr x="2187" y="-1667"/>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nodeType="clickEffect">
                                  <p:stCondLst>
                                    <p:cond delay="0"/>
                                  </p:stCondLst>
                                  <p:childTnLst>
                                    <p:animMotion origin="layout" path="M 0.08659 -0.06505 L 0.13034 -0.09468 " pathEditMode="relative" rAng="0" ptsTypes="AA">
                                      <p:cBhvr>
                                        <p:cTn id="40" dur="1000" fill="hold"/>
                                        <p:tgtEl>
                                          <p:spTgt spid="43"/>
                                        </p:tgtEl>
                                        <p:attrNameLst>
                                          <p:attrName>ppt_x</p:attrName>
                                          <p:attrName>ppt_y</p:attrName>
                                        </p:attrNameLst>
                                      </p:cBhvr>
                                      <p:rCtr x="2187" y="-1481"/>
                                    </p:animMotion>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13034 -0.09468 L 0.12982 0.00509 " pathEditMode="relative" rAng="0" ptsTypes="AA">
                                      <p:cBhvr>
                                        <p:cTn id="48" dur="1000" fill="hold"/>
                                        <p:tgtEl>
                                          <p:spTgt spid="43"/>
                                        </p:tgtEl>
                                        <p:attrNameLst>
                                          <p:attrName>ppt_x</p:attrName>
                                          <p:attrName>ppt_y</p:attrName>
                                        </p:attrNameLst>
                                      </p:cBhvr>
                                      <p:rCtr x="-26" y="4977"/>
                                    </p:animMotion>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35" presetClass="path" presetSubtype="0" accel="50000" decel="50000" fill="hold" nodeType="clickEffect">
                                  <p:stCondLst>
                                    <p:cond delay="0"/>
                                  </p:stCondLst>
                                  <p:childTnLst>
                                    <p:animMotion origin="layout" path="M 0.12982 0.00509 L 0.08659 0.03727 " pathEditMode="relative" rAng="0" ptsTypes="AA">
                                      <p:cBhvr>
                                        <p:cTn id="56" dur="1000" fill="hold"/>
                                        <p:tgtEl>
                                          <p:spTgt spid="43"/>
                                        </p:tgtEl>
                                        <p:attrNameLst>
                                          <p:attrName>ppt_x</p:attrName>
                                          <p:attrName>ppt_y</p:attrName>
                                        </p:attrNameLst>
                                      </p:cBhvr>
                                      <p:rCtr x="-2161" y="1597"/>
                                    </p:animMotion>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35" presetClass="path" presetSubtype="0" accel="50000" decel="50000" fill="hold" nodeType="clickEffect">
                                  <p:stCondLst>
                                    <p:cond delay="0"/>
                                  </p:stCondLst>
                                  <p:childTnLst>
                                    <p:animMotion origin="layout" path="M 0.08659 0.03727 L 0.04284 0.07106 " pathEditMode="relative" rAng="0" ptsTypes="AA">
                                      <p:cBhvr>
                                        <p:cTn id="64" dur="1000" fill="hold"/>
                                        <p:tgtEl>
                                          <p:spTgt spid="43"/>
                                        </p:tgtEl>
                                        <p:attrNameLst>
                                          <p:attrName>ppt_x</p:attrName>
                                          <p:attrName>ppt_y</p:attrName>
                                        </p:attrNameLst>
                                      </p:cBhvr>
                                      <p:rCtr x="-2187" y="1690"/>
                                    </p:animMotion>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childTnLst>
                          </p:cTn>
                        </p:par>
                      </p:childTnLst>
                    </p:cTn>
                  </p:par>
                  <p:par>
                    <p:cTn id="69" fill="hold">
                      <p:stCondLst>
                        <p:cond delay="indefinite"/>
                      </p:stCondLst>
                      <p:childTnLst>
                        <p:par>
                          <p:cTn id="70" fill="hold">
                            <p:stCondLst>
                              <p:cond delay="0"/>
                            </p:stCondLst>
                            <p:childTnLst>
                              <p:par>
                                <p:cTn id="71" presetID="35" presetClass="path" presetSubtype="0" accel="50000" decel="50000" fill="hold" nodeType="clickEffect">
                                  <p:stCondLst>
                                    <p:cond delay="0"/>
                                  </p:stCondLst>
                                  <p:childTnLst>
                                    <p:animMotion origin="layout" path="M 0.04284 0.07106 L -0.00104 0.10208 " pathEditMode="relative" rAng="0" ptsTypes="AA">
                                      <p:cBhvr>
                                        <p:cTn id="72" dur="1000" fill="hold"/>
                                        <p:tgtEl>
                                          <p:spTgt spid="43"/>
                                        </p:tgtEl>
                                        <p:attrNameLst>
                                          <p:attrName>ppt_x</p:attrName>
                                          <p:attrName>ppt_y</p:attrName>
                                        </p:attrNameLst>
                                      </p:cBhvr>
                                      <p:rCtr x="-2201" y="1551"/>
                                    </p:animMotion>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0.00104 0.10208 L -0.00104 0.19768 " pathEditMode="relative" rAng="0" ptsTypes="AA">
                                      <p:cBhvr>
                                        <p:cTn id="80" dur="1000" fill="hold"/>
                                        <p:tgtEl>
                                          <p:spTgt spid="43"/>
                                        </p:tgtEl>
                                        <p:attrNameLst>
                                          <p:attrName>ppt_x</p:attrName>
                                          <p:attrName>ppt_y</p:attrName>
                                        </p:attrNameLst>
                                      </p:cBhvr>
                                      <p:rCtr x="0" y="4769"/>
                                    </p:animMotion>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childTnLst>
                          </p:cTn>
                        </p:par>
                      </p:childTnLst>
                    </p:cTn>
                  </p:par>
                  <p:par>
                    <p:cTn id="85" fill="hold">
                      <p:stCondLst>
                        <p:cond delay="indefinite"/>
                      </p:stCondLst>
                      <p:childTnLst>
                        <p:par>
                          <p:cTn id="86" fill="hold">
                            <p:stCondLst>
                              <p:cond delay="0"/>
                            </p:stCondLst>
                            <p:childTnLst>
                              <p:par>
                                <p:cTn id="87" presetID="63" presetClass="path" presetSubtype="0" accel="50000" decel="50000" fill="hold" nodeType="clickEffect">
                                  <p:stCondLst>
                                    <p:cond delay="0"/>
                                  </p:stCondLst>
                                  <p:childTnLst>
                                    <p:animMotion origin="layout" path="M -0.00104 0.19768 L 0.04284 0.16713 " pathEditMode="relative" rAng="0" ptsTypes="AA">
                                      <p:cBhvr>
                                        <p:cTn id="88" dur="1000" fill="hold"/>
                                        <p:tgtEl>
                                          <p:spTgt spid="43"/>
                                        </p:tgtEl>
                                        <p:attrNameLst>
                                          <p:attrName>ppt_x</p:attrName>
                                          <p:attrName>ppt_y</p:attrName>
                                        </p:attrNameLst>
                                      </p:cBhvr>
                                      <p:rCtr x="2187" y="-1528"/>
                                    </p:animMotion>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fade">
                                      <p:cBhvr>
                                        <p:cTn id="92" dur="500"/>
                                        <p:tgtEl>
                                          <p:spTgt spid="57"/>
                                        </p:tgtEl>
                                      </p:cBhvr>
                                    </p:animEffect>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0.04284 0.16713 L 0.08659 0.13541 " pathEditMode="relative" rAng="0" ptsTypes="AA">
                                      <p:cBhvr>
                                        <p:cTn id="96" dur="1000" fill="hold"/>
                                        <p:tgtEl>
                                          <p:spTgt spid="43"/>
                                        </p:tgtEl>
                                        <p:attrNameLst>
                                          <p:attrName>ppt_x</p:attrName>
                                          <p:attrName>ppt_y</p:attrName>
                                        </p:attrNameLst>
                                      </p:cBhvr>
                                      <p:rCtr x="2187" y="-1597"/>
                                    </p:animMotion>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63" presetClass="path" presetSubtype="0" accel="50000" decel="50000" fill="hold" nodeType="clickEffect">
                                  <p:stCondLst>
                                    <p:cond delay="0"/>
                                  </p:stCondLst>
                                  <p:childTnLst>
                                    <p:animMotion origin="layout" path="M 0.08659 0.13541 L 0.13034 0.10416 " pathEditMode="relative" rAng="0" ptsTypes="AA">
                                      <p:cBhvr>
                                        <p:cTn id="104" dur="1000" fill="hold"/>
                                        <p:tgtEl>
                                          <p:spTgt spid="43"/>
                                        </p:tgtEl>
                                        <p:attrNameLst>
                                          <p:attrName>ppt_x</p:attrName>
                                          <p:attrName>ppt_y</p:attrName>
                                        </p:attrNameLst>
                                      </p:cBhvr>
                                      <p:rCtr x="2187" y="-1574"/>
                                    </p:animMotion>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nodeType="clickEffect">
                                  <p:stCondLst>
                                    <p:cond delay="0"/>
                                  </p:stCondLst>
                                  <p:childTnLst>
                                    <p:animMotion origin="layout" path="M 0.13034 0.10416 L 0.13034 0.2037 " pathEditMode="relative" rAng="0" ptsTypes="AA">
                                      <p:cBhvr>
                                        <p:cTn id="112" dur="1000" fill="hold"/>
                                        <p:tgtEl>
                                          <p:spTgt spid="43"/>
                                        </p:tgtEl>
                                        <p:attrNameLst>
                                          <p:attrName>ppt_x</p:attrName>
                                          <p:attrName>ppt_y</p:attrName>
                                        </p:attrNameLst>
                                      </p:cBhvr>
                                      <p:rCtr x="0" y="4977"/>
                                    </p:animMotion>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childTnLst>
                                </p:cTn>
                              </p:par>
                            </p:childTnLst>
                          </p:cTn>
                        </p:par>
                      </p:childTnLst>
                    </p:cTn>
                  </p:par>
                  <p:par>
                    <p:cTn id="117" fill="hold">
                      <p:stCondLst>
                        <p:cond delay="indefinite"/>
                      </p:stCondLst>
                      <p:childTnLst>
                        <p:par>
                          <p:cTn id="118" fill="hold">
                            <p:stCondLst>
                              <p:cond delay="0"/>
                            </p:stCondLst>
                            <p:childTnLst>
                              <p:par>
                                <p:cTn id="119" presetID="35" presetClass="path" presetSubtype="0" accel="50000" decel="50000" fill="hold" nodeType="clickEffect">
                                  <p:stCondLst>
                                    <p:cond delay="0"/>
                                  </p:stCondLst>
                                  <p:childTnLst>
                                    <p:animMotion origin="layout" path="M 0.13034 0.2037 L 0.08659 0.23472 " pathEditMode="relative" rAng="0" ptsTypes="AA">
                                      <p:cBhvr>
                                        <p:cTn id="120" dur="1000" fill="hold"/>
                                        <p:tgtEl>
                                          <p:spTgt spid="43"/>
                                        </p:tgtEl>
                                        <p:attrNameLst>
                                          <p:attrName>ppt_x</p:attrName>
                                          <p:attrName>ppt_y</p:attrName>
                                        </p:attrNameLst>
                                      </p:cBhvr>
                                      <p:rCtr x="-2187" y="1551"/>
                                    </p:animMotion>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path" presetSubtype="0" accel="50000" decel="50000" fill="hold" nodeType="clickEffect">
                                  <p:stCondLst>
                                    <p:cond delay="0"/>
                                  </p:stCondLst>
                                  <p:childTnLst>
                                    <p:animMotion origin="layout" path="M 0.08659 0.23472 L 0.04284 0.26666 " pathEditMode="relative" rAng="0" ptsTypes="AA">
                                      <p:cBhvr>
                                        <p:cTn id="128" dur="1000" fill="hold"/>
                                        <p:tgtEl>
                                          <p:spTgt spid="43"/>
                                        </p:tgtEl>
                                        <p:attrNameLst>
                                          <p:attrName>ppt_x</p:attrName>
                                          <p:attrName>ppt_y</p:attrName>
                                        </p:attrNameLst>
                                      </p:cBhvr>
                                      <p:rCtr x="-2187" y="1597"/>
                                    </p:animMotion>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nodeType="clickEffect">
                                  <p:stCondLst>
                                    <p:cond delay="0"/>
                                  </p:stCondLst>
                                  <p:childTnLst>
                                    <p:animMotion origin="layout" path="M 0.04284 0.26666 L -0.00091 0.29861 " pathEditMode="relative" rAng="0" ptsTypes="AA">
                                      <p:cBhvr>
                                        <p:cTn id="136" dur="1000" fill="hold"/>
                                        <p:tgtEl>
                                          <p:spTgt spid="43"/>
                                        </p:tgtEl>
                                        <p:attrNameLst>
                                          <p:attrName>ppt_x</p:attrName>
                                          <p:attrName>ppt_y</p:attrName>
                                        </p:attrNameLst>
                                      </p:cBhvr>
                                      <p:rCtr x="-2187" y="1597"/>
                                    </p:animMotion>
                                  </p:childTnLst>
                                </p:cTn>
                              </p:par>
                            </p:childTnLst>
                          </p:cTn>
                        </p:par>
                        <p:par>
                          <p:cTn id="137" fill="hold">
                            <p:stCondLst>
                              <p:cond delay="1000"/>
                            </p:stCondLst>
                            <p:childTnLst>
                              <p:par>
                                <p:cTn id="138" presetID="10" presetClass="entr" presetSubtype="0" fill="hold" grpId="0" nodeType="after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fade">
                                      <p:cBhvr>
                                        <p:cTn id="140" dur="500"/>
                                        <p:tgtEl>
                                          <p:spTgt spid="52"/>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Popular where </a:t>
                </a:r>
                <a:r>
                  <a:rPr lang="en-IN" dirty="0"/>
                  <a:t>the raw </a:t>
                </a:r>
                <a:r>
                  <a:rPr lang="en-IN" dirty="0" smtClean="0"/>
                  <a:t>data </a:t>
                </a:r>
                <a:r>
                  <a:rPr lang="en-IN" dirty="0"/>
                  <a:t>has strong spatial structure e.g. images have 2D structure, text has linear </a:t>
                </a:r>
                <a:r>
                  <a:rPr lang="en-IN" dirty="0" smtClean="0"/>
                  <a:t>structure, video has 3D structure</a:t>
                </a:r>
                <a:endParaRPr lang="en-IN" dirty="0"/>
              </a:p>
              <a:p>
                <a:pPr lvl="2"/>
                <a:r>
                  <a:rPr lang="en-IN" dirty="0"/>
                  <a:t>Greatly reduces the number of parameters to be learnt</a:t>
                </a:r>
              </a:p>
              <a:p>
                <a:pPr lvl="2"/>
                <a:r>
                  <a:rPr lang="en-IN" dirty="0"/>
                  <a:t>Layers sparsely connected and aggressive parameter sharing</a:t>
                </a:r>
              </a:p>
              <a:p>
                <a:pPr lvl="2"/>
                <a:r>
                  <a:rPr lang="en-IN" b="1" dirty="0"/>
                  <a:t>Note</a:t>
                </a:r>
                <a:r>
                  <a:rPr lang="en-IN" dirty="0"/>
                  <a:t>: notion of “convolution” used in CNNs is non-standard</a:t>
                </a:r>
              </a:p>
              <a:p>
                <a:r>
                  <a:rPr lang="en-IN" dirty="0"/>
                  <a:t>Standard notion of convolution of two vectors  </a:t>
                </a:r>
                <a14:m>
                  <m:oMath xmlns:m="http://schemas.openxmlformats.org/officeDocument/2006/math">
                    <m:r>
                      <a:rPr lang="en-IN" b="1">
                        <a:latin typeface="Cambria Math" panose="02040503050406030204" pitchFamily="18" charset="0"/>
                      </a:rPr>
                      <m:t>𝐮</m:t>
                    </m:r>
                    <m:r>
                      <a:rPr lang="en-IN" i="1">
                        <a:latin typeface="Cambria Math" panose="02040503050406030204" pitchFamily="18" charset="0"/>
                      </a:rPr>
                      <m:t>,</m:t>
                    </m:r>
                    <m:r>
                      <a:rPr lang="en-IN" b="1">
                        <a:latin typeface="Cambria Math" panose="02040503050406030204" pitchFamily="18" charset="0"/>
                      </a:rPr>
                      <m:t>𝐯</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oMath>
                </a14:m>
                <a:r>
                  <a:rPr lang="en-IN" dirty="0"/>
                  <a:t> is another vector </a:t>
                </a:r>
                <a14:m>
                  <m:oMath xmlns:m="http://schemas.openxmlformats.org/officeDocument/2006/math">
                    <m:r>
                      <a:rPr lang="en-IN" b="1">
                        <a:latin typeface="Cambria Math" panose="02040503050406030204" pitchFamily="18" charset="0"/>
                      </a:rPr>
                      <m:t>𝐬</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oMath>
                </a14:m>
                <a:r>
                  <a:rPr lang="en-IN" dirty="0"/>
                  <a:t> denoted as </a:t>
                </a:r>
                <a14:m>
                  <m:oMath xmlns:m="http://schemas.openxmlformats.org/officeDocument/2006/math">
                    <m:r>
                      <a:rPr lang="en-IN" b="1">
                        <a:latin typeface="Cambria Math" panose="02040503050406030204" pitchFamily="18" charset="0"/>
                      </a:rPr>
                      <m:t>𝐬</m:t>
                    </m:r>
                    <m:r>
                      <a:rPr lang="en-IN" i="1">
                        <a:latin typeface="Cambria Math" panose="02040503050406030204" pitchFamily="18" charset="0"/>
                      </a:rPr>
                      <m:t>=</m:t>
                    </m:r>
                    <m:r>
                      <a:rPr lang="en-IN" b="1">
                        <a:latin typeface="Cambria Math" panose="02040503050406030204" pitchFamily="18" charset="0"/>
                      </a:rPr>
                      <m:t>𝐮</m:t>
                    </m:r>
                    <m:r>
                      <a:rPr lang="en-IN" i="1">
                        <a:latin typeface="Cambria Math" panose="02040503050406030204" pitchFamily="18" charset="0"/>
                      </a:rPr>
                      <m:t>∗</m:t>
                    </m:r>
                    <m:r>
                      <a:rPr lang="en-IN" b="1">
                        <a:latin typeface="Cambria Math" panose="02040503050406030204" pitchFamily="18" charset="0"/>
                      </a:rPr>
                      <m:t>𝐯</m:t>
                    </m:r>
                  </m:oMath>
                </a14:m>
                <a:r>
                  <a:rPr lang="en-IN" dirty="0"/>
                  <a:t> such that </a:t>
                </a:r>
                <a:br>
                  <a:rPr lang="en-IN" dirty="0"/>
                </a:br>
                <a14:m>
                  <m:oMath xmlns:m="http://schemas.openxmlformats.org/officeDocument/2006/math">
                    <m:sSub>
                      <m:sSubPr>
                        <m:ctrlPr>
                          <a:rPr lang="en-IN" i="1">
                            <a:latin typeface="Cambria Math" panose="02040503050406030204" pitchFamily="18" charset="0"/>
                          </a:rPr>
                        </m:ctrlPr>
                      </m:sSubPr>
                      <m:e>
                        <m:r>
                          <a:rPr lang="en-IN" b="1">
                            <a:latin typeface="Cambria Math" panose="02040503050406030204" pitchFamily="18" charset="0"/>
                          </a:rPr>
                          <m:t>𝐬</m:t>
                        </m:r>
                      </m:e>
                      <m:sub>
                        <m:r>
                          <a:rPr lang="en-IN" i="1">
                            <a:latin typeface="Cambria Math" panose="02040503050406030204" pitchFamily="18" charset="0"/>
                          </a:rPr>
                          <m:t>𝑖</m:t>
                        </m:r>
                      </m:sub>
                    </m:sSub>
                    <m:r>
                      <a:rPr lang="en-IN" i="1">
                        <a:latin typeface="Cambria Math" panose="02040503050406030204" pitchFamily="18" charset="0"/>
                      </a:rPr>
                      <m:t>=</m:t>
                    </m:r>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𝑗</m:t>
                        </m:r>
                        <m:r>
                          <a:rPr lang="en-IN" i="1">
                            <a:latin typeface="Cambria Math" panose="02040503050406030204" pitchFamily="18" charset="0"/>
                          </a:rPr>
                          <m:t>=1</m:t>
                        </m:r>
                      </m:sub>
                      <m:sup>
                        <m:r>
                          <a:rPr lang="en-IN" i="1">
                            <a:latin typeface="Cambria Math" panose="02040503050406030204" pitchFamily="18" charset="0"/>
                          </a:rPr>
                          <m:t>𝑛</m:t>
                        </m:r>
                      </m:sup>
                      <m:e>
                        <m:sSub>
                          <m:sSubPr>
                            <m:ctrlPr>
                              <a:rPr lang="en-IN" i="1">
                                <a:latin typeface="Cambria Math" panose="02040503050406030204" pitchFamily="18" charset="0"/>
                              </a:rPr>
                            </m:ctrlPr>
                          </m:sSubPr>
                          <m:e>
                            <m:r>
                              <a:rPr lang="en-IN" b="1">
                                <a:latin typeface="Cambria Math" panose="02040503050406030204" pitchFamily="18" charset="0"/>
                              </a:rPr>
                              <m:t>𝐮</m:t>
                            </m:r>
                          </m:e>
                          <m:sub>
                            <m:r>
                              <a:rPr lang="en-IN" i="1">
                                <a:latin typeface="Cambria Math" panose="02040503050406030204" pitchFamily="18" charset="0"/>
                              </a:rPr>
                              <m:t>𝑗</m:t>
                            </m:r>
                          </m:sub>
                        </m:sSub>
                        <m:sSub>
                          <m:sSubPr>
                            <m:ctrlPr>
                              <a:rPr lang="en-IN" i="1">
                                <a:latin typeface="Cambria Math" panose="02040503050406030204" pitchFamily="18" charset="0"/>
                              </a:rPr>
                            </m:ctrlPr>
                          </m:sSubPr>
                          <m:e>
                            <m:r>
                              <a:rPr lang="en-IN" i="1">
                                <a:latin typeface="Cambria Math" panose="02040503050406030204" pitchFamily="18" charset="0"/>
                              </a:rPr>
                              <m:t>⋅</m:t>
                            </m:r>
                            <m:r>
                              <a:rPr lang="en-IN" b="1">
                                <a:latin typeface="Cambria Math" panose="02040503050406030204" pitchFamily="18" charset="0"/>
                              </a:rPr>
                              <m:t>𝐯</m:t>
                            </m:r>
                          </m:e>
                          <m:sub>
                            <m:r>
                              <a:rPr lang="en-IN" i="1">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rPr>
                              <m:t>𝑗</m:t>
                            </m:r>
                          </m:sub>
                        </m:sSub>
                      </m:e>
                    </m:nary>
                  </m:oMath>
                </a14:m>
                <a:endParaRPr lang="en-US" dirty="0"/>
              </a:p>
              <a:p>
                <a:pPr lvl="2"/>
                <a:r>
                  <a:rPr lang="en-IN" dirty="0"/>
                  <a:t>However, </a:t>
                </a:r>
                <a:r>
                  <a:rPr lang="en-IN" dirty="0" smtClean="0"/>
                  <a:t>CNNs use the definition </a:t>
                </a:r>
                <a14:m>
                  <m:oMath xmlns:m="http://schemas.openxmlformats.org/officeDocument/2006/math">
                    <m:sSub>
                      <m:sSubPr>
                        <m:ctrlPr>
                          <a:rPr lang="en-IN" i="1">
                            <a:latin typeface="Cambria Math" panose="02040503050406030204" pitchFamily="18" charset="0"/>
                          </a:rPr>
                        </m:ctrlPr>
                      </m:sSubPr>
                      <m:e>
                        <m:d>
                          <m:dPr>
                            <m:ctrlPr>
                              <a:rPr lang="en-IN" b="1" i="1">
                                <a:latin typeface="Cambria Math" panose="02040503050406030204" pitchFamily="18" charset="0"/>
                              </a:rPr>
                            </m:ctrlPr>
                          </m:dPr>
                          <m:e>
                            <m:r>
                              <a:rPr lang="en-IN" b="1">
                                <a:latin typeface="Cambria Math" panose="02040503050406030204" pitchFamily="18" charset="0"/>
                              </a:rPr>
                              <m:t>𝐮</m:t>
                            </m:r>
                            <m:r>
                              <a:rPr lang="en-IN" i="1">
                                <a:latin typeface="Cambria Math" panose="02040503050406030204" pitchFamily="18" charset="0"/>
                              </a:rPr>
                              <m:t>∗</m:t>
                            </m:r>
                            <m:r>
                              <a:rPr lang="en-IN" b="1">
                                <a:latin typeface="Cambria Math" panose="02040503050406030204" pitchFamily="18" charset="0"/>
                              </a:rPr>
                              <m:t>𝐯</m:t>
                            </m:r>
                          </m:e>
                        </m:d>
                      </m:e>
                      <m:sub>
                        <m:r>
                          <a:rPr lang="en-IN" i="1">
                            <a:latin typeface="Cambria Math" panose="02040503050406030204" pitchFamily="18" charset="0"/>
                          </a:rPr>
                          <m:t>𝑖</m:t>
                        </m:r>
                      </m:sub>
                    </m:sSub>
                    <m:r>
                      <a:rPr lang="en-IN" i="1">
                        <a:latin typeface="Cambria Math" panose="02040503050406030204" pitchFamily="18" charset="0"/>
                      </a:rPr>
                      <m:t>=</m:t>
                    </m:r>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𝑗</m:t>
                        </m:r>
                        <m:r>
                          <a:rPr lang="en-IN" i="1">
                            <a:latin typeface="Cambria Math" panose="02040503050406030204" pitchFamily="18" charset="0"/>
                          </a:rPr>
                          <m:t>=1</m:t>
                        </m:r>
                      </m:sub>
                      <m:sup>
                        <m:r>
                          <a:rPr lang="en-IN" i="1">
                            <a:latin typeface="Cambria Math" panose="02040503050406030204" pitchFamily="18" charset="0"/>
                          </a:rPr>
                          <m:t>𝑛</m:t>
                        </m:r>
                      </m:sup>
                      <m:e>
                        <m:sSub>
                          <m:sSubPr>
                            <m:ctrlPr>
                              <a:rPr lang="en-IN" i="1">
                                <a:latin typeface="Cambria Math" panose="02040503050406030204" pitchFamily="18" charset="0"/>
                              </a:rPr>
                            </m:ctrlPr>
                          </m:sSubPr>
                          <m:e>
                            <m:r>
                              <a:rPr lang="en-IN" b="1">
                                <a:latin typeface="Cambria Math" panose="02040503050406030204" pitchFamily="18" charset="0"/>
                              </a:rPr>
                              <m:t>𝐮</m:t>
                            </m:r>
                          </m:e>
                          <m:sub>
                            <m:r>
                              <a:rPr lang="en-IN" i="1">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rPr>
                              <m:t>𝑗</m:t>
                            </m:r>
                          </m:sub>
                        </m:sSub>
                        <m:sSub>
                          <m:sSubPr>
                            <m:ctrlPr>
                              <a:rPr lang="en-IN" i="1">
                                <a:latin typeface="Cambria Math" panose="02040503050406030204" pitchFamily="18" charset="0"/>
                              </a:rPr>
                            </m:ctrlPr>
                          </m:sSubPr>
                          <m:e>
                            <m:r>
                              <a:rPr lang="en-IN" i="1">
                                <a:latin typeface="Cambria Math" panose="02040503050406030204" pitchFamily="18" charset="0"/>
                              </a:rPr>
                              <m:t>⋅</m:t>
                            </m:r>
                            <m:r>
                              <a:rPr lang="en-IN" b="1">
                                <a:latin typeface="Cambria Math" panose="02040503050406030204" pitchFamily="18" charset="0"/>
                              </a:rPr>
                              <m:t>𝐯</m:t>
                            </m:r>
                          </m:e>
                          <m:sub>
                            <m:r>
                              <a:rPr lang="en-IN" i="1">
                                <a:latin typeface="Cambria Math" panose="02040503050406030204" pitchFamily="18" charset="0"/>
                              </a:rPr>
                              <m:t>𝑗</m:t>
                            </m:r>
                          </m:sub>
                        </m:sSub>
                      </m:e>
                    </m:nary>
                  </m:oMath>
                </a14:m>
                <a:endParaRPr lang="en-IN" dirty="0" smtClean="0"/>
              </a:p>
              <a:p>
                <a:pPr lvl="2"/>
                <a:r>
                  <a:rPr lang="en-IN" dirty="0" smtClean="0"/>
                  <a:t>In signal processing literature this operation is actually called cross-correlation</a:t>
                </a: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0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47</a:t>
            </a:fld>
            <a:endParaRPr lang="en-US"/>
          </a:p>
        </p:txBody>
      </p:sp>
    </p:spTree>
    <p:extLst>
      <p:ext uri="{BB962C8B-B14F-4D97-AF65-F5344CB8AC3E}">
        <p14:creationId xmlns:p14="http://schemas.microsoft.com/office/powerpoint/2010/main" val="11179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Pooling Operations</a:t>
            </a:r>
            <a:endParaRPr lang="en-IN" dirty="0"/>
          </a:p>
        </p:txBody>
      </p:sp>
      <p:sp>
        <p:nvSpPr>
          <p:cNvPr id="3" name="Content Placeholder 2"/>
          <p:cNvSpPr>
            <a:spLocks noGrp="1"/>
          </p:cNvSpPr>
          <p:nvPr>
            <p:ph idx="1"/>
          </p:nvPr>
        </p:nvSpPr>
        <p:spPr/>
        <p:txBody>
          <a:bodyPr/>
          <a:lstStyle/>
          <a:p>
            <a:r>
              <a:rPr lang="en-IN" dirty="0"/>
              <a:t>Reduce sensitivity of the network to small shifts/errors in image</a:t>
            </a:r>
          </a:p>
          <a:p>
            <a:r>
              <a:rPr lang="en-IN" dirty="0"/>
              <a:t>Max-pooling and average pooling most common</a:t>
            </a:r>
            <a:endParaRPr lang="en-US"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48</a:t>
            </a:fld>
            <a:endParaRPr lang="en-US"/>
          </a:p>
        </p:txBody>
      </p:sp>
      <p:grpSp>
        <p:nvGrpSpPr>
          <p:cNvPr id="5" name="Group 4"/>
          <p:cNvGrpSpPr/>
          <p:nvPr/>
        </p:nvGrpSpPr>
        <p:grpSpPr>
          <a:xfrm>
            <a:off x="358588" y="4241193"/>
            <a:ext cx="8937031" cy="2523975"/>
            <a:chOff x="358588" y="3737759"/>
            <a:chExt cx="8937031" cy="2523975"/>
          </a:xfrm>
        </p:grpSpPr>
        <p:sp>
          <p:nvSpPr>
            <p:cNvPr id="6" name="Oval 5"/>
            <p:cNvSpPr/>
            <p:nvPr/>
          </p:nvSpPr>
          <p:spPr>
            <a:xfrm>
              <a:off x="358588"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 name="Oval 6"/>
            <p:cNvSpPr/>
            <p:nvPr/>
          </p:nvSpPr>
          <p:spPr>
            <a:xfrm>
              <a:off x="1510597"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Oval 7"/>
            <p:cNvSpPr/>
            <p:nvPr/>
          </p:nvSpPr>
          <p:spPr>
            <a:xfrm>
              <a:off x="8422651"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9" name="Picture 8"/>
            <p:cNvPicPr>
              <a:picLocks noChangeAspect="1"/>
            </p:cNvPicPr>
            <p:nvPr/>
          </p:nvPicPr>
          <p:blipFill>
            <a:blip r:embed="rId2"/>
            <a:stretch>
              <a:fillRect/>
            </a:stretch>
          </p:blipFill>
          <p:spPr>
            <a:xfrm>
              <a:off x="1505075" y="3737759"/>
              <a:ext cx="878490" cy="885750"/>
            </a:xfrm>
            <a:prstGeom prst="rect">
              <a:avLst/>
            </a:prstGeom>
          </p:spPr>
        </p:pic>
        <p:pic>
          <p:nvPicPr>
            <p:cNvPr id="10" name="Picture 9"/>
            <p:cNvPicPr>
              <a:picLocks noChangeAspect="1"/>
            </p:cNvPicPr>
            <p:nvPr/>
          </p:nvPicPr>
          <p:blipFill>
            <a:blip r:embed="rId2"/>
            <a:stretch>
              <a:fillRect/>
            </a:stretch>
          </p:blipFill>
          <p:spPr>
            <a:xfrm>
              <a:off x="2662606" y="3737759"/>
              <a:ext cx="878490" cy="885750"/>
            </a:xfrm>
            <a:prstGeom prst="rect">
              <a:avLst/>
            </a:prstGeom>
          </p:spPr>
        </p:pic>
        <p:cxnSp>
          <p:nvCxnSpPr>
            <p:cNvPr id="11" name="Straight Arrow Connector 10"/>
            <p:cNvCxnSpPr>
              <a:stCxn id="6" idx="0"/>
              <a:endCxn id="9" idx="2"/>
            </p:cNvCxnSpPr>
            <p:nvPr/>
          </p:nvCxnSpPr>
          <p:spPr>
            <a:xfrm flipV="1">
              <a:off x="795072" y="4623509"/>
              <a:ext cx="1149248"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10" idx="2"/>
            </p:cNvCxnSpPr>
            <p:nvPr/>
          </p:nvCxnSpPr>
          <p:spPr>
            <a:xfrm flipV="1">
              <a:off x="1947081" y="4623509"/>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654323"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4" name="Picture 13"/>
            <p:cNvPicPr>
              <a:picLocks noChangeAspect="1"/>
            </p:cNvPicPr>
            <p:nvPr/>
          </p:nvPicPr>
          <p:blipFill>
            <a:blip r:embed="rId2"/>
            <a:stretch>
              <a:fillRect/>
            </a:stretch>
          </p:blipFill>
          <p:spPr>
            <a:xfrm>
              <a:off x="3806332" y="3737759"/>
              <a:ext cx="878490" cy="885750"/>
            </a:xfrm>
            <a:prstGeom prst="rect">
              <a:avLst/>
            </a:prstGeom>
          </p:spPr>
        </p:pic>
        <p:cxnSp>
          <p:nvCxnSpPr>
            <p:cNvPr id="15" name="Straight Arrow Connector 14"/>
            <p:cNvCxnSpPr>
              <a:stCxn id="13" idx="0"/>
              <a:endCxn id="14" idx="2"/>
            </p:cNvCxnSpPr>
            <p:nvPr/>
          </p:nvCxnSpPr>
          <p:spPr>
            <a:xfrm flipV="1">
              <a:off x="3090807" y="4623509"/>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817376"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7" name="Picture 16"/>
            <p:cNvPicPr>
              <a:picLocks noChangeAspect="1"/>
            </p:cNvPicPr>
            <p:nvPr/>
          </p:nvPicPr>
          <p:blipFill>
            <a:blip r:embed="rId2"/>
            <a:stretch>
              <a:fillRect/>
            </a:stretch>
          </p:blipFill>
          <p:spPr>
            <a:xfrm>
              <a:off x="4969385" y="3737759"/>
              <a:ext cx="878490" cy="885750"/>
            </a:xfrm>
            <a:prstGeom prst="rect">
              <a:avLst/>
            </a:prstGeom>
          </p:spPr>
        </p:pic>
        <p:cxnSp>
          <p:nvCxnSpPr>
            <p:cNvPr id="18" name="Straight Arrow Connector 17"/>
            <p:cNvCxnSpPr>
              <a:stCxn id="16" idx="0"/>
              <a:endCxn id="17" idx="2"/>
            </p:cNvCxnSpPr>
            <p:nvPr/>
          </p:nvCxnSpPr>
          <p:spPr>
            <a:xfrm flipV="1">
              <a:off x="4253860" y="4623509"/>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980429"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20" name="Picture 19"/>
            <p:cNvPicPr>
              <a:picLocks noChangeAspect="1"/>
            </p:cNvPicPr>
            <p:nvPr/>
          </p:nvPicPr>
          <p:blipFill>
            <a:blip r:embed="rId2"/>
            <a:stretch>
              <a:fillRect/>
            </a:stretch>
          </p:blipFill>
          <p:spPr>
            <a:xfrm>
              <a:off x="6132438" y="3737759"/>
              <a:ext cx="878490" cy="885750"/>
            </a:xfrm>
            <a:prstGeom prst="rect">
              <a:avLst/>
            </a:prstGeom>
          </p:spPr>
        </p:pic>
        <p:cxnSp>
          <p:nvCxnSpPr>
            <p:cNvPr id="21" name="Straight Arrow Connector 20"/>
            <p:cNvCxnSpPr>
              <a:stCxn id="19" idx="0"/>
              <a:endCxn id="20" idx="2"/>
            </p:cNvCxnSpPr>
            <p:nvPr/>
          </p:nvCxnSpPr>
          <p:spPr>
            <a:xfrm flipV="1">
              <a:off x="5416913" y="4623509"/>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143482"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23" name="Picture 22"/>
            <p:cNvPicPr>
              <a:picLocks noChangeAspect="1"/>
            </p:cNvPicPr>
            <p:nvPr/>
          </p:nvPicPr>
          <p:blipFill>
            <a:blip r:embed="rId2"/>
            <a:stretch>
              <a:fillRect/>
            </a:stretch>
          </p:blipFill>
          <p:spPr>
            <a:xfrm>
              <a:off x="7295491" y="3737759"/>
              <a:ext cx="878490" cy="885750"/>
            </a:xfrm>
            <a:prstGeom prst="rect">
              <a:avLst/>
            </a:prstGeom>
          </p:spPr>
        </p:pic>
        <p:cxnSp>
          <p:nvCxnSpPr>
            <p:cNvPr id="24" name="Straight Arrow Connector 23"/>
            <p:cNvCxnSpPr>
              <a:stCxn id="22" idx="0"/>
              <a:endCxn id="23" idx="2"/>
            </p:cNvCxnSpPr>
            <p:nvPr/>
          </p:nvCxnSpPr>
          <p:spPr>
            <a:xfrm flipV="1">
              <a:off x="6579966" y="4623509"/>
              <a:ext cx="1154770" cy="765257"/>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306535" y="5388766"/>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6" name="Straight Arrow Connector 25"/>
            <p:cNvCxnSpPr>
              <a:stCxn id="13" idx="0"/>
              <a:endCxn id="9" idx="2"/>
            </p:cNvCxnSpPr>
            <p:nvPr/>
          </p:nvCxnSpPr>
          <p:spPr>
            <a:xfrm flipH="1" flipV="1">
              <a:off x="1944320" y="4623509"/>
              <a:ext cx="1146487"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0"/>
              <a:endCxn id="10" idx="2"/>
            </p:cNvCxnSpPr>
            <p:nvPr/>
          </p:nvCxnSpPr>
          <p:spPr>
            <a:xfrm flipH="1" flipV="1">
              <a:off x="3101851" y="4623509"/>
              <a:ext cx="1152009"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0"/>
              <a:endCxn id="14" idx="2"/>
            </p:cNvCxnSpPr>
            <p:nvPr/>
          </p:nvCxnSpPr>
          <p:spPr>
            <a:xfrm flipH="1" flipV="1">
              <a:off x="4245577" y="4623509"/>
              <a:ext cx="1171336"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0"/>
              <a:endCxn id="17" idx="2"/>
            </p:cNvCxnSpPr>
            <p:nvPr/>
          </p:nvCxnSpPr>
          <p:spPr>
            <a:xfrm flipH="1" flipV="1">
              <a:off x="5408630" y="4623509"/>
              <a:ext cx="1171336"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0"/>
              <a:endCxn id="20" idx="2"/>
            </p:cNvCxnSpPr>
            <p:nvPr/>
          </p:nvCxnSpPr>
          <p:spPr>
            <a:xfrm flipH="1" flipV="1">
              <a:off x="6571683" y="4623509"/>
              <a:ext cx="1171336" cy="76525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3" idx="2"/>
            </p:cNvCxnSpPr>
            <p:nvPr/>
          </p:nvCxnSpPr>
          <p:spPr>
            <a:xfrm flipH="1" flipV="1">
              <a:off x="7734736" y="4623509"/>
              <a:ext cx="1129720" cy="765255"/>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0"/>
              <a:endCxn id="9" idx="2"/>
            </p:cNvCxnSpPr>
            <p:nvPr/>
          </p:nvCxnSpPr>
          <p:spPr>
            <a:xfrm flipH="1" flipV="1">
              <a:off x="1944320" y="4623509"/>
              <a:ext cx="2761"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3" idx="0"/>
              <a:endCxn id="10" idx="2"/>
            </p:cNvCxnSpPr>
            <p:nvPr/>
          </p:nvCxnSpPr>
          <p:spPr>
            <a:xfrm flipV="1">
              <a:off x="3090807" y="4623509"/>
              <a:ext cx="11044"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6" idx="0"/>
              <a:endCxn id="14" idx="2"/>
            </p:cNvCxnSpPr>
            <p:nvPr/>
          </p:nvCxnSpPr>
          <p:spPr>
            <a:xfrm flipH="1" flipV="1">
              <a:off x="4245577" y="4623509"/>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9" idx="0"/>
              <a:endCxn id="17" idx="2"/>
            </p:cNvCxnSpPr>
            <p:nvPr/>
          </p:nvCxnSpPr>
          <p:spPr>
            <a:xfrm flipH="1" flipV="1">
              <a:off x="5408630" y="4623509"/>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2" idx="0"/>
              <a:endCxn id="20" idx="2"/>
            </p:cNvCxnSpPr>
            <p:nvPr/>
          </p:nvCxnSpPr>
          <p:spPr>
            <a:xfrm flipH="1" flipV="1">
              <a:off x="6571683" y="4623509"/>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5" idx="0"/>
              <a:endCxn id="23" idx="2"/>
            </p:cNvCxnSpPr>
            <p:nvPr/>
          </p:nvCxnSpPr>
          <p:spPr>
            <a:xfrm flipH="1" flipV="1">
              <a:off x="7734736" y="4623509"/>
              <a:ext cx="8283" cy="765257"/>
            </a:xfrm>
            <a:prstGeom prst="straightConnector1">
              <a:avLst/>
            </a:prstGeom>
            <a:ln w="38100">
              <a:solidFill>
                <a:srgbClr val="2ECC7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1385364" y="4161736"/>
            <a:ext cx="3421930" cy="1096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877666" y="4161736"/>
            <a:ext cx="3421930" cy="1096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Oval 39"/>
              <p:cNvSpPr/>
              <p:nvPr/>
            </p:nvSpPr>
            <p:spPr>
              <a:xfrm>
                <a:off x="2654323" y="26548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800" b="0" i="1" smtClean="0">
                          <a:solidFill>
                            <a:schemeClr val="tx1"/>
                          </a:solidFill>
                          <a:latin typeface="Cambria Math" panose="02040503050406030204" pitchFamily="18" charset="0"/>
                        </a:rPr>
                        <m:t>𝑝</m:t>
                      </m:r>
                    </m:oMath>
                  </m:oMathPara>
                </a14:m>
                <a:endParaRPr lang="en-US" sz="2800" dirty="0">
                  <a:solidFill>
                    <a:schemeClr val="tx1"/>
                  </a:solidFill>
                </a:endParaRPr>
              </a:p>
            </p:txBody>
          </p:sp>
        </mc:Choice>
        <mc:Fallback xmlns="">
          <p:sp>
            <p:nvSpPr>
              <p:cNvPr id="40" name="Oval 39"/>
              <p:cNvSpPr>
                <a:spLocks noRot="1" noChangeAspect="1" noMove="1" noResize="1" noEditPoints="1" noAdjustHandles="1" noChangeArrowheads="1" noChangeShapeType="1" noTextEdit="1"/>
              </p:cNvSpPr>
              <p:nvPr/>
            </p:nvSpPr>
            <p:spPr>
              <a:xfrm>
                <a:off x="2654323" y="2654882"/>
                <a:ext cx="872968" cy="872968"/>
              </a:xfrm>
              <a:prstGeom prst="ellipse">
                <a:avLst/>
              </a:prstGeom>
              <a:blipFill>
                <a:blip r:embed="rId3"/>
                <a:stretch>
                  <a:fillRect/>
                </a:stretch>
              </a:blipFill>
              <a:ln w="38100">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Oval 40"/>
              <p:cNvSpPr/>
              <p:nvPr/>
            </p:nvSpPr>
            <p:spPr>
              <a:xfrm>
                <a:off x="6137960" y="26548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800" b="0" i="1" smtClean="0">
                          <a:solidFill>
                            <a:schemeClr val="tx1"/>
                          </a:solidFill>
                          <a:latin typeface="Cambria Math" panose="02040503050406030204" pitchFamily="18" charset="0"/>
                        </a:rPr>
                        <m:t>𝑝</m:t>
                      </m:r>
                    </m:oMath>
                  </m:oMathPara>
                </a14:m>
                <a:endParaRPr lang="en-US" sz="2800" dirty="0">
                  <a:solidFill>
                    <a:schemeClr val="tx1"/>
                  </a:solidFill>
                </a:endParaRPr>
              </a:p>
            </p:txBody>
          </p:sp>
        </mc:Choice>
        <mc:Fallback xmlns="">
          <p:sp>
            <p:nvSpPr>
              <p:cNvPr id="41" name="Oval 40"/>
              <p:cNvSpPr>
                <a:spLocks noRot="1" noChangeAspect="1" noMove="1" noResize="1" noEditPoints="1" noAdjustHandles="1" noChangeArrowheads="1" noChangeShapeType="1" noTextEdit="1"/>
              </p:cNvSpPr>
              <p:nvPr/>
            </p:nvSpPr>
            <p:spPr>
              <a:xfrm>
                <a:off x="6137960" y="2654882"/>
                <a:ext cx="872968" cy="872968"/>
              </a:xfrm>
              <a:prstGeom prst="ellipse">
                <a:avLst/>
              </a:prstGeom>
              <a:blipFill>
                <a:blip r:embed="rId4"/>
                <a:stretch>
                  <a:fillRect/>
                </a:stretch>
              </a:blipFill>
              <a:ln w="38100">
                <a:solidFill>
                  <a:schemeClr val="tx1"/>
                </a:solidFill>
              </a:ln>
            </p:spPr>
            <p:txBody>
              <a:bodyPr/>
              <a:lstStyle/>
              <a:p>
                <a:r>
                  <a:rPr lang="en-IN">
                    <a:noFill/>
                  </a:rPr>
                  <a:t> </a:t>
                </a:r>
              </a:p>
            </p:txBody>
          </p:sp>
        </mc:Fallback>
      </mc:AlternateContent>
      <p:cxnSp>
        <p:nvCxnSpPr>
          <p:cNvPr id="42" name="Straight Arrow Connector 41"/>
          <p:cNvCxnSpPr>
            <a:stCxn id="9" idx="0"/>
            <a:endCxn id="40" idx="4"/>
          </p:cNvCxnSpPr>
          <p:nvPr/>
        </p:nvCxnSpPr>
        <p:spPr>
          <a:xfrm flipV="1">
            <a:off x="1944320" y="3527850"/>
            <a:ext cx="1146487" cy="713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379094" y="3527850"/>
            <a:ext cx="1146487" cy="713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3" idx="0"/>
            <a:endCxn id="41" idx="4"/>
          </p:cNvCxnSpPr>
          <p:nvPr/>
        </p:nvCxnSpPr>
        <p:spPr>
          <a:xfrm flipH="1" flipV="1">
            <a:off x="6574444" y="3527850"/>
            <a:ext cx="1160292" cy="713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4" idx="0"/>
            <a:endCxn id="40" idx="4"/>
          </p:cNvCxnSpPr>
          <p:nvPr/>
        </p:nvCxnSpPr>
        <p:spPr>
          <a:xfrm flipH="1" flipV="1">
            <a:off x="3090807" y="3527850"/>
            <a:ext cx="1154770" cy="713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0"/>
            <a:endCxn id="40" idx="4"/>
          </p:cNvCxnSpPr>
          <p:nvPr/>
        </p:nvCxnSpPr>
        <p:spPr>
          <a:xfrm flipH="1" flipV="1">
            <a:off x="3090807" y="3527850"/>
            <a:ext cx="11044" cy="713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0" idx="0"/>
            <a:endCxn id="41" idx="4"/>
          </p:cNvCxnSpPr>
          <p:nvPr/>
        </p:nvCxnSpPr>
        <p:spPr>
          <a:xfrm flipV="1">
            <a:off x="6571683" y="3527850"/>
            <a:ext cx="2761" cy="71334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864456" y="2654882"/>
                <a:ext cx="2878365" cy="9441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𝑝</m:t>
                          </m:r>
                        </m:e>
                        <m:sub>
                          <m:r>
                            <m:rPr>
                              <m:sty m:val="p"/>
                            </m:rPr>
                            <a:rPr lang="en-IN" sz="2800" b="0" i="0" smtClean="0">
                              <a:latin typeface="Cambria Math" panose="02040503050406030204" pitchFamily="18" charset="0"/>
                            </a:rPr>
                            <m:t>max</m:t>
                          </m:r>
                        </m:sub>
                      </m:sSub>
                      <m:d>
                        <m:dPr>
                          <m:ctrlPr>
                            <a:rPr lang="en-IN" sz="2800" b="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𝐡</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𝐡</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𝐡</m:t>
                              </m:r>
                            </m:e>
                            <m:sub>
                              <m:r>
                                <a:rPr lang="en-IN" sz="2800" b="0" i="1" smtClean="0">
                                  <a:latin typeface="Cambria Math" panose="02040503050406030204" pitchFamily="18" charset="0"/>
                                </a:rPr>
                                <m:t>3</m:t>
                              </m:r>
                            </m:sub>
                          </m:sSub>
                        </m:e>
                      </m:d>
                      <m:r>
                        <a:rPr lang="en-IN" sz="2800" b="0" i="1" smtClean="0">
                          <a:latin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max</m:t>
                          </m:r>
                          <m:r>
                            <a:rPr lang="en-IN" sz="2800" b="0" i="0" smtClean="0">
                              <a:latin typeface="Cambria Math" panose="02040503050406030204" pitchFamily="18" charset="0"/>
                            </a:rPr>
                            <m:t> </m:t>
                          </m:r>
                        </m:fName>
                        <m:e>
                          <m:d>
                            <m:dPr>
                              <m:begChr m:val="{"/>
                              <m:endChr m:val="}"/>
                              <m:ctrlPr>
                                <a:rPr lang="en-IN" sz="2800" b="0" i="1" smtClean="0">
                                  <a:latin typeface="Cambria Math" panose="02040503050406030204" pitchFamily="18" charset="0"/>
                                </a:rPr>
                              </m:ctrlPr>
                            </m:dPr>
                            <m:e>
                              <m:sSub>
                                <m:sSubPr>
                                  <m:ctrlPr>
                                    <a:rPr lang="en-IN" sz="2800" i="1">
                                      <a:latin typeface="Cambria Math" panose="02040503050406030204" pitchFamily="18" charset="0"/>
                                    </a:rPr>
                                  </m:ctrlPr>
                                </m:sSubPr>
                                <m:e>
                                  <m:r>
                                    <a:rPr lang="en-IN" sz="2800" b="1">
                                      <a:latin typeface="Cambria Math" panose="02040503050406030204" pitchFamily="18" charset="0"/>
                                    </a:rPr>
                                    <m:t>𝐡</m:t>
                                  </m:r>
                                </m:e>
                                <m:sub>
                                  <m:r>
                                    <a:rPr lang="en-IN" sz="2800" i="1">
                                      <a:latin typeface="Cambria Math" panose="02040503050406030204" pitchFamily="18" charset="0"/>
                                    </a:rPr>
                                    <m:t>1</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b="1">
                                      <a:latin typeface="Cambria Math" panose="02040503050406030204" pitchFamily="18" charset="0"/>
                                    </a:rPr>
                                    <m:t>𝐡</m:t>
                                  </m:r>
                                </m:e>
                                <m:sub>
                                  <m:r>
                                    <a:rPr lang="en-IN" sz="2800" i="1">
                                      <a:latin typeface="Cambria Math" panose="02040503050406030204" pitchFamily="18" charset="0"/>
                                    </a:rPr>
                                    <m:t>2</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b="1">
                                      <a:latin typeface="Cambria Math" panose="02040503050406030204" pitchFamily="18" charset="0"/>
                                    </a:rPr>
                                    <m:t>𝐡</m:t>
                                  </m:r>
                                </m:e>
                                <m:sub>
                                  <m:r>
                                    <a:rPr lang="en-IN" sz="2800" i="1">
                                      <a:latin typeface="Cambria Math" panose="02040503050406030204" pitchFamily="18" charset="0"/>
                                    </a:rPr>
                                    <m:t>3</m:t>
                                  </m:r>
                                </m:sub>
                              </m:sSub>
                            </m:e>
                          </m:d>
                        </m:e>
                      </m:func>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864456" y="2654882"/>
                <a:ext cx="2878365" cy="94416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864456" y="3957677"/>
                <a:ext cx="3234192" cy="1373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𝑝</m:t>
                          </m:r>
                        </m:e>
                        <m:sub>
                          <m:r>
                            <m:rPr>
                              <m:sty m:val="p"/>
                            </m:rPr>
                            <a:rPr lang="en-IN" sz="2800" b="0" i="0" smtClean="0">
                              <a:latin typeface="Cambria Math" panose="02040503050406030204" pitchFamily="18" charset="0"/>
                            </a:rPr>
                            <m:t>avg</m:t>
                          </m:r>
                        </m:sub>
                      </m:sSub>
                      <m:d>
                        <m:dPr>
                          <m:ctrlPr>
                            <a:rPr lang="en-IN" sz="2800" b="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𝐡</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𝐡</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1" i="0" smtClean="0">
                                  <a:latin typeface="Cambria Math" panose="02040503050406030204" pitchFamily="18" charset="0"/>
                                </a:rPr>
                                <m:t>𝐡</m:t>
                              </m:r>
                            </m:e>
                            <m:sub>
                              <m:r>
                                <a:rPr lang="en-IN" sz="2800" b="0" i="1" smtClean="0">
                                  <a:latin typeface="Cambria Math" panose="02040503050406030204" pitchFamily="18" charset="0"/>
                                </a:rPr>
                                <m:t>3</m:t>
                              </m:r>
                            </m:sub>
                          </m:sSub>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3</m:t>
                          </m:r>
                        </m:den>
                      </m:f>
                      <m:d>
                        <m:dPr>
                          <m:ctrlPr>
                            <a:rPr lang="en-IN" sz="2800" b="0" i="1" smtClean="0">
                              <a:latin typeface="Cambria Math" panose="02040503050406030204" pitchFamily="18" charset="0"/>
                            </a:rPr>
                          </m:ctrlPr>
                        </m:dPr>
                        <m:e>
                          <m:sSub>
                            <m:sSubPr>
                              <m:ctrlPr>
                                <a:rPr lang="en-IN" sz="2800" i="1">
                                  <a:latin typeface="Cambria Math" panose="02040503050406030204" pitchFamily="18" charset="0"/>
                                </a:rPr>
                              </m:ctrlPr>
                            </m:sSubPr>
                            <m:e>
                              <m:r>
                                <a:rPr lang="en-IN" sz="2800" b="1">
                                  <a:latin typeface="Cambria Math" panose="02040503050406030204" pitchFamily="18" charset="0"/>
                                </a:rPr>
                                <m:t>𝐡</m:t>
                              </m:r>
                            </m:e>
                            <m:sub>
                              <m:r>
                                <a:rPr lang="en-IN" sz="2800" i="1">
                                  <a:latin typeface="Cambria Math" panose="02040503050406030204" pitchFamily="18" charset="0"/>
                                </a:rPr>
                                <m:t>1</m:t>
                              </m:r>
                            </m:sub>
                          </m:sSub>
                          <m:r>
                            <a:rPr lang="en-IN" sz="2800" b="0" i="1" smtClean="0">
                              <a:latin typeface="Cambria Math" panose="02040503050406030204" pitchFamily="18" charset="0"/>
                            </a:rPr>
                            <m:t>+</m:t>
                          </m:r>
                          <m:sSub>
                            <m:sSubPr>
                              <m:ctrlPr>
                                <a:rPr lang="en-IN" sz="2800" i="1">
                                  <a:latin typeface="Cambria Math" panose="02040503050406030204" pitchFamily="18" charset="0"/>
                                </a:rPr>
                              </m:ctrlPr>
                            </m:sSubPr>
                            <m:e>
                              <m:r>
                                <a:rPr lang="en-IN" sz="2800" b="1">
                                  <a:latin typeface="Cambria Math" panose="02040503050406030204" pitchFamily="18" charset="0"/>
                                </a:rPr>
                                <m:t>𝐡</m:t>
                              </m:r>
                            </m:e>
                            <m:sub>
                              <m:r>
                                <a:rPr lang="en-IN" sz="2800" i="1">
                                  <a:latin typeface="Cambria Math" panose="02040503050406030204" pitchFamily="18" charset="0"/>
                                </a:rPr>
                                <m:t>2</m:t>
                              </m:r>
                            </m:sub>
                          </m:sSub>
                          <m:r>
                            <a:rPr lang="en-IN" sz="2800" b="0" i="1" smtClean="0">
                              <a:latin typeface="Cambria Math" panose="02040503050406030204" pitchFamily="18" charset="0"/>
                            </a:rPr>
                            <m:t>+</m:t>
                          </m:r>
                          <m:sSub>
                            <m:sSubPr>
                              <m:ctrlPr>
                                <a:rPr lang="en-IN" sz="2800" i="1">
                                  <a:latin typeface="Cambria Math" panose="02040503050406030204" pitchFamily="18" charset="0"/>
                                </a:rPr>
                              </m:ctrlPr>
                            </m:sSubPr>
                            <m:e>
                              <m:r>
                                <a:rPr lang="en-IN" sz="2800" b="1">
                                  <a:latin typeface="Cambria Math" panose="02040503050406030204" pitchFamily="18" charset="0"/>
                                </a:rPr>
                                <m:t>𝐡</m:t>
                              </m:r>
                            </m:e>
                            <m:sub>
                              <m:r>
                                <a:rPr lang="en-IN" sz="2800" i="1">
                                  <a:latin typeface="Cambria Math" panose="02040503050406030204" pitchFamily="18" charset="0"/>
                                </a:rPr>
                                <m:t>3</m:t>
                              </m:r>
                            </m:sub>
                          </m:sSub>
                        </m:e>
                      </m:d>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8864456" y="3957677"/>
                <a:ext cx="3234192" cy="1373325"/>
              </a:xfrm>
              <a:prstGeom prst="rect">
                <a:avLst/>
              </a:prstGeom>
              <a:blipFill>
                <a:blip r:embed="rId6"/>
                <a:stretch>
                  <a:fillRect/>
                </a:stretch>
              </a:blipFill>
            </p:spPr>
            <p:txBody>
              <a:bodyPr/>
              <a:lstStyle/>
              <a:p>
                <a:r>
                  <a:rPr lang="en-IN">
                    <a:noFill/>
                  </a:rPr>
                  <a:t> </a:t>
                </a:r>
              </a:p>
            </p:txBody>
          </p:sp>
        </mc:Fallback>
      </mc:AlternateContent>
      <p:sp>
        <p:nvSpPr>
          <p:cNvPr id="50" name="Rectangular Callout 49"/>
          <p:cNvSpPr/>
          <p:nvPr/>
        </p:nvSpPr>
        <p:spPr>
          <a:xfrm>
            <a:off x="4245577" y="1683438"/>
            <a:ext cx="5777864" cy="842773"/>
          </a:xfrm>
          <a:prstGeom prst="wedgeRectCallout">
            <a:avLst>
              <a:gd name="adj1" fmla="val -64404"/>
              <a:gd name="adj2" fmla="val 5922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2400" dirty="0" smtClean="0">
                <a:solidFill>
                  <a:schemeClr val="tx1"/>
                </a:solidFill>
                <a:latin typeface="+mj-lt"/>
              </a:rPr>
              <a:t>“Stride” length – number of nodes after which a new “pool” is started. Stride = 3 here</a:t>
            </a:r>
            <a:endParaRPr lang="en-IN" sz="2400" dirty="0">
              <a:solidFill>
                <a:schemeClr val="tx1"/>
              </a:solidFill>
              <a:latin typeface="+mj-lt"/>
            </a:endParaRPr>
          </a:p>
        </p:txBody>
      </p:sp>
    </p:spTree>
    <p:extLst>
      <p:ext uri="{BB962C8B-B14F-4D97-AF65-F5344CB8AC3E}">
        <p14:creationId xmlns:p14="http://schemas.microsoft.com/office/powerpoint/2010/main" val="129121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par>
                                <p:cTn id="20" presetID="22" presetClass="entr" presetSubtype="4"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right)">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8" grpId="0"/>
      <p:bldP spid="49" grpId="0"/>
      <p:bldP spid="5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Simple Operations using </a:t>
            </a:r>
            <a:r>
              <a:rPr lang="en-IN" dirty="0" err="1"/>
              <a:t>Conv</a:t>
            </a:r>
            <a:r>
              <a:rPr lang="en-IN" dirty="0"/>
              <a:t> and Pool</a:t>
            </a:r>
          </a:p>
        </p:txBody>
      </p:sp>
      <p:sp>
        <p:nvSpPr>
          <p:cNvPr id="4" name="Slide Number Placeholder 3"/>
          <p:cNvSpPr>
            <a:spLocks noGrp="1"/>
          </p:cNvSpPr>
          <p:nvPr>
            <p:ph type="sldNum" sz="quarter" idx="12"/>
          </p:nvPr>
        </p:nvSpPr>
        <p:spPr/>
        <p:txBody>
          <a:bodyPr/>
          <a:lstStyle/>
          <a:p>
            <a:fld id="{157B8E69-23A9-4619-9CFE-E27BFD8A78F9}" type="slidenum">
              <a:rPr lang="en-US" smtClean="0"/>
              <a:t>49</a:t>
            </a:fld>
            <a:endParaRPr lang="en-US" dirty="0"/>
          </a:p>
        </p:txBody>
      </p:sp>
      <p:grpSp>
        <p:nvGrpSpPr>
          <p:cNvPr id="292" name="Group 291"/>
          <p:cNvGrpSpPr/>
          <p:nvPr/>
        </p:nvGrpSpPr>
        <p:grpSpPr>
          <a:xfrm>
            <a:off x="3969997" y="1800169"/>
            <a:ext cx="827773" cy="1655546"/>
            <a:chOff x="991402" y="1155032"/>
            <a:chExt cx="827773" cy="1655546"/>
          </a:xfrm>
        </p:grpSpPr>
        <mc:AlternateContent xmlns:mc="http://schemas.openxmlformats.org/markup-compatibility/2006" xmlns:a14="http://schemas.microsoft.com/office/drawing/2010/main">
          <mc:Choice Requires="a14">
            <p:sp>
              <p:nvSpPr>
                <p:cNvPr id="293" name="Rectangle 292"/>
                <p:cNvSpPr/>
                <p:nvPr/>
              </p:nvSpPr>
              <p:spPr>
                <a:xfrm>
                  <a:off x="991402" y="1155032"/>
                  <a:ext cx="827773" cy="827773"/>
                </a:xfrm>
                <a:prstGeom prst="rect">
                  <a:avLst/>
                </a:prstGeom>
                <a:solidFill>
                  <a:sysClr val="window" lastClr="FFFFFF">
                    <a:lumMod val="85000"/>
                  </a:sys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40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991402" y="1155032"/>
                  <a:ext cx="827773" cy="827773"/>
                </a:xfrm>
                <a:prstGeom prst="rect">
                  <a:avLst/>
                </a:prstGeom>
                <a:blipFill rotWithShape="0">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Rectangle 293"/>
                <p:cNvSpPr/>
                <p:nvPr/>
              </p:nvSpPr>
              <p:spPr>
                <a:xfrm>
                  <a:off x="991402" y="1982805"/>
                  <a:ext cx="827773" cy="827773"/>
                </a:xfrm>
                <a:prstGeom prst="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32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991402" y="1982805"/>
                  <a:ext cx="827773" cy="827773"/>
                </a:xfrm>
                <a:prstGeom prst="rect">
                  <a:avLst/>
                </a:prstGeom>
                <a:blipFill rotWithShape="0">
                  <a:blip r:embed="rId3"/>
                  <a:stretch>
                    <a:fillRect/>
                  </a:stretch>
                </a:blipFill>
                <a:ln w="38100">
                  <a:solidFill>
                    <a:schemeClr val="tx1"/>
                  </a:solidFill>
                </a:ln>
              </p:spPr>
              <p:txBody>
                <a:bodyPr/>
                <a:lstStyle/>
                <a:p>
                  <a:r>
                    <a:rPr lang="en-US">
                      <a:noFill/>
                    </a:rPr>
                    <a:t> </a:t>
                  </a:r>
                </a:p>
              </p:txBody>
            </p:sp>
          </mc:Fallback>
        </mc:AlternateContent>
      </p:grpSp>
      <p:grpSp>
        <p:nvGrpSpPr>
          <p:cNvPr id="295" name="Group 294"/>
          <p:cNvGrpSpPr/>
          <p:nvPr/>
        </p:nvGrpSpPr>
        <p:grpSpPr>
          <a:xfrm>
            <a:off x="3556110" y="4729920"/>
            <a:ext cx="1655546" cy="827774"/>
            <a:chOff x="991402" y="1155031"/>
            <a:chExt cx="1655546" cy="827774"/>
          </a:xfrm>
        </p:grpSpPr>
        <mc:AlternateContent xmlns:mc="http://schemas.openxmlformats.org/markup-compatibility/2006" xmlns:a14="http://schemas.microsoft.com/office/drawing/2010/main">
          <mc:Choice Requires="a14">
            <p:sp>
              <p:nvSpPr>
                <p:cNvPr id="296" name="Rectangle 295"/>
                <p:cNvSpPr/>
                <p:nvPr/>
              </p:nvSpPr>
              <p:spPr>
                <a:xfrm>
                  <a:off x="991402" y="1155032"/>
                  <a:ext cx="827773" cy="827773"/>
                </a:xfrm>
                <a:prstGeom prst="rect">
                  <a:avLst/>
                </a:prstGeom>
                <a:solidFill>
                  <a:sysClr val="window" lastClr="FFFFFF">
                    <a:lumMod val="85000"/>
                  </a:sys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40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991402" y="1155032"/>
                  <a:ext cx="827773" cy="827773"/>
                </a:xfrm>
                <a:prstGeom prst="rect">
                  <a:avLst/>
                </a:prstGeom>
                <a:blipFill rotWithShape="0">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 name="Rectangle 296"/>
                <p:cNvSpPr/>
                <p:nvPr/>
              </p:nvSpPr>
              <p:spPr>
                <a:xfrm>
                  <a:off x="1819175" y="1155031"/>
                  <a:ext cx="827773" cy="827773"/>
                </a:xfrm>
                <a:prstGeom prst="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32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1819175" y="1155031"/>
                  <a:ext cx="827773" cy="827773"/>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p:grpSp>
      <p:grpSp>
        <p:nvGrpSpPr>
          <p:cNvPr id="298" name="Group 297"/>
          <p:cNvGrpSpPr/>
          <p:nvPr/>
        </p:nvGrpSpPr>
        <p:grpSpPr>
          <a:xfrm>
            <a:off x="364711" y="2148651"/>
            <a:ext cx="2884858" cy="1727381"/>
            <a:chOff x="358588" y="1006075"/>
            <a:chExt cx="2884858" cy="1727381"/>
          </a:xfrm>
        </p:grpSpPr>
        <p:sp>
          <p:nvSpPr>
            <p:cNvPr id="299" name="Rectangle 298"/>
            <p:cNvSpPr/>
            <p:nvPr/>
          </p:nvSpPr>
          <p:spPr>
            <a:xfrm>
              <a:off x="358588"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0" name="Rectangle 299"/>
            <p:cNvSpPr/>
            <p:nvPr/>
          </p:nvSpPr>
          <p:spPr>
            <a:xfrm>
              <a:off x="647111"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1" name="Rectangle 300"/>
            <p:cNvSpPr/>
            <p:nvPr/>
          </p:nvSpPr>
          <p:spPr>
            <a:xfrm>
              <a:off x="935634"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2" name="Rectangle 301"/>
            <p:cNvSpPr/>
            <p:nvPr/>
          </p:nvSpPr>
          <p:spPr>
            <a:xfrm>
              <a:off x="358588" y="1294598"/>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3" name="Rectangle 302"/>
            <p:cNvSpPr/>
            <p:nvPr/>
          </p:nvSpPr>
          <p:spPr>
            <a:xfrm>
              <a:off x="647111"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4" name="Rectangle 303"/>
            <p:cNvSpPr/>
            <p:nvPr/>
          </p:nvSpPr>
          <p:spPr>
            <a:xfrm>
              <a:off x="935634"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5" name="Rectangle 304"/>
            <p:cNvSpPr/>
            <p:nvPr/>
          </p:nvSpPr>
          <p:spPr>
            <a:xfrm>
              <a:off x="358588" y="1583121"/>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6" name="Rectangle 305"/>
            <p:cNvSpPr/>
            <p:nvPr/>
          </p:nvSpPr>
          <p:spPr>
            <a:xfrm>
              <a:off x="647111" y="1583121"/>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7" name="Rectangle 306"/>
            <p:cNvSpPr/>
            <p:nvPr/>
          </p:nvSpPr>
          <p:spPr>
            <a:xfrm>
              <a:off x="935634"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8" name="Rectangle 307"/>
            <p:cNvSpPr/>
            <p:nvPr/>
          </p:nvSpPr>
          <p:spPr>
            <a:xfrm>
              <a:off x="1224033"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09" name="Rectangle 308"/>
            <p:cNvSpPr/>
            <p:nvPr/>
          </p:nvSpPr>
          <p:spPr>
            <a:xfrm>
              <a:off x="1512556"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0" name="Rectangle 309"/>
            <p:cNvSpPr/>
            <p:nvPr/>
          </p:nvSpPr>
          <p:spPr>
            <a:xfrm>
              <a:off x="1801079"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1" name="Rectangle 310"/>
            <p:cNvSpPr/>
            <p:nvPr/>
          </p:nvSpPr>
          <p:spPr>
            <a:xfrm>
              <a:off x="1224033"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2" name="Rectangle 311"/>
            <p:cNvSpPr/>
            <p:nvPr/>
          </p:nvSpPr>
          <p:spPr>
            <a:xfrm>
              <a:off x="1512556"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3" name="Rectangle 312"/>
            <p:cNvSpPr/>
            <p:nvPr/>
          </p:nvSpPr>
          <p:spPr>
            <a:xfrm>
              <a:off x="1801079"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4" name="Rectangle 313"/>
            <p:cNvSpPr/>
            <p:nvPr/>
          </p:nvSpPr>
          <p:spPr>
            <a:xfrm>
              <a:off x="1224033"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5" name="Rectangle 314"/>
            <p:cNvSpPr/>
            <p:nvPr/>
          </p:nvSpPr>
          <p:spPr>
            <a:xfrm>
              <a:off x="1512556"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6" name="Rectangle 315"/>
            <p:cNvSpPr/>
            <p:nvPr/>
          </p:nvSpPr>
          <p:spPr>
            <a:xfrm>
              <a:off x="1801079"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7" name="Rectangle 316"/>
            <p:cNvSpPr/>
            <p:nvPr/>
          </p:nvSpPr>
          <p:spPr>
            <a:xfrm>
              <a:off x="358588"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8" name="Rectangle 317"/>
            <p:cNvSpPr/>
            <p:nvPr/>
          </p:nvSpPr>
          <p:spPr>
            <a:xfrm>
              <a:off x="647111" y="1867887"/>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19" name="Rectangle 318"/>
            <p:cNvSpPr/>
            <p:nvPr/>
          </p:nvSpPr>
          <p:spPr>
            <a:xfrm>
              <a:off x="935634"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0" name="Rectangle 319"/>
            <p:cNvSpPr/>
            <p:nvPr/>
          </p:nvSpPr>
          <p:spPr>
            <a:xfrm>
              <a:off x="358588" y="2156410"/>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1" name="Rectangle 320"/>
            <p:cNvSpPr/>
            <p:nvPr/>
          </p:nvSpPr>
          <p:spPr>
            <a:xfrm>
              <a:off x="647111" y="2156410"/>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2" name="Rectangle 321"/>
            <p:cNvSpPr/>
            <p:nvPr/>
          </p:nvSpPr>
          <p:spPr>
            <a:xfrm>
              <a:off x="935634" y="2156410"/>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3" name="Rectangle 322"/>
            <p:cNvSpPr/>
            <p:nvPr/>
          </p:nvSpPr>
          <p:spPr>
            <a:xfrm>
              <a:off x="358588" y="2444933"/>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4" name="Rectangle 323"/>
            <p:cNvSpPr/>
            <p:nvPr/>
          </p:nvSpPr>
          <p:spPr>
            <a:xfrm>
              <a:off x="647111" y="2444933"/>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5" name="Rectangle 324"/>
            <p:cNvSpPr/>
            <p:nvPr/>
          </p:nvSpPr>
          <p:spPr>
            <a:xfrm>
              <a:off x="935634" y="2444933"/>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6" name="Rectangle 325"/>
            <p:cNvSpPr/>
            <p:nvPr/>
          </p:nvSpPr>
          <p:spPr>
            <a:xfrm>
              <a:off x="1224033"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7" name="Rectangle 326"/>
            <p:cNvSpPr/>
            <p:nvPr/>
          </p:nvSpPr>
          <p:spPr>
            <a:xfrm>
              <a:off x="1512556"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8" name="Rectangle 327"/>
            <p:cNvSpPr/>
            <p:nvPr/>
          </p:nvSpPr>
          <p:spPr>
            <a:xfrm>
              <a:off x="1801079"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29" name="Rectangle 328"/>
            <p:cNvSpPr/>
            <p:nvPr/>
          </p:nvSpPr>
          <p:spPr>
            <a:xfrm>
              <a:off x="1224033" y="2156410"/>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0" name="Rectangle 329"/>
            <p:cNvSpPr/>
            <p:nvPr/>
          </p:nvSpPr>
          <p:spPr>
            <a:xfrm>
              <a:off x="1512556" y="2156410"/>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1" name="Rectangle 330"/>
            <p:cNvSpPr/>
            <p:nvPr/>
          </p:nvSpPr>
          <p:spPr>
            <a:xfrm>
              <a:off x="1801079" y="2156410"/>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2" name="Rectangle 331"/>
            <p:cNvSpPr/>
            <p:nvPr/>
          </p:nvSpPr>
          <p:spPr>
            <a:xfrm>
              <a:off x="1224033" y="2444933"/>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3" name="Rectangle 332"/>
            <p:cNvSpPr/>
            <p:nvPr/>
          </p:nvSpPr>
          <p:spPr>
            <a:xfrm>
              <a:off x="1512556" y="2444933"/>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4" name="Rectangle 333"/>
            <p:cNvSpPr/>
            <p:nvPr/>
          </p:nvSpPr>
          <p:spPr>
            <a:xfrm>
              <a:off x="1801079" y="2444933"/>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5" name="Rectangle 334"/>
            <p:cNvSpPr/>
            <p:nvPr/>
          </p:nvSpPr>
          <p:spPr>
            <a:xfrm>
              <a:off x="2089478"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6" name="Rectangle 335"/>
            <p:cNvSpPr/>
            <p:nvPr/>
          </p:nvSpPr>
          <p:spPr>
            <a:xfrm>
              <a:off x="2378001"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7" name="Rectangle 336"/>
            <p:cNvSpPr/>
            <p:nvPr/>
          </p:nvSpPr>
          <p:spPr>
            <a:xfrm>
              <a:off x="2666524"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8" name="Rectangle 337"/>
            <p:cNvSpPr/>
            <p:nvPr/>
          </p:nvSpPr>
          <p:spPr>
            <a:xfrm>
              <a:off x="2089478"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39" name="Rectangle 338"/>
            <p:cNvSpPr/>
            <p:nvPr/>
          </p:nvSpPr>
          <p:spPr>
            <a:xfrm>
              <a:off x="2378001"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0" name="Rectangle 339"/>
            <p:cNvSpPr/>
            <p:nvPr/>
          </p:nvSpPr>
          <p:spPr>
            <a:xfrm>
              <a:off x="2666524" y="1294598"/>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1" name="Rectangle 340"/>
            <p:cNvSpPr/>
            <p:nvPr/>
          </p:nvSpPr>
          <p:spPr>
            <a:xfrm>
              <a:off x="2089478"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2" name="Rectangle 341"/>
            <p:cNvSpPr/>
            <p:nvPr/>
          </p:nvSpPr>
          <p:spPr>
            <a:xfrm>
              <a:off x="2378001"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3" name="Rectangle 342"/>
            <p:cNvSpPr/>
            <p:nvPr/>
          </p:nvSpPr>
          <p:spPr>
            <a:xfrm>
              <a:off x="2666524" y="1583121"/>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4" name="Rectangle 343"/>
            <p:cNvSpPr/>
            <p:nvPr/>
          </p:nvSpPr>
          <p:spPr>
            <a:xfrm>
              <a:off x="2089478"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5" name="Rectangle 344"/>
            <p:cNvSpPr/>
            <p:nvPr/>
          </p:nvSpPr>
          <p:spPr>
            <a:xfrm>
              <a:off x="2378001"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6" name="Rectangle 345"/>
            <p:cNvSpPr/>
            <p:nvPr/>
          </p:nvSpPr>
          <p:spPr>
            <a:xfrm>
              <a:off x="2666524" y="1867887"/>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7" name="Rectangle 346"/>
            <p:cNvSpPr/>
            <p:nvPr/>
          </p:nvSpPr>
          <p:spPr>
            <a:xfrm>
              <a:off x="2089478" y="2156410"/>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8" name="Rectangle 347"/>
            <p:cNvSpPr/>
            <p:nvPr/>
          </p:nvSpPr>
          <p:spPr>
            <a:xfrm>
              <a:off x="2378001" y="2156410"/>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49" name="Rectangle 348"/>
            <p:cNvSpPr/>
            <p:nvPr/>
          </p:nvSpPr>
          <p:spPr>
            <a:xfrm>
              <a:off x="2666524" y="2156410"/>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0" name="Rectangle 349"/>
            <p:cNvSpPr/>
            <p:nvPr/>
          </p:nvSpPr>
          <p:spPr>
            <a:xfrm>
              <a:off x="2089478" y="2444933"/>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1" name="Rectangle 350"/>
            <p:cNvSpPr/>
            <p:nvPr/>
          </p:nvSpPr>
          <p:spPr>
            <a:xfrm>
              <a:off x="2378001" y="2444933"/>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2" name="Rectangle 351"/>
            <p:cNvSpPr/>
            <p:nvPr/>
          </p:nvSpPr>
          <p:spPr>
            <a:xfrm>
              <a:off x="2666524" y="2444933"/>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3" name="Rectangle 352"/>
            <p:cNvSpPr/>
            <p:nvPr/>
          </p:nvSpPr>
          <p:spPr>
            <a:xfrm>
              <a:off x="2954923" y="1006075"/>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4" name="Rectangle 353"/>
            <p:cNvSpPr/>
            <p:nvPr/>
          </p:nvSpPr>
          <p:spPr>
            <a:xfrm>
              <a:off x="2954923" y="1294598"/>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5" name="Rectangle 354"/>
            <p:cNvSpPr/>
            <p:nvPr/>
          </p:nvSpPr>
          <p:spPr>
            <a:xfrm>
              <a:off x="2954923" y="1583121"/>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6" name="Rectangle 355"/>
            <p:cNvSpPr/>
            <p:nvPr/>
          </p:nvSpPr>
          <p:spPr>
            <a:xfrm>
              <a:off x="2954923" y="1867887"/>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7" name="Rectangle 356"/>
            <p:cNvSpPr/>
            <p:nvPr/>
          </p:nvSpPr>
          <p:spPr>
            <a:xfrm>
              <a:off x="2954923" y="2156410"/>
              <a:ext cx="288523" cy="288523"/>
            </a:xfrm>
            <a:prstGeom prst="rect">
              <a:avLst/>
            </a:prstGeom>
            <a:solidFill>
              <a:srgbClr val="C5E0B4"/>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58" name="Rectangle 357"/>
            <p:cNvSpPr/>
            <p:nvPr/>
          </p:nvSpPr>
          <p:spPr>
            <a:xfrm>
              <a:off x="2954923" y="2444933"/>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grpSp>
        <p:nvGrpSpPr>
          <p:cNvPr id="359" name="Group 358"/>
          <p:cNvGrpSpPr/>
          <p:nvPr/>
        </p:nvGrpSpPr>
        <p:grpSpPr>
          <a:xfrm>
            <a:off x="5611650" y="1804640"/>
            <a:ext cx="2884858" cy="1727381"/>
            <a:chOff x="358588" y="1006075"/>
            <a:chExt cx="2884858" cy="1727381"/>
          </a:xfrm>
          <a:solidFill>
            <a:sysClr val="window" lastClr="FFFFFF"/>
          </a:solidFill>
        </p:grpSpPr>
        <p:sp>
          <p:nvSpPr>
            <p:cNvPr id="360" name="Rectangle 359"/>
            <p:cNvSpPr/>
            <p:nvPr/>
          </p:nvSpPr>
          <p:spPr>
            <a:xfrm>
              <a:off x="358588"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1" name="Rectangle 360"/>
            <p:cNvSpPr/>
            <p:nvPr/>
          </p:nvSpPr>
          <p:spPr>
            <a:xfrm>
              <a:off x="647111"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2" name="Rectangle 361"/>
            <p:cNvSpPr/>
            <p:nvPr/>
          </p:nvSpPr>
          <p:spPr>
            <a:xfrm>
              <a:off x="935634"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3" name="Rectangle 362"/>
            <p:cNvSpPr/>
            <p:nvPr/>
          </p:nvSpPr>
          <p:spPr>
            <a:xfrm>
              <a:off x="358588" y="1294598"/>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4" name="Rectangle 363"/>
            <p:cNvSpPr/>
            <p:nvPr/>
          </p:nvSpPr>
          <p:spPr>
            <a:xfrm>
              <a:off x="647111"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5" name="Rectangle 364"/>
            <p:cNvSpPr/>
            <p:nvPr/>
          </p:nvSpPr>
          <p:spPr>
            <a:xfrm>
              <a:off x="935634"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6" name="Rectangle 365"/>
            <p:cNvSpPr/>
            <p:nvPr/>
          </p:nvSpPr>
          <p:spPr>
            <a:xfrm>
              <a:off x="358588"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7" name="Rectangle 366"/>
            <p:cNvSpPr/>
            <p:nvPr/>
          </p:nvSpPr>
          <p:spPr>
            <a:xfrm>
              <a:off x="647111" y="1583121"/>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8" name="Rectangle 367"/>
            <p:cNvSpPr/>
            <p:nvPr/>
          </p:nvSpPr>
          <p:spPr>
            <a:xfrm>
              <a:off x="935634"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9" name="Rectangle 368"/>
            <p:cNvSpPr/>
            <p:nvPr/>
          </p:nvSpPr>
          <p:spPr>
            <a:xfrm>
              <a:off x="1224033"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0" name="Rectangle 369"/>
            <p:cNvSpPr/>
            <p:nvPr/>
          </p:nvSpPr>
          <p:spPr>
            <a:xfrm>
              <a:off x="1512556"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1" name="Rectangle 370"/>
            <p:cNvSpPr/>
            <p:nvPr/>
          </p:nvSpPr>
          <p:spPr>
            <a:xfrm>
              <a:off x="1801079"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2" name="Rectangle 371"/>
            <p:cNvSpPr/>
            <p:nvPr/>
          </p:nvSpPr>
          <p:spPr>
            <a:xfrm>
              <a:off x="1224033"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3" name="Rectangle 372"/>
            <p:cNvSpPr/>
            <p:nvPr/>
          </p:nvSpPr>
          <p:spPr>
            <a:xfrm>
              <a:off x="1512556"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4" name="Rectangle 373"/>
            <p:cNvSpPr/>
            <p:nvPr/>
          </p:nvSpPr>
          <p:spPr>
            <a:xfrm>
              <a:off x="1801079"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5" name="Rectangle 374"/>
            <p:cNvSpPr/>
            <p:nvPr/>
          </p:nvSpPr>
          <p:spPr>
            <a:xfrm>
              <a:off x="1224033"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6" name="Rectangle 375"/>
            <p:cNvSpPr/>
            <p:nvPr/>
          </p:nvSpPr>
          <p:spPr>
            <a:xfrm>
              <a:off x="1512556"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7" name="Rectangle 376"/>
            <p:cNvSpPr/>
            <p:nvPr/>
          </p:nvSpPr>
          <p:spPr>
            <a:xfrm>
              <a:off x="1801079"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8" name="Rectangle 377"/>
            <p:cNvSpPr/>
            <p:nvPr/>
          </p:nvSpPr>
          <p:spPr>
            <a:xfrm>
              <a:off x="358588"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9" name="Rectangle 378"/>
            <p:cNvSpPr/>
            <p:nvPr/>
          </p:nvSpPr>
          <p:spPr>
            <a:xfrm>
              <a:off x="647111"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0" name="Rectangle 379"/>
            <p:cNvSpPr/>
            <p:nvPr/>
          </p:nvSpPr>
          <p:spPr>
            <a:xfrm>
              <a:off x="935634"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1" name="Rectangle 380"/>
            <p:cNvSpPr/>
            <p:nvPr/>
          </p:nvSpPr>
          <p:spPr>
            <a:xfrm>
              <a:off x="358588" y="2156410"/>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2" name="Rectangle 381"/>
            <p:cNvSpPr/>
            <p:nvPr/>
          </p:nvSpPr>
          <p:spPr>
            <a:xfrm>
              <a:off x="647111"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3" name="Rectangle 382"/>
            <p:cNvSpPr/>
            <p:nvPr/>
          </p:nvSpPr>
          <p:spPr>
            <a:xfrm>
              <a:off x="935634"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4" name="Rectangle 383"/>
            <p:cNvSpPr/>
            <p:nvPr/>
          </p:nvSpPr>
          <p:spPr>
            <a:xfrm>
              <a:off x="358588"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5" name="Rectangle 384"/>
            <p:cNvSpPr/>
            <p:nvPr/>
          </p:nvSpPr>
          <p:spPr>
            <a:xfrm>
              <a:off x="647111"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6" name="Rectangle 385"/>
            <p:cNvSpPr/>
            <p:nvPr/>
          </p:nvSpPr>
          <p:spPr>
            <a:xfrm>
              <a:off x="935634"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7" name="Rectangle 386"/>
            <p:cNvSpPr/>
            <p:nvPr/>
          </p:nvSpPr>
          <p:spPr>
            <a:xfrm>
              <a:off x="1224033"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8" name="Rectangle 387"/>
            <p:cNvSpPr/>
            <p:nvPr/>
          </p:nvSpPr>
          <p:spPr>
            <a:xfrm>
              <a:off x="1512556"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9" name="Rectangle 388"/>
            <p:cNvSpPr/>
            <p:nvPr/>
          </p:nvSpPr>
          <p:spPr>
            <a:xfrm>
              <a:off x="1801079"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0" name="Rectangle 389"/>
            <p:cNvSpPr/>
            <p:nvPr/>
          </p:nvSpPr>
          <p:spPr>
            <a:xfrm>
              <a:off x="1224033"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1" name="Rectangle 390"/>
            <p:cNvSpPr/>
            <p:nvPr/>
          </p:nvSpPr>
          <p:spPr>
            <a:xfrm>
              <a:off x="1512556"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2" name="Rectangle 391"/>
            <p:cNvSpPr/>
            <p:nvPr/>
          </p:nvSpPr>
          <p:spPr>
            <a:xfrm>
              <a:off x="1801079"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3" name="Rectangle 392"/>
            <p:cNvSpPr/>
            <p:nvPr/>
          </p:nvSpPr>
          <p:spPr>
            <a:xfrm>
              <a:off x="1224033"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4" name="Rectangle 393"/>
            <p:cNvSpPr/>
            <p:nvPr/>
          </p:nvSpPr>
          <p:spPr>
            <a:xfrm>
              <a:off x="1512556"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5" name="Rectangle 394"/>
            <p:cNvSpPr/>
            <p:nvPr/>
          </p:nvSpPr>
          <p:spPr>
            <a:xfrm>
              <a:off x="1801079"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6" name="Rectangle 395"/>
            <p:cNvSpPr/>
            <p:nvPr/>
          </p:nvSpPr>
          <p:spPr>
            <a:xfrm>
              <a:off x="2089478"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7" name="Rectangle 396"/>
            <p:cNvSpPr/>
            <p:nvPr/>
          </p:nvSpPr>
          <p:spPr>
            <a:xfrm>
              <a:off x="2378001"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8" name="Rectangle 397"/>
            <p:cNvSpPr/>
            <p:nvPr/>
          </p:nvSpPr>
          <p:spPr>
            <a:xfrm>
              <a:off x="2666524" y="1006075"/>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9" name="Rectangle 398"/>
            <p:cNvSpPr/>
            <p:nvPr/>
          </p:nvSpPr>
          <p:spPr>
            <a:xfrm>
              <a:off x="2089478"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0" name="Rectangle 399"/>
            <p:cNvSpPr/>
            <p:nvPr/>
          </p:nvSpPr>
          <p:spPr>
            <a:xfrm>
              <a:off x="2378001"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1" name="Rectangle 400"/>
            <p:cNvSpPr/>
            <p:nvPr/>
          </p:nvSpPr>
          <p:spPr>
            <a:xfrm>
              <a:off x="2666524"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2" name="Rectangle 401"/>
            <p:cNvSpPr/>
            <p:nvPr/>
          </p:nvSpPr>
          <p:spPr>
            <a:xfrm>
              <a:off x="2089478"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3" name="Rectangle 402"/>
            <p:cNvSpPr/>
            <p:nvPr/>
          </p:nvSpPr>
          <p:spPr>
            <a:xfrm>
              <a:off x="2378001" y="1583121"/>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4" name="Rectangle 403"/>
            <p:cNvSpPr/>
            <p:nvPr/>
          </p:nvSpPr>
          <p:spPr>
            <a:xfrm>
              <a:off x="2666524" y="1583121"/>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5" name="Rectangle 404"/>
            <p:cNvSpPr/>
            <p:nvPr/>
          </p:nvSpPr>
          <p:spPr>
            <a:xfrm>
              <a:off x="2089478" y="1867887"/>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6" name="Rectangle 405"/>
            <p:cNvSpPr/>
            <p:nvPr/>
          </p:nvSpPr>
          <p:spPr>
            <a:xfrm>
              <a:off x="2378001" y="1867887"/>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7" name="Rectangle 406"/>
            <p:cNvSpPr/>
            <p:nvPr/>
          </p:nvSpPr>
          <p:spPr>
            <a:xfrm>
              <a:off x="2666524"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8" name="Rectangle 407"/>
            <p:cNvSpPr/>
            <p:nvPr/>
          </p:nvSpPr>
          <p:spPr>
            <a:xfrm>
              <a:off x="2089478"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09" name="Rectangle 408"/>
            <p:cNvSpPr/>
            <p:nvPr/>
          </p:nvSpPr>
          <p:spPr>
            <a:xfrm>
              <a:off x="2378001" y="2156410"/>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0" name="Rectangle 409"/>
            <p:cNvSpPr/>
            <p:nvPr/>
          </p:nvSpPr>
          <p:spPr>
            <a:xfrm>
              <a:off x="2666524" y="2156410"/>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1" name="Rectangle 410"/>
            <p:cNvSpPr/>
            <p:nvPr/>
          </p:nvSpPr>
          <p:spPr>
            <a:xfrm>
              <a:off x="2089478"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2" name="Rectangle 411"/>
            <p:cNvSpPr/>
            <p:nvPr/>
          </p:nvSpPr>
          <p:spPr>
            <a:xfrm>
              <a:off x="2378001"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3" name="Rectangle 412"/>
            <p:cNvSpPr/>
            <p:nvPr/>
          </p:nvSpPr>
          <p:spPr>
            <a:xfrm>
              <a:off x="2666524"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4" name="Rectangle 413"/>
            <p:cNvSpPr/>
            <p:nvPr/>
          </p:nvSpPr>
          <p:spPr>
            <a:xfrm>
              <a:off x="2954923" y="1006075"/>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5" name="Rectangle 414"/>
            <p:cNvSpPr/>
            <p:nvPr/>
          </p:nvSpPr>
          <p:spPr>
            <a:xfrm>
              <a:off x="2954923"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6" name="Rectangle 415"/>
            <p:cNvSpPr/>
            <p:nvPr/>
          </p:nvSpPr>
          <p:spPr>
            <a:xfrm>
              <a:off x="2954923"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7" name="Rectangle 416"/>
            <p:cNvSpPr/>
            <p:nvPr/>
          </p:nvSpPr>
          <p:spPr>
            <a:xfrm>
              <a:off x="2954923" y="1867887"/>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8" name="Rectangle 417"/>
            <p:cNvSpPr/>
            <p:nvPr/>
          </p:nvSpPr>
          <p:spPr>
            <a:xfrm>
              <a:off x="2954923" y="2156410"/>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9" name="Rectangle 418"/>
            <p:cNvSpPr/>
            <p:nvPr/>
          </p:nvSpPr>
          <p:spPr>
            <a:xfrm>
              <a:off x="2954923"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grpSp>
        <p:nvGrpSpPr>
          <p:cNvPr id="420" name="Group 419"/>
          <p:cNvGrpSpPr/>
          <p:nvPr/>
        </p:nvGrpSpPr>
        <p:grpSpPr>
          <a:xfrm>
            <a:off x="5611711" y="3834874"/>
            <a:ext cx="2884859" cy="1727381"/>
            <a:chOff x="358588" y="1006075"/>
            <a:chExt cx="2884859" cy="1727381"/>
          </a:xfrm>
          <a:solidFill>
            <a:sysClr val="window" lastClr="FFFFFF"/>
          </a:solidFill>
        </p:grpSpPr>
        <p:sp>
          <p:nvSpPr>
            <p:cNvPr id="421" name="Rectangle 420"/>
            <p:cNvSpPr/>
            <p:nvPr/>
          </p:nvSpPr>
          <p:spPr>
            <a:xfrm>
              <a:off x="358588"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2" name="Rectangle 421"/>
            <p:cNvSpPr/>
            <p:nvPr/>
          </p:nvSpPr>
          <p:spPr>
            <a:xfrm>
              <a:off x="647111"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3" name="Rectangle 422"/>
            <p:cNvSpPr/>
            <p:nvPr/>
          </p:nvSpPr>
          <p:spPr>
            <a:xfrm>
              <a:off x="935634"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4" name="Rectangle 423"/>
            <p:cNvSpPr/>
            <p:nvPr/>
          </p:nvSpPr>
          <p:spPr>
            <a:xfrm>
              <a:off x="358588"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5" name="Rectangle 424"/>
            <p:cNvSpPr/>
            <p:nvPr/>
          </p:nvSpPr>
          <p:spPr>
            <a:xfrm>
              <a:off x="647111"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6" name="Rectangle 425"/>
            <p:cNvSpPr/>
            <p:nvPr/>
          </p:nvSpPr>
          <p:spPr>
            <a:xfrm>
              <a:off x="935634"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7" name="Rectangle 426"/>
            <p:cNvSpPr/>
            <p:nvPr/>
          </p:nvSpPr>
          <p:spPr>
            <a:xfrm>
              <a:off x="358588" y="1583121"/>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8" name="Rectangle 427"/>
            <p:cNvSpPr/>
            <p:nvPr/>
          </p:nvSpPr>
          <p:spPr>
            <a:xfrm>
              <a:off x="647111"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29" name="Rectangle 428"/>
            <p:cNvSpPr/>
            <p:nvPr/>
          </p:nvSpPr>
          <p:spPr>
            <a:xfrm>
              <a:off x="935634"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0" name="Rectangle 429"/>
            <p:cNvSpPr/>
            <p:nvPr/>
          </p:nvSpPr>
          <p:spPr>
            <a:xfrm>
              <a:off x="1224033"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1" name="Rectangle 430"/>
            <p:cNvSpPr/>
            <p:nvPr/>
          </p:nvSpPr>
          <p:spPr>
            <a:xfrm>
              <a:off x="1512556"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2" name="Rectangle 431"/>
            <p:cNvSpPr/>
            <p:nvPr/>
          </p:nvSpPr>
          <p:spPr>
            <a:xfrm>
              <a:off x="1801079"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3" name="Rectangle 432"/>
            <p:cNvSpPr/>
            <p:nvPr/>
          </p:nvSpPr>
          <p:spPr>
            <a:xfrm>
              <a:off x="1224033"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4" name="Rectangle 433"/>
            <p:cNvSpPr/>
            <p:nvPr/>
          </p:nvSpPr>
          <p:spPr>
            <a:xfrm>
              <a:off x="1512556"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5" name="Rectangle 434"/>
            <p:cNvSpPr/>
            <p:nvPr/>
          </p:nvSpPr>
          <p:spPr>
            <a:xfrm>
              <a:off x="1801079"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6" name="Rectangle 435"/>
            <p:cNvSpPr/>
            <p:nvPr/>
          </p:nvSpPr>
          <p:spPr>
            <a:xfrm>
              <a:off x="1224033"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7" name="Rectangle 436"/>
            <p:cNvSpPr/>
            <p:nvPr/>
          </p:nvSpPr>
          <p:spPr>
            <a:xfrm>
              <a:off x="1512556"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8" name="Rectangle 437"/>
            <p:cNvSpPr/>
            <p:nvPr/>
          </p:nvSpPr>
          <p:spPr>
            <a:xfrm>
              <a:off x="1801079"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9" name="Rectangle 438"/>
            <p:cNvSpPr/>
            <p:nvPr/>
          </p:nvSpPr>
          <p:spPr>
            <a:xfrm>
              <a:off x="358588"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0" name="Rectangle 439"/>
            <p:cNvSpPr/>
            <p:nvPr/>
          </p:nvSpPr>
          <p:spPr>
            <a:xfrm>
              <a:off x="647111"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1" name="Rectangle 440"/>
            <p:cNvSpPr/>
            <p:nvPr/>
          </p:nvSpPr>
          <p:spPr>
            <a:xfrm>
              <a:off x="935634"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2" name="Rectangle 441"/>
            <p:cNvSpPr/>
            <p:nvPr/>
          </p:nvSpPr>
          <p:spPr>
            <a:xfrm>
              <a:off x="358588"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3" name="Rectangle 442"/>
            <p:cNvSpPr/>
            <p:nvPr/>
          </p:nvSpPr>
          <p:spPr>
            <a:xfrm>
              <a:off x="647111"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4" name="Rectangle 443"/>
            <p:cNvSpPr/>
            <p:nvPr/>
          </p:nvSpPr>
          <p:spPr>
            <a:xfrm>
              <a:off x="935634"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5" name="Rectangle 444"/>
            <p:cNvSpPr/>
            <p:nvPr/>
          </p:nvSpPr>
          <p:spPr>
            <a:xfrm>
              <a:off x="358588" y="2444933"/>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6" name="Rectangle 445"/>
            <p:cNvSpPr/>
            <p:nvPr/>
          </p:nvSpPr>
          <p:spPr>
            <a:xfrm>
              <a:off x="647111" y="2444933"/>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7" name="Rectangle 446"/>
            <p:cNvSpPr/>
            <p:nvPr/>
          </p:nvSpPr>
          <p:spPr>
            <a:xfrm>
              <a:off x="935634" y="2444933"/>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8" name="Rectangle 447"/>
            <p:cNvSpPr/>
            <p:nvPr/>
          </p:nvSpPr>
          <p:spPr>
            <a:xfrm>
              <a:off x="1224033"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49" name="Rectangle 448"/>
            <p:cNvSpPr/>
            <p:nvPr/>
          </p:nvSpPr>
          <p:spPr>
            <a:xfrm>
              <a:off x="1512556"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0" name="Rectangle 449"/>
            <p:cNvSpPr/>
            <p:nvPr/>
          </p:nvSpPr>
          <p:spPr>
            <a:xfrm>
              <a:off x="1801079"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1" name="Rectangle 450"/>
            <p:cNvSpPr/>
            <p:nvPr/>
          </p:nvSpPr>
          <p:spPr>
            <a:xfrm>
              <a:off x="1224033"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2" name="Rectangle 451"/>
            <p:cNvSpPr/>
            <p:nvPr/>
          </p:nvSpPr>
          <p:spPr>
            <a:xfrm>
              <a:off x="1512556"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3" name="Rectangle 452"/>
            <p:cNvSpPr/>
            <p:nvPr/>
          </p:nvSpPr>
          <p:spPr>
            <a:xfrm>
              <a:off x="1801079"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4" name="Rectangle 453"/>
            <p:cNvSpPr/>
            <p:nvPr/>
          </p:nvSpPr>
          <p:spPr>
            <a:xfrm>
              <a:off x="1224033" y="2444933"/>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5" name="Rectangle 454"/>
            <p:cNvSpPr/>
            <p:nvPr/>
          </p:nvSpPr>
          <p:spPr>
            <a:xfrm>
              <a:off x="1512556" y="2444933"/>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6" name="Rectangle 455"/>
            <p:cNvSpPr/>
            <p:nvPr/>
          </p:nvSpPr>
          <p:spPr>
            <a:xfrm>
              <a:off x="1801079" y="2444933"/>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7" name="Rectangle 456"/>
            <p:cNvSpPr/>
            <p:nvPr/>
          </p:nvSpPr>
          <p:spPr>
            <a:xfrm>
              <a:off x="2089478"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8" name="Rectangle 457"/>
            <p:cNvSpPr/>
            <p:nvPr/>
          </p:nvSpPr>
          <p:spPr>
            <a:xfrm>
              <a:off x="2378001"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9" name="Rectangle 458"/>
            <p:cNvSpPr/>
            <p:nvPr/>
          </p:nvSpPr>
          <p:spPr>
            <a:xfrm>
              <a:off x="2666524"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0" name="Rectangle 459"/>
            <p:cNvSpPr/>
            <p:nvPr/>
          </p:nvSpPr>
          <p:spPr>
            <a:xfrm>
              <a:off x="2089478"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1" name="Rectangle 460"/>
            <p:cNvSpPr/>
            <p:nvPr/>
          </p:nvSpPr>
          <p:spPr>
            <a:xfrm>
              <a:off x="2378001" y="1294598"/>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2" name="Rectangle 461"/>
            <p:cNvSpPr/>
            <p:nvPr/>
          </p:nvSpPr>
          <p:spPr>
            <a:xfrm>
              <a:off x="2666524" y="129459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3" name="Rectangle 462"/>
            <p:cNvSpPr/>
            <p:nvPr/>
          </p:nvSpPr>
          <p:spPr>
            <a:xfrm>
              <a:off x="2089478"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4" name="Rectangle 463"/>
            <p:cNvSpPr/>
            <p:nvPr/>
          </p:nvSpPr>
          <p:spPr>
            <a:xfrm>
              <a:off x="2378001" y="1583121"/>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5" name="Rectangle 464"/>
            <p:cNvSpPr/>
            <p:nvPr/>
          </p:nvSpPr>
          <p:spPr>
            <a:xfrm>
              <a:off x="2666524" y="1583121"/>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6" name="Rectangle 465"/>
            <p:cNvSpPr/>
            <p:nvPr/>
          </p:nvSpPr>
          <p:spPr>
            <a:xfrm>
              <a:off x="2089478"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7" name="Rectangle 466"/>
            <p:cNvSpPr/>
            <p:nvPr/>
          </p:nvSpPr>
          <p:spPr>
            <a:xfrm>
              <a:off x="2378001" y="1867887"/>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8" name="Rectangle 467"/>
            <p:cNvSpPr/>
            <p:nvPr/>
          </p:nvSpPr>
          <p:spPr>
            <a:xfrm>
              <a:off x="2666524" y="1867887"/>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69" name="Rectangle 468"/>
            <p:cNvSpPr/>
            <p:nvPr/>
          </p:nvSpPr>
          <p:spPr>
            <a:xfrm>
              <a:off x="2089478" y="2156410"/>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0" name="Rectangle 469"/>
            <p:cNvSpPr/>
            <p:nvPr/>
          </p:nvSpPr>
          <p:spPr>
            <a:xfrm>
              <a:off x="2378001" y="2156410"/>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1" name="Rectangle 470"/>
            <p:cNvSpPr/>
            <p:nvPr/>
          </p:nvSpPr>
          <p:spPr>
            <a:xfrm>
              <a:off x="2666524" y="2156410"/>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2" name="Rectangle 471"/>
            <p:cNvSpPr/>
            <p:nvPr/>
          </p:nvSpPr>
          <p:spPr>
            <a:xfrm>
              <a:off x="2089478"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3" name="Rectangle 472"/>
            <p:cNvSpPr/>
            <p:nvPr/>
          </p:nvSpPr>
          <p:spPr>
            <a:xfrm>
              <a:off x="2378001"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4" name="Rectangle 473"/>
            <p:cNvSpPr/>
            <p:nvPr/>
          </p:nvSpPr>
          <p:spPr>
            <a:xfrm>
              <a:off x="2666524"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5" name="Rectangle 474"/>
            <p:cNvSpPr/>
            <p:nvPr/>
          </p:nvSpPr>
          <p:spPr>
            <a:xfrm>
              <a:off x="2954924" y="1006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6" name="Rectangle 475"/>
            <p:cNvSpPr/>
            <p:nvPr/>
          </p:nvSpPr>
          <p:spPr>
            <a:xfrm>
              <a:off x="2954924" y="1294598"/>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7" name="Rectangle 476"/>
            <p:cNvSpPr/>
            <p:nvPr/>
          </p:nvSpPr>
          <p:spPr>
            <a:xfrm>
              <a:off x="2954924" y="1583121"/>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8" name="Rectangle 477"/>
            <p:cNvSpPr/>
            <p:nvPr/>
          </p:nvSpPr>
          <p:spPr>
            <a:xfrm>
              <a:off x="2954924" y="186788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9" name="Rectangle 478"/>
            <p:cNvSpPr/>
            <p:nvPr/>
          </p:nvSpPr>
          <p:spPr>
            <a:xfrm>
              <a:off x="2954924" y="2156410"/>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80" name="Rectangle 479"/>
            <p:cNvSpPr/>
            <p:nvPr/>
          </p:nvSpPr>
          <p:spPr>
            <a:xfrm>
              <a:off x="2954924" y="244493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481" name="TextBox 480"/>
          <p:cNvSpPr txBox="1"/>
          <p:nvPr/>
        </p:nvSpPr>
        <p:spPr>
          <a:xfrm>
            <a:off x="430718" y="1024647"/>
            <a:ext cx="2452198" cy="523220"/>
          </a:xfrm>
          <a:prstGeom prst="rect">
            <a:avLst/>
          </a:prstGeom>
          <a:noFill/>
        </p:spPr>
        <p:txBody>
          <a:bodyPr wrap="square" rtlCol="0">
            <a:spAutoFit/>
          </a:bodyPr>
          <a:lstStyle/>
          <a:p>
            <a:pPr algn="ctr"/>
            <a:r>
              <a:rPr lang="en-IN" sz="2800" dirty="0" smtClean="0">
                <a:solidFill>
                  <a:prstClr val="black"/>
                </a:solidFill>
                <a:latin typeface="+mj-lt"/>
              </a:rPr>
              <a:t>Raw Image</a:t>
            </a:r>
            <a:endParaRPr lang="en-US" sz="2800" dirty="0">
              <a:solidFill>
                <a:prstClr val="black"/>
              </a:solidFill>
              <a:latin typeface="+mj-lt"/>
            </a:endParaRPr>
          </a:p>
        </p:txBody>
      </p:sp>
      <p:sp>
        <p:nvSpPr>
          <p:cNvPr id="482" name="TextBox 481"/>
          <p:cNvSpPr txBox="1"/>
          <p:nvPr/>
        </p:nvSpPr>
        <p:spPr>
          <a:xfrm>
            <a:off x="3616324" y="1024647"/>
            <a:ext cx="1535113" cy="523220"/>
          </a:xfrm>
          <a:prstGeom prst="rect">
            <a:avLst/>
          </a:prstGeom>
          <a:noFill/>
        </p:spPr>
        <p:txBody>
          <a:bodyPr wrap="square" rtlCol="0">
            <a:spAutoFit/>
          </a:bodyPr>
          <a:lstStyle/>
          <a:p>
            <a:pPr algn="ctr"/>
            <a:r>
              <a:rPr lang="en-IN" sz="2800" dirty="0" smtClean="0">
                <a:solidFill>
                  <a:prstClr val="black"/>
                </a:solidFill>
                <a:latin typeface="+mj-lt"/>
              </a:rPr>
              <a:t>Kernels</a:t>
            </a:r>
            <a:endParaRPr lang="en-US" sz="2800" dirty="0">
              <a:solidFill>
                <a:prstClr val="black"/>
              </a:solidFill>
              <a:latin typeface="+mj-lt"/>
            </a:endParaRPr>
          </a:p>
        </p:txBody>
      </p:sp>
      <p:sp>
        <p:nvSpPr>
          <p:cNvPr id="483" name="TextBox 482"/>
          <p:cNvSpPr txBox="1"/>
          <p:nvPr/>
        </p:nvSpPr>
        <p:spPr>
          <a:xfrm>
            <a:off x="5418156" y="1024647"/>
            <a:ext cx="3233538" cy="523220"/>
          </a:xfrm>
          <a:prstGeom prst="rect">
            <a:avLst/>
          </a:prstGeom>
          <a:noFill/>
        </p:spPr>
        <p:txBody>
          <a:bodyPr wrap="square" rtlCol="0">
            <a:spAutoFit/>
          </a:bodyPr>
          <a:lstStyle/>
          <a:p>
            <a:pPr algn="ctr"/>
            <a:r>
              <a:rPr lang="en-IN" sz="2800" dirty="0" smtClean="0">
                <a:solidFill>
                  <a:prstClr val="black"/>
                </a:solidFill>
                <a:latin typeface="+mj-lt"/>
              </a:rPr>
              <a:t>Convolved Image</a:t>
            </a:r>
            <a:endParaRPr lang="en-US" sz="2800" dirty="0">
              <a:solidFill>
                <a:prstClr val="black"/>
              </a:solidFill>
              <a:latin typeface="+mj-lt"/>
            </a:endParaRPr>
          </a:p>
        </p:txBody>
      </p:sp>
      <p:sp>
        <p:nvSpPr>
          <p:cNvPr id="484" name="TextBox 483"/>
          <p:cNvSpPr txBox="1"/>
          <p:nvPr/>
        </p:nvSpPr>
        <p:spPr>
          <a:xfrm>
            <a:off x="9397452" y="776251"/>
            <a:ext cx="1985492" cy="954107"/>
          </a:xfrm>
          <a:prstGeom prst="rect">
            <a:avLst/>
          </a:prstGeom>
          <a:noFill/>
        </p:spPr>
        <p:txBody>
          <a:bodyPr wrap="square" rtlCol="0">
            <a:spAutoFit/>
          </a:bodyPr>
          <a:lstStyle/>
          <a:p>
            <a:pPr algn="ctr"/>
            <a:r>
              <a:rPr lang="en-IN" sz="2800" dirty="0" smtClean="0">
                <a:solidFill>
                  <a:prstClr val="black"/>
                </a:solidFill>
                <a:latin typeface="+mj-lt"/>
              </a:rPr>
              <a:t>Max Pooling (stride 1x2)</a:t>
            </a:r>
            <a:endParaRPr lang="en-US" sz="2800" dirty="0">
              <a:solidFill>
                <a:prstClr val="black"/>
              </a:solidFill>
              <a:latin typeface="+mj-lt"/>
            </a:endParaRPr>
          </a:p>
        </p:txBody>
      </p:sp>
      <p:sp>
        <p:nvSpPr>
          <p:cNvPr id="485" name="TextBox 484"/>
          <p:cNvSpPr txBox="1"/>
          <p:nvPr/>
        </p:nvSpPr>
        <p:spPr>
          <a:xfrm>
            <a:off x="3642071" y="3455715"/>
            <a:ext cx="1483621" cy="1200329"/>
          </a:xfrm>
          <a:prstGeom prst="rect">
            <a:avLst/>
          </a:prstGeom>
          <a:noFill/>
        </p:spPr>
        <p:txBody>
          <a:bodyPr wrap="square" rtlCol="0">
            <a:spAutoFit/>
          </a:bodyPr>
          <a:lstStyle/>
          <a:p>
            <a:pPr algn="ctr"/>
            <a:r>
              <a:rPr lang="en-IN" sz="2400" dirty="0" smtClean="0">
                <a:solidFill>
                  <a:prstClr val="black"/>
                </a:solidFill>
                <a:latin typeface="+mj-lt"/>
              </a:rPr>
              <a:t>Detects</a:t>
            </a:r>
            <a:br>
              <a:rPr lang="en-IN" sz="2400" dirty="0" smtClean="0">
                <a:solidFill>
                  <a:prstClr val="black"/>
                </a:solidFill>
                <a:latin typeface="+mj-lt"/>
              </a:rPr>
            </a:br>
            <a:r>
              <a:rPr lang="en-IN" sz="2400" dirty="0" smtClean="0">
                <a:solidFill>
                  <a:prstClr val="black"/>
                </a:solidFill>
                <a:latin typeface="+mj-lt"/>
              </a:rPr>
              <a:t>horizontal</a:t>
            </a:r>
            <a:br>
              <a:rPr lang="en-IN" sz="2400" dirty="0" smtClean="0">
                <a:solidFill>
                  <a:prstClr val="black"/>
                </a:solidFill>
                <a:latin typeface="+mj-lt"/>
              </a:rPr>
            </a:br>
            <a:r>
              <a:rPr lang="en-IN" sz="2400" dirty="0" smtClean="0">
                <a:solidFill>
                  <a:prstClr val="black"/>
                </a:solidFill>
                <a:latin typeface="+mj-lt"/>
              </a:rPr>
              <a:t>edges!</a:t>
            </a:r>
            <a:endParaRPr lang="en-US" sz="2400" dirty="0">
              <a:solidFill>
                <a:prstClr val="black"/>
              </a:solidFill>
              <a:latin typeface="+mj-lt"/>
            </a:endParaRPr>
          </a:p>
        </p:txBody>
      </p:sp>
      <p:sp>
        <p:nvSpPr>
          <p:cNvPr id="486" name="TextBox 485"/>
          <p:cNvSpPr txBox="1"/>
          <p:nvPr/>
        </p:nvSpPr>
        <p:spPr>
          <a:xfrm>
            <a:off x="3720277" y="5583290"/>
            <a:ext cx="1327208" cy="1200329"/>
          </a:xfrm>
          <a:prstGeom prst="rect">
            <a:avLst/>
          </a:prstGeom>
          <a:noFill/>
        </p:spPr>
        <p:txBody>
          <a:bodyPr wrap="square" rtlCol="0">
            <a:spAutoFit/>
          </a:bodyPr>
          <a:lstStyle/>
          <a:p>
            <a:pPr algn="ctr"/>
            <a:r>
              <a:rPr lang="en-IN" sz="2400" dirty="0" smtClean="0">
                <a:solidFill>
                  <a:prstClr val="black"/>
                </a:solidFill>
                <a:latin typeface="+mj-lt"/>
              </a:rPr>
              <a:t>Detects</a:t>
            </a:r>
            <a:br>
              <a:rPr lang="en-IN" sz="2400" dirty="0" smtClean="0">
                <a:solidFill>
                  <a:prstClr val="black"/>
                </a:solidFill>
                <a:latin typeface="+mj-lt"/>
              </a:rPr>
            </a:br>
            <a:r>
              <a:rPr lang="en-IN" sz="2400" dirty="0" smtClean="0">
                <a:solidFill>
                  <a:prstClr val="black"/>
                </a:solidFill>
                <a:latin typeface="+mj-lt"/>
              </a:rPr>
              <a:t>vertical</a:t>
            </a:r>
            <a:br>
              <a:rPr lang="en-IN" sz="2400" dirty="0" smtClean="0">
                <a:solidFill>
                  <a:prstClr val="black"/>
                </a:solidFill>
                <a:latin typeface="+mj-lt"/>
              </a:rPr>
            </a:br>
            <a:r>
              <a:rPr lang="en-IN" sz="2400" dirty="0" smtClean="0">
                <a:solidFill>
                  <a:prstClr val="black"/>
                </a:solidFill>
                <a:latin typeface="+mj-lt"/>
              </a:rPr>
              <a:t>edges!</a:t>
            </a:r>
            <a:endParaRPr lang="en-US" sz="2400" dirty="0">
              <a:solidFill>
                <a:prstClr val="black"/>
              </a:solidFill>
              <a:latin typeface="+mj-lt"/>
            </a:endParaRPr>
          </a:p>
        </p:txBody>
      </p:sp>
      <p:grpSp>
        <p:nvGrpSpPr>
          <p:cNvPr id="487" name="Group 486"/>
          <p:cNvGrpSpPr/>
          <p:nvPr/>
        </p:nvGrpSpPr>
        <p:grpSpPr>
          <a:xfrm>
            <a:off x="365006" y="4212004"/>
            <a:ext cx="2640211" cy="2677656"/>
            <a:chOff x="286456" y="4401637"/>
            <a:chExt cx="2640211" cy="2677656"/>
          </a:xfrm>
        </p:grpSpPr>
        <p:sp>
          <p:nvSpPr>
            <p:cNvPr id="488" name="Rectangle 487"/>
            <p:cNvSpPr/>
            <p:nvPr/>
          </p:nvSpPr>
          <p:spPr>
            <a:xfrm>
              <a:off x="286456" y="4940325"/>
              <a:ext cx="288523" cy="288523"/>
            </a:xfrm>
            <a:prstGeom prst="rect">
              <a:avLst/>
            </a:prstGeom>
            <a:solidFill>
              <a:srgbClr val="70AD47">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89" name="Rectangle 488"/>
            <p:cNvSpPr/>
            <p:nvPr/>
          </p:nvSpPr>
          <p:spPr>
            <a:xfrm>
              <a:off x="286456" y="5376426"/>
              <a:ext cx="288523" cy="28852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0" name="Rectangle 489"/>
            <p:cNvSpPr/>
            <p:nvPr/>
          </p:nvSpPr>
          <p:spPr>
            <a:xfrm>
              <a:off x="286456" y="6248628"/>
              <a:ext cx="288523" cy="288523"/>
            </a:xfrm>
            <a:prstGeom prst="rect">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91" name="TextBox 490"/>
                <p:cNvSpPr txBox="1"/>
                <p:nvPr/>
              </p:nvSpPr>
              <p:spPr>
                <a:xfrm>
                  <a:off x="647111" y="4401637"/>
                  <a:ext cx="2279556" cy="2677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=+1</m:t>
                        </m:r>
                      </m:oMath>
                    </m:oMathPara>
                  </a14:m>
                  <a:r>
                    <a:rPr kumimoji="0" lang="en-IN" sz="2800" b="0" i="1" u="none" strike="noStrike" kern="0" cap="none" spc="0" normalizeH="0" baseline="0" noProof="0" dirty="0" smtClean="0">
                      <a:ln>
                        <a:noFill/>
                      </a:ln>
                      <a:solidFill>
                        <a:prstClr val="black"/>
                      </a:solidFill>
                      <a:effectLst/>
                      <a:uLnTx/>
                      <a:uFillTx/>
                      <a:latin typeface="Cambria Math" panose="02040503050406030204" pitchFamily="18" charset="0"/>
                    </a:rPr>
                    <a:t/>
                  </a:r>
                  <a:br>
                    <a:rPr kumimoji="0" lang="en-IN" sz="2800" b="0" i="1" u="none" strike="noStrike" kern="0" cap="none" spc="0" normalizeH="0" baseline="0" noProof="0" dirty="0" smtClean="0">
                      <a:ln>
                        <a:noFill/>
                      </a:ln>
                      <a:solidFill>
                        <a:prstClr val="black"/>
                      </a:solidFill>
                      <a:effectLst/>
                      <a:uLnTx/>
                      <a:uFillTx/>
                      <a:latin typeface="Cambria Math" panose="02040503050406030204" pitchFamily="18" charset="0"/>
                    </a:rPr>
                  </a:br>
                  <a:endParaRPr kumimoji="0" lang="en-IN" sz="2800" b="0" i="1" u="none" strike="noStrike" kern="0" cap="none" spc="0" normalizeH="0" baseline="0" noProof="0" dirty="0" smtClean="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=+0.5</m:t>
                        </m:r>
                      </m:oMath>
                    </m:oMathPara>
                  </a14:m>
                  <a:endParaRPr kumimoji="0" lang="en-IN" sz="2800" b="0" i="1" u="none" strike="noStrike" kern="0" cap="none" spc="0" normalizeH="0" baseline="0" noProof="0" dirty="0" smtClean="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en-IN" sz="2800" b="0" i="1" u="none" strike="noStrike" kern="0" cap="none" spc="0" normalizeH="0" baseline="0" noProof="0" dirty="0" smtClean="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N" sz="2800" b="0" i="0" u="none" strike="noStrike" kern="0" cap="none" spc="0" normalizeH="0" baseline="0" noProof="0" smtClean="0">
                          <a:ln>
                            <a:noFill/>
                          </a:ln>
                          <a:solidFill>
                            <a:prstClr val="black"/>
                          </a:solidFill>
                          <a:effectLst/>
                          <a:uLnTx/>
                          <a:uFillTx/>
                          <a:latin typeface="Cambria Math" panose="02040503050406030204" pitchFamily="18" charset="0"/>
                        </a:rPr>
                        <m:t>=0</m:t>
                      </m:r>
                    </m:oMath>
                  </a14:m>
                  <a:r>
                    <a:rPr kumimoji="0" lang="en-IN" sz="2800" b="0" i="0" u="none" strike="noStrike" kern="0" cap="none" spc="0" normalizeH="0" baseline="0" noProof="0" dirty="0" smtClean="0">
                      <a:ln>
                        <a:noFill/>
                      </a:ln>
                      <a:solidFill>
                        <a:prstClr val="black"/>
                      </a:solidFill>
                      <a:effectLst/>
                      <a:uLnTx/>
                      <a:uFillTx/>
                      <a:latin typeface="Cambria Math" panose="02040503050406030204" pitchFamily="18" charset="0"/>
                    </a:rPr>
                    <a:t> </a:t>
                  </a:r>
                  <a:r>
                    <a:rPr kumimoji="0" lang="en-IN" sz="2800" b="0" i="0" u="none" strike="noStrike" kern="0" cap="none" spc="0" normalizeH="0" baseline="0" noProof="0" dirty="0" smtClean="0">
                      <a:ln>
                        <a:noFill/>
                      </a:ln>
                      <a:solidFill>
                        <a:prstClr val="black"/>
                      </a:solidFill>
                      <a:effectLst/>
                      <a:uLnTx/>
                      <a:uFillTx/>
                      <a:latin typeface="+mj-lt"/>
                    </a:rPr>
                    <a:t>(padded)</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=−0.5</m:t>
                        </m:r>
                      </m:oMath>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=−1</m:t>
                        </m:r>
                      </m:oMath>
                    </m:oMathPara>
                  </a14:m>
                  <a:endParaRPr kumimoji="0" lang="en-IN" sz="2800" b="0" i="0" u="none" strike="noStrike" kern="0" cap="none" spc="0" normalizeH="0" baseline="0" noProof="0" dirty="0" smtClean="0">
                    <a:ln>
                      <a:noFill/>
                    </a:ln>
                    <a:solidFill>
                      <a:prstClr val="black"/>
                    </a:solidFill>
                    <a:effectLst/>
                    <a:uLnTx/>
                    <a:uFillTx/>
                  </a:endParaRPr>
                </a:p>
              </p:txBody>
            </p:sp>
          </mc:Choice>
          <mc:Fallback xmlns="">
            <p:sp>
              <p:nvSpPr>
                <p:cNvPr id="491" name="TextBox 490"/>
                <p:cNvSpPr txBox="1">
                  <a:spLocks noRot="1" noChangeAspect="1" noMove="1" noResize="1" noEditPoints="1" noAdjustHandles="1" noChangeArrowheads="1" noChangeShapeType="1" noTextEdit="1"/>
                </p:cNvSpPr>
                <p:nvPr/>
              </p:nvSpPr>
              <p:spPr>
                <a:xfrm>
                  <a:off x="647111" y="4401637"/>
                  <a:ext cx="2279556" cy="2677656"/>
                </a:xfrm>
                <a:prstGeom prst="rect">
                  <a:avLst/>
                </a:prstGeom>
                <a:blipFill>
                  <a:blip r:embed="rId6"/>
                  <a:stretch>
                    <a:fillRect/>
                  </a:stretch>
                </a:blipFill>
              </p:spPr>
              <p:txBody>
                <a:bodyPr/>
                <a:lstStyle/>
                <a:p>
                  <a:r>
                    <a:rPr lang="en-IN">
                      <a:noFill/>
                    </a:rPr>
                    <a:t> </a:t>
                  </a:r>
                </a:p>
              </p:txBody>
            </p:sp>
          </mc:Fallback>
        </mc:AlternateContent>
        <p:sp>
          <p:nvSpPr>
            <p:cNvPr id="492" name="Rectangle 491"/>
            <p:cNvSpPr/>
            <p:nvPr/>
          </p:nvSpPr>
          <p:spPr>
            <a:xfrm>
              <a:off x="286456" y="6684729"/>
              <a:ext cx="288523" cy="288523"/>
            </a:xfrm>
            <a:prstGeom prst="rect">
              <a:avLst/>
            </a:prstGeom>
            <a:solidFill>
              <a:srgbClr val="FF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3" name="Rectangle 492"/>
            <p:cNvSpPr/>
            <p:nvPr/>
          </p:nvSpPr>
          <p:spPr>
            <a:xfrm>
              <a:off x="286456" y="4504224"/>
              <a:ext cx="288523" cy="288523"/>
            </a:xfrm>
            <a:prstGeom prst="rect">
              <a:avLst/>
            </a:prstGeom>
            <a:solidFill>
              <a:srgbClr val="2ECC71"/>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4" name="Rectangle 493"/>
            <p:cNvSpPr/>
            <p:nvPr/>
          </p:nvSpPr>
          <p:spPr>
            <a:xfrm>
              <a:off x="286456" y="5812527"/>
              <a:ext cx="288523" cy="288523"/>
            </a:xfrm>
            <a:prstGeom prst="rect">
              <a:avLst/>
            </a:prstGeom>
            <a:solidFill>
              <a:srgbClr val="5B9BD5">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495" name="Rectangular Callout 494"/>
          <p:cNvSpPr/>
          <p:nvPr/>
        </p:nvSpPr>
        <p:spPr>
          <a:xfrm>
            <a:off x="5418155" y="5733617"/>
            <a:ext cx="3951876" cy="1124383"/>
          </a:xfrm>
          <a:prstGeom prst="wedgeRectCallout">
            <a:avLst>
              <a:gd name="adj1" fmla="val -60304"/>
              <a:gd name="adj2" fmla="val -47382"/>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Images are often padded with zero pixels so that convolved image is of same size</a:t>
            </a:r>
          </a:p>
        </p:txBody>
      </p:sp>
      <p:sp>
        <p:nvSpPr>
          <p:cNvPr id="496" name="TextBox 495"/>
          <p:cNvSpPr txBox="1"/>
          <p:nvPr/>
        </p:nvSpPr>
        <p:spPr>
          <a:xfrm>
            <a:off x="9537938" y="5581941"/>
            <a:ext cx="1993041" cy="954107"/>
          </a:xfrm>
          <a:prstGeom prst="rect">
            <a:avLst/>
          </a:prstGeom>
          <a:noFill/>
        </p:spPr>
        <p:txBody>
          <a:bodyPr wrap="square" rtlCol="0">
            <a:spAutoFit/>
          </a:bodyPr>
          <a:lstStyle/>
          <a:p>
            <a:pPr algn="ctr"/>
            <a:r>
              <a:rPr lang="en-IN" sz="2800" dirty="0" smtClean="0">
                <a:solidFill>
                  <a:prstClr val="black"/>
                </a:solidFill>
                <a:latin typeface="+mj-lt"/>
              </a:rPr>
              <a:t>Max Pooling (stride 2x1)</a:t>
            </a:r>
            <a:endParaRPr lang="en-US" sz="2800" dirty="0">
              <a:solidFill>
                <a:prstClr val="black"/>
              </a:solidFill>
              <a:latin typeface="+mj-lt"/>
            </a:endParaRPr>
          </a:p>
        </p:txBody>
      </p:sp>
      <p:grpSp>
        <p:nvGrpSpPr>
          <p:cNvPr id="497" name="Group 496"/>
          <p:cNvGrpSpPr/>
          <p:nvPr/>
        </p:nvGrpSpPr>
        <p:grpSpPr>
          <a:xfrm>
            <a:off x="8948553" y="1804640"/>
            <a:ext cx="2879903" cy="1727381"/>
            <a:chOff x="8948553" y="1804640"/>
            <a:chExt cx="2879903" cy="1727381"/>
          </a:xfrm>
        </p:grpSpPr>
        <p:sp>
          <p:nvSpPr>
            <p:cNvPr id="498" name="Freeform 497"/>
            <p:cNvSpPr/>
            <p:nvPr/>
          </p:nvSpPr>
          <p:spPr>
            <a:xfrm>
              <a:off x="8948553" y="1804640"/>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9" name="Freeform 498"/>
            <p:cNvSpPr/>
            <p:nvPr/>
          </p:nvSpPr>
          <p:spPr>
            <a:xfrm>
              <a:off x="9525599" y="1804640"/>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0" name="Freeform 499"/>
            <p:cNvSpPr/>
            <p:nvPr/>
          </p:nvSpPr>
          <p:spPr>
            <a:xfrm>
              <a:off x="10102522" y="1804640"/>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1" name="Freeform 500"/>
            <p:cNvSpPr/>
            <p:nvPr/>
          </p:nvSpPr>
          <p:spPr>
            <a:xfrm>
              <a:off x="10679444" y="1804640"/>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2" name="Freeform 501"/>
            <p:cNvSpPr/>
            <p:nvPr/>
          </p:nvSpPr>
          <p:spPr>
            <a:xfrm>
              <a:off x="11251410" y="1804640"/>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3" name="Freeform 502"/>
            <p:cNvSpPr/>
            <p:nvPr/>
          </p:nvSpPr>
          <p:spPr>
            <a:xfrm>
              <a:off x="8948553" y="209316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4" name="Freeform 503"/>
            <p:cNvSpPr/>
            <p:nvPr/>
          </p:nvSpPr>
          <p:spPr>
            <a:xfrm>
              <a:off x="9525599" y="209316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5" name="Freeform 504"/>
            <p:cNvSpPr/>
            <p:nvPr/>
          </p:nvSpPr>
          <p:spPr>
            <a:xfrm>
              <a:off x="10102522" y="209316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6" name="Freeform 505"/>
            <p:cNvSpPr/>
            <p:nvPr/>
          </p:nvSpPr>
          <p:spPr>
            <a:xfrm>
              <a:off x="10679444" y="209316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7" name="Freeform 506"/>
            <p:cNvSpPr/>
            <p:nvPr/>
          </p:nvSpPr>
          <p:spPr>
            <a:xfrm>
              <a:off x="11251410" y="209316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8" name="Freeform 507"/>
            <p:cNvSpPr/>
            <p:nvPr/>
          </p:nvSpPr>
          <p:spPr>
            <a:xfrm>
              <a:off x="8948553" y="238117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09" name="Freeform 508"/>
            <p:cNvSpPr/>
            <p:nvPr/>
          </p:nvSpPr>
          <p:spPr>
            <a:xfrm>
              <a:off x="9525599" y="238117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0" name="Freeform 509"/>
            <p:cNvSpPr/>
            <p:nvPr/>
          </p:nvSpPr>
          <p:spPr>
            <a:xfrm>
              <a:off x="10102522" y="238117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1" name="Freeform 510"/>
            <p:cNvSpPr/>
            <p:nvPr/>
          </p:nvSpPr>
          <p:spPr>
            <a:xfrm>
              <a:off x="10679444" y="238117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2" name="Freeform 511"/>
            <p:cNvSpPr/>
            <p:nvPr/>
          </p:nvSpPr>
          <p:spPr>
            <a:xfrm>
              <a:off x="11251410" y="2381173"/>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F8CBAD"/>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3" name="Freeform 512"/>
            <p:cNvSpPr/>
            <p:nvPr/>
          </p:nvSpPr>
          <p:spPr>
            <a:xfrm>
              <a:off x="8948553" y="2669696"/>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4" name="Freeform 513"/>
            <p:cNvSpPr/>
            <p:nvPr/>
          </p:nvSpPr>
          <p:spPr>
            <a:xfrm>
              <a:off x="9525599" y="2669696"/>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5" name="Freeform 514"/>
            <p:cNvSpPr/>
            <p:nvPr/>
          </p:nvSpPr>
          <p:spPr>
            <a:xfrm>
              <a:off x="10102522" y="2669696"/>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6" name="Freeform 515"/>
            <p:cNvSpPr/>
            <p:nvPr/>
          </p:nvSpPr>
          <p:spPr>
            <a:xfrm>
              <a:off x="10679444" y="2669696"/>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7" name="Freeform 516"/>
            <p:cNvSpPr/>
            <p:nvPr/>
          </p:nvSpPr>
          <p:spPr>
            <a:xfrm>
              <a:off x="11251410" y="2669696"/>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8" name="Freeform 517"/>
            <p:cNvSpPr/>
            <p:nvPr/>
          </p:nvSpPr>
          <p:spPr>
            <a:xfrm>
              <a:off x="8948553" y="2954975"/>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9" name="Freeform 518"/>
            <p:cNvSpPr/>
            <p:nvPr/>
          </p:nvSpPr>
          <p:spPr>
            <a:xfrm>
              <a:off x="9525599" y="2954975"/>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0" name="Freeform 519"/>
            <p:cNvSpPr/>
            <p:nvPr/>
          </p:nvSpPr>
          <p:spPr>
            <a:xfrm>
              <a:off x="10102522" y="2954975"/>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1" name="Freeform 520"/>
            <p:cNvSpPr/>
            <p:nvPr/>
          </p:nvSpPr>
          <p:spPr>
            <a:xfrm>
              <a:off x="10679444" y="2954975"/>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2" name="Freeform 521"/>
            <p:cNvSpPr/>
            <p:nvPr/>
          </p:nvSpPr>
          <p:spPr>
            <a:xfrm>
              <a:off x="11251410" y="2954975"/>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3" name="Freeform 522"/>
            <p:cNvSpPr/>
            <p:nvPr/>
          </p:nvSpPr>
          <p:spPr>
            <a:xfrm>
              <a:off x="8948553" y="3243498"/>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4" name="Freeform 523"/>
            <p:cNvSpPr/>
            <p:nvPr/>
          </p:nvSpPr>
          <p:spPr>
            <a:xfrm>
              <a:off x="9525599" y="3243498"/>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5" name="Freeform 524"/>
            <p:cNvSpPr/>
            <p:nvPr/>
          </p:nvSpPr>
          <p:spPr>
            <a:xfrm>
              <a:off x="10102522" y="3243498"/>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6" name="Freeform 525"/>
            <p:cNvSpPr/>
            <p:nvPr/>
          </p:nvSpPr>
          <p:spPr>
            <a:xfrm>
              <a:off x="10679444" y="3243498"/>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7" name="Freeform 526"/>
            <p:cNvSpPr/>
            <p:nvPr/>
          </p:nvSpPr>
          <p:spPr>
            <a:xfrm>
              <a:off x="11251410" y="3243498"/>
              <a:ext cx="577046" cy="288523"/>
            </a:xfrm>
            <a:custGeom>
              <a:avLst/>
              <a:gdLst>
                <a:gd name="connsiteX0" fmla="*/ 0 w 577046"/>
                <a:gd name="connsiteY0" fmla="*/ 0 h 288523"/>
                <a:gd name="connsiteX1" fmla="*/ 288523 w 577046"/>
                <a:gd name="connsiteY1" fmla="*/ 0 h 288523"/>
                <a:gd name="connsiteX2" fmla="*/ 577046 w 577046"/>
                <a:gd name="connsiteY2" fmla="*/ 0 h 288523"/>
                <a:gd name="connsiteX3" fmla="*/ 577046 w 577046"/>
                <a:gd name="connsiteY3" fmla="*/ 288523 h 288523"/>
                <a:gd name="connsiteX4" fmla="*/ 288523 w 577046"/>
                <a:gd name="connsiteY4" fmla="*/ 288523 h 288523"/>
                <a:gd name="connsiteX5" fmla="*/ 0 w 577046"/>
                <a:gd name="connsiteY5" fmla="*/ 288523 h 28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46" h="288523">
                  <a:moveTo>
                    <a:pt x="0" y="0"/>
                  </a:moveTo>
                  <a:lnTo>
                    <a:pt x="288523" y="0"/>
                  </a:lnTo>
                  <a:lnTo>
                    <a:pt x="577046" y="0"/>
                  </a:lnTo>
                  <a:lnTo>
                    <a:pt x="577046" y="288523"/>
                  </a:lnTo>
                  <a:lnTo>
                    <a:pt x="288523" y="288523"/>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grpSp>
        <p:nvGrpSpPr>
          <p:cNvPr id="528" name="Group 527"/>
          <p:cNvGrpSpPr/>
          <p:nvPr/>
        </p:nvGrpSpPr>
        <p:grpSpPr>
          <a:xfrm>
            <a:off x="8948615" y="3834873"/>
            <a:ext cx="2883950" cy="1726052"/>
            <a:chOff x="8948615" y="3834873"/>
            <a:chExt cx="2883950" cy="1726052"/>
          </a:xfrm>
        </p:grpSpPr>
        <p:sp>
          <p:nvSpPr>
            <p:cNvPr id="529" name="Freeform 528"/>
            <p:cNvSpPr/>
            <p:nvPr/>
          </p:nvSpPr>
          <p:spPr>
            <a:xfrm>
              <a:off x="8948615"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0" name="Freeform 529"/>
            <p:cNvSpPr/>
            <p:nvPr/>
          </p:nvSpPr>
          <p:spPr>
            <a:xfrm>
              <a:off x="8948615"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1" name="Freeform 530"/>
            <p:cNvSpPr/>
            <p:nvPr/>
          </p:nvSpPr>
          <p:spPr>
            <a:xfrm>
              <a:off x="8948615"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2" name="Freeform 531"/>
            <p:cNvSpPr/>
            <p:nvPr/>
          </p:nvSpPr>
          <p:spPr>
            <a:xfrm>
              <a:off x="9237014"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3" name="Freeform 532"/>
            <p:cNvSpPr/>
            <p:nvPr/>
          </p:nvSpPr>
          <p:spPr>
            <a:xfrm>
              <a:off x="9237014"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4" name="Freeform 533"/>
            <p:cNvSpPr/>
            <p:nvPr/>
          </p:nvSpPr>
          <p:spPr>
            <a:xfrm>
              <a:off x="9237014"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5" name="Freeform 534"/>
            <p:cNvSpPr/>
            <p:nvPr/>
          </p:nvSpPr>
          <p:spPr>
            <a:xfrm>
              <a:off x="9525537"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6" name="Freeform 535"/>
            <p:cNvSpPr/>
            <p:nvPr/>
          </p:nvSpPr>
          <p:spPr>
            <a:xfrm>
              <a:off x="9525537"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7" name="Freeform 536"/>
            <p:cNvSpPr/>
            <p:nvPr/>
          </p:nvSpPr>
          <p:spPr>
            <a:xfrm>
              <a:off x="9525537"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8" name="Freeform 537"/>
            <p:cNvSpPr/>
            <p:nvPr/>
          </p:nvSpPr>
          <p:spPr>
            <a:xfrm>
              <a:off x="9813936"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39" name="Freeform 538"/>
            <p:cNvSpPr/>
            <p:nvPr/>
          </p:nvSpPr>
          <p:spPr>
            <a:xfrm>
              <a:off x="9813936"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0" name="Freeform 539"/>
            <p:cNvSpPr/>
            <p:nvPr/>
          </p:nvSpPr>
          <p:spPr>
            <a:xfrm>
              <a:off x="9813936"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1" name="Freeform 540"/>
            <p:cNvSpPr/>
            <p:nvPr/>
          </p:nvSpPr>
          <p:spPr>
            <a:xfrm>
              <a:off x="10101799"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2" name="Freeform 541"/>
            <p:cNvSpPr/>
            <p:nvPr/>
          </p:nvSpPr>
          <p:spPr>
            <a:xfrm>
              <a:off x="10101799"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3" name="Freeform 542"/>
            <p:cNvSpPr/>
            <p:nvPr/>
          </p:nvSpPr>
          <p:spPr>
            <a:xfrm>
              <a:off x="10101799"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4" name="Freeform 543"/>
            <p:cNvSpPr/>
            <p:nvPr/>
          </p:nvSpPr>
          <p:spPr>
            <a:xfrm>
              <a:off x="10390198"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5" name="Freeform 544"/>
            <p:cNvSpPr/>
            <p:nvPr/>
          </p:nvSpPr>
          <p:spPr>
            <a:xfrm>
              <a:off x="10390198"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6" name="Freeform 545"/>
            <p:cNvSpPr/>
            <p:nvPr/>
          </p:nvSpPr>
          <p:spPr>
            <a:xfrm>
              <a:off x="10390198"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7" name="Freeform 546"/>
            <p:cNvSpPr/>
            <p:nvPr/>
          </p:nvSpPr>
          <p:spPr>
            <a:xfrm>
              <a:off x="10678721"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8" name="Freeform 547"/>
            <p:cNvSpPr/>
            <p:nvPr/>
          </p:nvSpPr>
          <p:spPr>
            <a:xfrm>
              <a:off x="10678721"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49" name="Freeform 548"/>
            <p:cNvSpPr/>
            <p:nvPr/>
          </p:nvSpPr>
          <p:spPr>
            <a:xfrm>
              <a:off x="10678721"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0" name="Freeform 549"/>
            <p:cNvSpPr/>
            <p:nvPr/>
          </p:nvSpPr>
          <p:spPr>
            <a:xfrm>
              <a:off x="10967120"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1" name="Freeform 550"/>
            <p:cNvSpPr/>
            <p:nvPr/>
          </p:nvSpPr>
          <p:spPr>
            <a:xfrm>
              <a:off x="10967120"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FF0000"/>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2" name="Freeform 551"/>
            <p:cNvSpPr/>
            <p:nvPr/>
          </p:nvSpPr>
          <p:spPr>
            <a:xfrm>
              <a:off x="10967120"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3" name="Freeform 552"/>
            <p:cNvSpPr/>
            <p:nvPr/>
          </p:nvSpPr>
          <p:spPr>
            <a:xfrm>
              <a:off x="11255643"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4" name="Freeform 553"/>
            <p:cNvSpPr/>
            <p:nvPr/>
          </p:nvSpPr>
          <p:spPr>
            <a:xfrm>
              <a:off x="11255643"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rgbClr val="ED7D31">
                <a:lumMod val="40000"/>
                <a:lumOff val="60000"/>
              </a:srgbClr>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5" name="Freeform 554"/>
            <p:cNvSpPr/>
            <p:nvPr/>
          </p:nvSpPr>
          <p:spPr>
            <a:xfrm>
              <a:off x="11255643"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6" name="Freeform 555"/>
            <p:cNvSpPr/>
            <p:nvPr/>
          </p:nvSpPr>
          <p:spPr>
            <a:xfrm>
              <a:off x="11544042" y="383487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7" name="Freeform 556"/>
            <p:cNvSpPr/>
            <p:nvPr/>
          </p:nvSpPr>
          <p:spPr>
            <a:xfrm>
              <a:off x="11544042" y="4408163"/>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58" name="Freeform 557"/>
            <p:cNvSpPr/>
            <p:nvPr/>
          </p:nvSpPr>
          <p:spPr>
            <a:xfrm>
              <a:off x="11544042" y="4983879"/>
              <a:ext cx="288523" cy="577046"/>
            </a:xfrm>
            <a:custGeom>
              <a:avLst/>
              <a:gdLst>
                <a:gd name="connsiteX0" fmla="*/ 0 w 288523"/>
                <a:gd name="connsiteY0" fmla="*/ 0 h 577046"/>
                <a:gd name="connsiteX1" fmla="*/ 288523 w 288523"/>
                <a:gd name="connsiteY1" fmla="*/ 0 h 577046"/>
                <a:gd name="connsiteX2" fmla="*/ 288523 w 288523"/>
                <a:gd name="connsiteY2" fmla="*/ 288523 h 577046"/>
                <a:gd name="connsiteX3" fmla="*/ 288523 w 288523"/>
                <a:gd name="connsiteY3" fmla="*/ 577046 h 577046"/>
                <a:gd name="connsiteX4" fmla="*/ 0 w 288523"/>
                <a:gd name="connsiteY4" fmla="*/ 577046 h 577046"/>
                <a:gd name="connsiteX5" fmla="*/ 0 w 288523"/>
                <a:gd name="connsiteY5" fmla="*/ 288523 h 5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23" h="577046">
                  <a:moveTo>
                    <a:pt x="0" y="0"/>
                  </a:moveTo>
                  <a:lnTo>
                    <a:pt x="288523" y="0"/>
                  </a:lnTo>
                  <a:lnTo>
                    <a:pt x="288523" y="288523"/>
                  </a:lnTo>
                  <a:lnTo>
                    <a:pt x="288523" y="577046"/>
                  </a:lnTo>
                  <a:lnTo>
                    <a:pt x="0" y="577046"/>
                  </a:lnTo>
                  <a:lnTo>
                    <a:pt x="0" y="288523"/>
                  </a:lnTo>
                  <a:close/>
                </a:path>
              </a:pathLst>
            </a:custGeom>
            <a:solidFill>
              <a:sysClr val="window" lastClr="FFFFFF"/>
            </a:solidFill>
            <a:ln w="1905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559" name="Rectangular Callout 558"/>
          <p:cNvSpPr/>
          <p:nvPr/>
        </p:nvSpPr>
        <p:spPr>
          <a:xfrm>
            <a:off x="1068512" y="1001826"/>
            <a:ext cx="3795814" cy="849362"/>
          </a:xfrm>
          <a:prstGeom prst="wedgeRectCallout">
            <a:avLst>
              <a:gd name="adj1" fmla="val 63970"/>
              <a:gd name="adj2" fmla="val 113537"/>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2400" kern="0" dirty="0" smtClean="0">
                <a:solidFill>
                  <a:prstClr val="black"/>
                </a:solidFill>
                <a:latin typeface="+mj-lt"/>
              </a:rPr>
              <a:t>We may v</a:t>
            </a:r>
            <a:r>
              <a:rPr kumimoji="0" lang="en-IN" sz="2400" b="0" i="0" u="none" strike="noStrike" kern="0" cap="none" spc="0" normalizeH="0" baseline="0" noProof="0" dirty="0" err="1" smtClean="0">
                <a:ln>
                  <a:noFill/>
                </a:ln>
                <a:solidFill>
                  <a:prstClr val="black"/>
                </a:solidFill>
                <a:effectLst/>
                <a:uLnTx/>
                <a:uFillTx/>
                <a:latin typeface="+mj-lt"/>
                <a:ea typeface="+mn-ea"/>
                <a:cs typeface="+mn-cs"/>
              </a:rPr>
              <a:t>erify</a:t>
            </a:r>
            <a:r>
              <a:rPr kumimoji="0" lang="en-IN" sz="2400" b="0" i="0" u="none" strike="noStrike" kern="0" cap="none" spc="0" normalizeH="0" baseline="0" noProof="0" dirty="0" smtClean="0">
                <a:ln>
                  <a:noFill/>
                </a:ln>
                <a:solidFill>
                  <a:prstClr val="black"/>
                </a:solidFill>
                <a:effectLst/>
                <a:uLnTx/>
                <a:uFillTx/>
                <a:latin typeface="+mj-lt"/>
                <a:ea typeface="+mn-ea"/>
                <a:cs typeface="+mn-cs"/>
              </a:rPr>
              <a:t> that 2x2 stride leads to too much info loss</a:t>
            </a:r>
          </a:p>
        </p:txBody>
      </p:sp>
      <p:grpSp>
        <p:nvGrpSpPr>
          <p:cNvPr id="560" name="Group 559"/>
          <p:cNvGrpSpPr/>
          <p:nvPr/>
        </p:nvGrpSpPr>
        <p:grpSpPr>
          <a:xfrm>
            <a:off x="364711" y="3876273"/>
            <a:ext cx="2884858" cy="288523"/>
            <a:chOff x="585637" y="2296636"/>
            <a:chExt cx="2884858" cy="288523"/>
          </a:xfrm>
          <a:solidFill>
            <a:srgbClr val="5B9BD5">
              <a:lumMod val="20000"/>
              <a:lumOff val="80000"/>
            </a:srgbClr>
          </a:solidFill>
        </p:grpSpPr>
        <p:sp>
          <p:nvSpPr>
            <p:cNvPr id="561" name="Rectangle 560"/>
            <p:cNvSpPr/>
            <p:nvPr/>
          </p:nvSpPr>
          <p:spPr>
            <a:xfrm>
              <a:off x="585637"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2" name="Rectangle 561"/>
            <p:cNvSpPr/>
            <p:nvPr/>
          </p:nvSpPr>
          <p:spPr>
            <a:xfrm>
              <a:off x="874160"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3" name="Rectangle 562"/>
            <p:cNvSpPr/>
            <p:nvPr/>
          </p:nvSpPr>
          <p:spPr>
            <a:xfrm>
              <a:off x="1162683"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4" name="Rectangle 563"/>
            <p:cNvSpPr/>
            <p:nvPr/>
          </p:nvSpPr>
          <p:spPr>
            <a:xfrm>
              <a:off x="1451082"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5" name="Rectangle 564"/>
            <p:cNvSpPr/>
            <p:nvPr/>
          </p:nvSpPr>
          <p:spPr>
            <a:xfrm>
              <a:off x="1739605"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6" name="Rectangle 565"/>
            <p:cNvSpPr/>
            <p:nvPr/>
          </p:nvSpPr>
          <p:spPr>
            <a:xfrm>
              <a:off x="2028128"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7" name="Rectangle 566"/>
            <p:cNvSpPr/>
            <p:nvPr/>
          </p:nvSpPr>
          <p:spPr>
            <a:xfrm>
              <a:off x="2316527"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8" name="Rectangle 567"/>
            <p:cNvSpPr/>
            <p:nvPr/>
          </p:nvSpPr>
          <p:spPr>
            <a:xfrm>
              <a:off x="2605050"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69" name="Rectangle 568"/>
            <p:cNvSpPr/>
            <p:nvPr/>
          </p:nvSpPr>
          <p:spPr>
            <a:xfrm>
              <a:off x="2893573"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0" name="Rectangle 569"/>
            <p:cNvSpPr/>
            <p:nvPr/>
          </p:nvSpPr>
          <p:spPr>
            <a:xfrm>
              <a:off x="3181972" y="229663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grpSp>
        <p:nvGrpSpPr>
          <p:cNvPr id="571" name="Group 570"/>
          <p:cNvGrpSpPr/>
          <p:nvPr/>
        </p:nvGrpSpPr>
        <p:grpSpPr>
          <a:xfrm>
            <a:off x="3250168" y="2152834"/>
            <a:ext cx="288523" cy="2016577"/>
            <a:chOff x="107224" y="2449263"/>
            <a:chExt cx="288523" cy="2016577"/>
          </a:xfrm>
          <a:solidFill>
            <a:srgbClr val="5B9BD5">
              <a:lumMod val="20000"/>
              <a:lumOff val="80000"/>
            </a:srgbClr>
          </a:solidFill>
        </p:grpSpPr>
        <p:sp>
          <p:nvSpPr>
            <p:cNvPr id="572" name="Rectangle 571"/>
            <p:cNvSpPr/>
            <p:nvPr/>
          </p:nvSpPr>
          <p:spPr>
            <a:xfrm>
              <a:off x="107224" y="2449263"/>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3" name="Rectangle 572"/>
            <p:cNvSpPr/>
            <p:nvPr/>
          </p:nvSpPr>
          <p:spPr>
            <a:xfrm>
              <a:off x="107224" y="2737786"/>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4" name="Rectangle 573"/>
            <p:cNvSpPr/>
            <p:nvPr/>
          </p:nvSpPr>
          <p:spPr>
            <a:xfrm>
              <a:off x="107224" y="3022552"/>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5" name="Rectangle 574"/>
            <p:cNvSpPr/>
            <p:nvPr/>
          </p:nvSpPr>
          <p:spPr>
            <a:xfrm>
              <a:off x="107224" y="3311075"/>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6" name="Rectangle 575"/>
            <p:cNvSpPr/>
            <p:nvPr/>
          </p:nvSpPr>
          <p:spPr>
            <a:xfrm>
              <a:off x="107224" y="3599598"/>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7" name="Rectangle 576"/>
            <p:cNvSpPr/>
            <p:nvPr/>
          </p:nvSpPr>
          <p:spPr>
            <a:xfrm>
              <a:off x="107224" y="3888794"/>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78" name="Rectangle 577"/>
            <p:cNvSpPr/>
            <p:nvPr/>
          </p:nvSpPr>
          <p:spPr>
            <a:xfrm>
              <a:off x="107224" y="4177317"/>
              <a:ext cx="288523" cy="28852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1611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wipe(left)">
                                      <p:cBhvr>
                                        <p:cTn id="7" dur="500"/>
                                        <p:tgtEl>
                                          <p:spTgt spid="4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2"/>
                                        </p:tgtEl>
                                        <p:attrNameLst>
                                          <p:attrName>style.visibility</p:attrName>
                                        </p:attrNameLst>
                                      </p:cBhvr>
                                      <p:to>
                                        <p:strVal val="visible"/>
                                      </p:to>
                                    </p:set>
                                    <p:animEffect transition="in" filter="wipe(left)">
                                      <p:cBhvr>
                                        <p:cTn id="11" dur="500"/>
                                        <p:tgtEl>
                                          <p:spTgt spid="48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83"/>
                                        </p:tgtEl>
                                        <p:attrNameLst>
                                          <p:attrName>style.visibility</p:attrName>
                                        </p:attrNameLst>
                                      </p:cBhvr>
                                      <p:to>
                                        <p:strVal val="visible"/>
                                      </p:to>
                                    </p:set>
                                    <p:animEffect transition="in" filter="wipe(left)">
                                      <p:cBhvr>
                                        <p:cTn id="15" dur="500"/>
                                        <p:tgtEl>
                                          <p:spTgt spid="48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84"/>
                                        </p:tgtEl>
                                        <p:attrNameLst>
                                          <p:attrName>style.visibility</p:attrName>
                                        </p:attrNameLst>
                                      </p:cBhvr>
                                      <p:to>
                                        <p:strVal val="visible"/>
                                      </p:to>
                                    </p:set>
                                    <p:animEffect transition="in" filter="wipe(left)">
                                      <p:cBhvr>
                                        <p:cTn id="19" dur="500"/>
                                        <p:tgtEl>
                                          <p:spTgt spid="48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8"/>
                                        </p:tgtEl>
                                        <p:attrNameLst>
                                          <p:attrName>style.visibility</p:attrName>
                                        </p:attrNameLst>
                                      </p:cBhvr>
                                      <p:to>
                                        <p:strVal val="visible"/>
                                      </p:to>
                                    </p:set>
                                    <p:animEffect transition="in" filter="fade">
                                      <p:cBhvr>
                                        <p:cTn id="24" dur="500"/>
                                        <p:tgtEl>
                                          <p:spTgt spid="2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87"/>
                                        </p:tgtEl>
                                        <p:attrNameLst>
                                          <p:attrName>style.visibility</p:attrName>
                                        </p:attrNameLst>
                                      </p:cBhvr>
                                      <p:to>
                                        <p:strVal val="visible"/>
                                      </p:to>
                                    </p:set>
                                    <p:animEffect transition="in" filter="wipe(up)">
                                      <p:cBhvr>
                                        <p:cTn id="29" dur="500"/>
                                        <p:tgtEl>
                                          <p:spTgt spid="48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495"/>
                                        </p:tgtEl>
                                        <p:attrNameLst>
                                          <p:attrName>style.visibility</p:attrName>
                                        </p:attrNameLst>
                                      </p:cBhvr>
                                      <p:to>
                                        <p:strVal val="visible"/>
                                      </p:to>
                                    </p:set>
                                    <p:animEffect transition="in" filter="wipe(right)">
                                      <p:cBhvr>
                                        <p:cTn id="34" dur="500"/>
                                        <p:tgtEl>
                                          <p:spTgt spid="49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71"/>
                                        </p:tgtEl>
                                        <p:attrNameLst>
                                          <p:attrName>style.visibility</p:attrName>
                                        </p:attrNameLst>
                                      </p:cBhvr>
                                      <p:to>
                                        <p:strVal val="visible"/>
                                      </p:to>
                                    </p:set>
                                    <p:animEffect transition="in" filter="fade">
                                      <p:cBhvr>
                                        <p:cTn id="38" dur="500"/>
                                        <p:tgtEl>
                                          <p:spTgt spid="571"/>
                                        </p:tgtEl>
                                      </p:cBhvr>
                                    </p:animEffect>
                                  </p:childTnLst>
                                </p:cTn>
                              </p:par>
                              <p:par>
                                <p:cTn id="39" presetID="10" presetClass="entr" presetSubtype="0" fill="hold" nodeType="withEffect">
                                  <p:stCondLst>
                                    <p:cond delay="0"/>
                                  </p:stCondLst>
                                  <p:childTnLst>
                                    <p:set>
                                      <p:cBhvr>
                                        <p:cTn id="40" dur="1" fill="hold">
                                          <p:stCondLst>
                                            <p:cond delay="0"/>
                                          </p:stCondLst>
                                        </p:cTn>
                                        <p:tgtEl>
                                          <p:spTgt spid="560"/>
                                        </p:tgtEl>
                                        <p:attrNameLst>
                                          <p:attrName>style.visibility</p:attrName>
                                        </p:attrNameLst>
                                      </p:cBhvr>
                                      <p:to>
                                        <p:strVal val="visible"/>
                                      </p:to>
                                    </p:set>
                                    <p:animEffect transition="in" filter="fade">
                                      <p:cBhvr>
                                        <p:cTn id="41" dur="500"/>
                                        <p:tgtEl>
                                          <p:spTgt spid="56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92"/>
                                        </p:tgtEl>
                                        <p:attrNameLst>
                                          <p:attrName>style.visibility</p:attrName>
                                        </p:attrNameLst>
                                      </p:cBhvr>
                                      <p:to>
                                        <p:strVal val="visible"/>
                                      </p:to>
                                    </p:set>
                                    <p:animEffect transition="in" filter="wipe(up)">
                                      <p:cBhvr>
                                        <p:cTn id="46" dur="500"/>
                                        <p:tgtEl>
                                          <p:spTgt spid="292"/>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485"/>
                                        </p:tgtEl>
                                        <p:attrNameLst>
                                          <p:attrName>style.visibility</p:attrName>
                                        </p:attrNameLst>
                                      </p:cBhvr>
                                      <p:to>
                                        <p:strVal val="visible"/>
                                      </p:to>
                                    </p:set>
                                    <p:animEffect transition="in" filter="wipe(up)">
                                      <p:cBhvr>
                                        <p:cTn id="50" dur="500"/>
                                        <p:tgtEl>
                                          <p:spTgt spid="4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9"/>
                                        </p:tgtEl>
                                        <p:attrNameLst>
                                          <p:attrName>style.visibility</p:attrName>
                                        </p:attrNameLst>
                                      </p:cBhvr>
                                      <p:to>
                                        <p:strVal val="visible"/>
                                      </p:to>
                                    </p:set>
                                    <p:animEffect transition="in" filter="fade">
                                      <p:cBhvr>
                                        <p:cTn id="55" dur="500"/>
                                        <p:tgtEl>
                                          <p:spTgt spid="3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97"/>
                                        </p:tgtEl>
                                        <p:attrNameLst>
                                          <p:attrName>style.visibility</p:attrName>
                                        </p:attrNameLst>
                                      </p:cBhvr>
                                      <p:to>
                                        <p:strVal val="visible"/>
                                      </p:to>
                                    </p:set>
                                    <p:animEffect transition="in" filter="fade">
                                      <p:cBhvr>
                                        <p:cTn id="60" dur="500"/>
                                        <p:tgtEl>
                                          <p:spTgt spid="49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95"/>
                                        </p:tgtEl>
                                        <p:attrNameLst>
                                          <p:attrName>style.visibility</p:attrName>
                                        </p:attrNameLst>
                                      </p:cBhvr>
                                      <p:to>
                                        <p:strVal val="visible"/>
                                      </p:to>
                                    </p:set>
                                    <p:animEffect transition="in" filter="wipe(up)">
                                      <p:cBhvr>
                                        <p:cTn id="65" dur="500"/>
                                        <p:tgtEl>
                                          <p:spTgt spid="295"/>
                                        </p:tgtEl>
                                      </p:cBhvr>
                                    </p:animEffect>
                                  </p:childTnLst>
                                </p:cTn>
                              </p:par>
                            </p:childTnLst>
                          </p:cTn>
                        </p:par>
                        <p:par>
                          <p:cTn id="66" fill="hold">
                            <p:stCondLst>
                              <p:cond delay="500"/>
                            </p:stCondLst>
                            <p:childTnLst>
                              <p:par>
                                <p:cTn id="67" presetID="22" presetClass="entr" presetSubtype="1" fill="hold" grpId="0" nodeType="afterEffect">
                                  <p:stCondLst>
                                    <p:cond delay="0"/>
                                  </p:stCondLst>
                                  <p:childTnLst>
                                    <p:set>
                                      <p:cBhvr>
                                        <p:cTn id="68" dur="1" fill="hold">
                                          <p:stCondLst>
                                            <p:cond delay="0"/>
                                          </p:stCondLst>
                                        </p:cTn>
                                        <p:tgtEl>
                                          <p:spTgt spid="486"/>
                                        </p:tgtEl>
                                        <p:attrNameLst>
                                          <p:attrName>style.visibility</p:attrName>
                                        </p:attrNameLst>
                                      </p:cBhvr>
                                      <p:to>
                                        <p:strVal val="visible"/>
                                      </p:to>
                                    </p:set>
                                    <p:animEffect transition="in" filter="wipe(up)">
                                      <p:cBhvr>
                                        <p:cTn id="69" dur="500"/>
                                        <p:tgtEl>
                                          <p:spTgt spid="48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20"/>
                                        </p:tgtEl>
                                        <p:attrNameLst>
                                          <p:attrName>style.visibility</p:attrName>
                                        </p:attrNameLst>
                                      </p:cBhvr>
                                      <p:to>
                                        <p:strVal val="visible"/>
                                      </p:to>
                                    </p:set>
                                    <p:animEffect transition="in" filter="fade">
                                      <p:cBhvr>
                                        <p:cTn id="74" dur="500"/>
                                        <p:tgtEl>
                                          <p:spTgt spid="42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28"/>
                                        </p:tgtEl>
                                        <p:attrNameLst>
                                          <p:attrName>style.visibility</p:attrName>
                                        </p:attrNameLst>
                                      </p:cBhvr>
                                      <p:to>
                                        <p:strVal val="visible"/>
                                      </p:to>
                                    </p:set>
                                    <p:animEffect transition="in" filter="fade">
                                      <p:cBhvr>
                                        <p:cTn id="79" dur="500"/>
                                        <p:tgtEl>
                                          <p:spTgt spid="528"/>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496"/>
                                        </p:tgtEl>
                                        <p:attrNameLst>
                                          <p:attrName>style.visibility</p:attrName>
                                        </p:attrNameLst>
                                      </p:cBhvr>
                                      <p:to>
                                        <p:strVal val="visible"/>
                                      </p:to>
                                    </p:set>
                                    <p:animEffect transition="in" filter="wipe(left)">
                                      <p:cBhvr>
                                        <p:cTn id="83" dur="500"/>
                                        <p:tgtEl>
                                          <p:spTgt spid="49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59"/>
                                        </p:tgtEl>
                                        <p:attrNameLst>
                                          <p:attrName>style.visibility</p:attrName>
                                        </p:attrNameLst>
                                      </p:cBhvr>
                                      <p:to>
                                        <p:strVal val="visible"/>
                                      </p:to>
                                    </p:set>
                                    <p:animEffect transition="in" filter="wipe(left)">
                                      <p:cBhvr>
                                        <p:cTn id="88"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p:bldP spid="482" grpId="0"/>
      <p:bldP spid="483" grpId="0"/>
      <p:bldP spid="484" grpId="0"/>
      <p:bldP spid="485" grpId="0"/>
      <p:bldP spid="486" grpId="0"/>
      <p:bldP spid="495" grpId="0" animBg="1"/>
      <p:bldP spid="496" grpId="0"/>
      <p:bldP spid="5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Kernel Learning viewed as Deep Learning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2361041"/>
              </a:xfrm>
            </p:spPr>
            <p:txBody>
              <a:bodyPr/>
              <a:lstStyle/>
              <a:p>
                <a:r>
                  <a:rPr lang="en-IN" dirty="0" smtClean="0"/>
                  <a:t>Consider the quadratic kernel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m:rPr>
                            <m:sty m:val="p"/>
                          </m:rPr>
                          <a:rPr lang="en-IN">
                            <a:latin typeface="Cambria Math" panose="02040503050406030204" pitchFamily="18" charset="0"/>
                          </a:rPr>
                          <m:t>quad</m:t>
                        </m:r>
                      </m:sub>
                    </m:sSub>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r>
                                  <a:rPr lang="en-IN" b="1" i="0" smtClean="0">
                                    <a:latin typeface="Cambria Math" panose="02040503050406030204" pitchFamily="18" charset="0"/>
                                  </a:rPr>
                                  <m:t>𝐱</m:t>
                                </m:r>
                                <m:r>
                                  <a:rPr lang="en-IN" b="1" i="0">
                                    <a:latin typeface="Cambria Math" panose="02040503050406030204" pitchFamily="18" charset="0"/>
                                  </a:rPr>
                                  <m:t>,</m:t>
                                </m:r>
                                <m:r>
                                  <a:rPr lang="en-IN" b="1" i="0" smtClean="0">
                                    <a:latin typeface="Cambria Math" panose="02040503050406030204" pitchFamily="18" charset="0"/>
                                  </a:rPr>
                                  <m:t>𝐲</m:t>
                                </m:r>
                                <m:r>
                                  <a:rPr lang="en-IN" b="1" i="0">
                                    <a:latin typeface="Cambria Math" panose="02040503050406030204" pitchFamily="18" charset="0"/>
                                  </a:rPr>
                                  <m:t> </m:t>
                                </m:r>
                              </m:e>
                            </m:d>
                            <m:r>
                              <a:rPr lang="en-IN" i="1">
                                <a:latin typeface="Cambria Math" panose="02040503050406030204" pitchFamily="18" charset="0"/>
                              </a:rPr>
                              <m:t>+1</m:t>
                            </m:r>
                          </m:e>
                        </m:d>
                      </m:e>
                      <m:sup>
                        <m:r>
                          <a:rPr lang="en-IN" i="1">
                            <a:latin typeface="Cambria Math" panose="02040503050406030204" pitchFamily="18" charset="0"/>
                          </a:rPr>
                          <m:t>2</m:t>
                        </m:r>
                      </m:sup>
                    </m:sSup>
                  </m:oMath>
                </a14:m>
                <a:r>
                  <a:rPr lang="en-US" dirty="0"/>
                  <a:t> on </a:t>
                </a:r>
                <a14:m>
                  <m:oMath xmlns:m="http://schemas.openxmlformats.org/officeDocument/2006/math">
                    <m:r>
                      <a:rPr lang="en-US" i="1">
                        <a:latin typeface="Cambria Math" panose="02040503050406030204" pitchFamily="18" charset="0"/>
                        <a:ea typeface="Cambria Math" panose="02040503050406030204" pitchFamily="18" charset="0"/>
                      </a:rPr>
                      <m:t>𝒳</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2</m:t>
                        </m:r>
                      </m:sup>
                    </m:sSup>
                  </m:oMath>
                </a14:m>
                <a:endParaRPr lang="en-US" dirty="0"/>
              </a:p>
              <a:p>
                <a:r>
                  <a:rPr lang="en-IN" dirty="0"/>
                  <a:t>The feature map for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𝐾</m:t>
                        </m:r>
                      </m:e>
                      <m:sub>
                        <m:r>
                          <m:rPr>
                            <m:sty m:val="p"/>
                          </m:rPr>
                          <a:rPr lang="en-IN">
                            <a:latin typeface="Cambria Math" panose="02040503050406030204" pitchFamily="18" charset="0"/>
                          </a:rPr>
                          <m:t>quad</m:t>
                        </m:r>
                      </m:sub>
                    </m:sSub>
                  </m:oMath>
                </a14:m>
                <a:r>
                  <a:rPr lang="en-IN" dirty="0"/>
                  <a:t> 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𝜙</m:t>
                        </m:r>
                      </m:e>
                      <m:sub>
                        <m:r>
                          <m:rPr>
                            <m:sty m:val="p"/>
                          </m:rPr>
                          <a:rPr lang="en-IN">
                            <a:latin typeface="Cambria Math" panose="02040503050406030204" pitchFamily="18" charset="0"/>
                          </a:rPr>
                          <m:t>quad</m:t>
                        </m:r>
                      </m:sub>
                    </m:sSub>
                  </m:oMath>
                </a14:m>
                <a:r>
                  <a:rPr lang="en-US" dirty="0"/>
                  <a:t> where for </a:t>
                </a:r>
                <a14:m>
                  <m:oMath xmlns:m="http://schemas.openxmlformats.org/officeDocument/2006/math">
                    <m:r>
                      <a:rPr lang="en-IN" b="1">
                        <a:latin typeface="Cambria Math" panose="02040503050406030204" pitchFamily="18" charset="0"/>
                      </a:rPr>
                      <m:t>𝐱</m:t>
                    </m:r>
                    <m:r>
                      <a:rPr lang="en-IN" b="1">
                        <a:latin typeface="Cambria Math" panose="02040503050406030204" pitchFamily="18" charset="0"/>
                      </a:rPr>
                      <m:t>=</m:t>
                    </m:r>
                    <m:d>
                      <m:dPr>
                        <m:ctrlPr>
                          <a:rPr lang="en-IN" b="1" i="1">
                            <a:latin typeface="Cambria Math" panose="02040503050406030204" pitchFamily="18" charset="0"/>
                          </a:rPr>
                        </m:ctrlPr>
                      </m:dPr>
                      <m:e>
                        <m:sSub>
                          <m:sSubPr>
                            <m:ctrlPr>
                              <a:rPr lang="en-IN" b="1" i="1">
                                <a:latin typeface="Cambria Math" panose="02040503050406030204" pitchFamily="18" charset="0"/>
                              </a:rPr>
                            </m:ctrlPr>
                          </m:sSubPr>
                          <m:e>
                            <m:r>
                              <a:rPr lang="en-IN" b="1">
                                <a:latin typeface="Cambria Math" panose="02040503050406030204" pitchFamily="18" charset="0"/>
                              </a:rPr>
                              <m:t>𝐱</m:t>
                            </m:r>
                          </m:e>
                          <m:sub>
                            <m:r>
                              <a:rPr lang="en-IN" i="1">
                                <a:latin typeface="Cambria Math" panose="02040503050406030204" pitchFamily="18" charset="0"/>
                              </a:rPr>
                              <m:t>1</m:t>
                            </m:r>
                          </m:sub>
                        </m:sSub>
                        <m:r>
                          <a:rPr lang="en-IN" b="1" i="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𝐱</m:t>
                            </m:r>
                          </m:e>
                          <m:sub>
                            <m:r>
                              <a:rPr lang="en-IN" i="1">
                                <a:latin typeface="Cambria Math" panose="02040503050406030204" pitchFamily="18" charset="0"/>
                              </a:rPr>
                              <m:t>2</m:t>
                            </m:r>
                          </m:sub>
                        </m:sSub>
                      </m:e>
                    </m:d>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2</m:t>
                        </m:r>
                      </m:sup>
                    </m:sSup>
                  </m:oMath>
                </a14:m>
                <a:r>
                  <a:rPr lang="en-IN" dirty="0"/>
                  <a:t/>
                </a:r>
                <a:br>
                  <a:rPr lang="en-IN" dirty="0"/>
                </a:b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𝜙</m:t>
                        </m:r>
                      </m:e>
                      <m:sub>
                        <m:r>
                          <m:rPr>
                            <m:sty m:val="p"/>
                          </m:rPr>
                          <a:rPr lang="en-IN">
                            <a:latin typeface="Cambria Math" panose="02040503050406030204" pitchFamily="18" charset="0"/>
                          </a:rPr>
                          <m:t>quad</m:t>
                        </m:r>
                      </m:sub>
                    </m:sSub>
                    <m:d>
                      <m:dPr>
                        <m:ctrlPr>
                          <a:rPr lang="en-IN" i="1">
                            <a:latin typeface="Cambria Math" panose="02040503050406030204" pitchFamily="18" charset="0"/>
                          </a:rPr>
                        </m:ctrlPr>
                      </m:dPr>
                      <m:e>
                        <m:r>
                          <a:rPr lang="en-IN" b="1">
                            <a:latin typeface="Cambria Math" panose="02040503050406030204" pitchFamily="18" charset="0"/>
                          </a:rPr>
                          <m:t>𝐱</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1, </m:t>
                        </m:r>
                        <m:sSub>
                          <m:sSubPr>
                            <m:ctrlPr>
                              <a:rPr lang="en-IN" i="1">
                                <a:latin typeface="Cambria Math" panose="02040503050406030204" pitchFamily="18" charset="0"/>
                              </a:rPr>
                            </m:ctrlPr>
                          </m:sSubPr>
                          <m:e>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r>
                              <a:rPr lang="en-IN" i="1">
                                <a:latin typeface="Cambria Math" panose="02040503050406030204" pitchFamily="18" charset="0"/>
                              </a:rPr>
                              <m:t>⋅</m:t>
                            </m:r>
                            <m:r>
                              <a:rPr lang="en-IN" b="1">
                                <a:latin typeface="Cambria Math" panose="02040503050406030204" pitchFamily="18" charset="0"/>
                              </a:rPr>
                              <m:t>𝐱</m:t>
                            </m:r>
                          </m:e>
                          <m:sub>
                            <m:r>
                              <a:rPr lang="en-IN" i="1">
                                <a:latin typeface="Cambria Math" panose="02040503050406030204" pitchFamily="18" charset="0"/>
                              </a:rPr>
                              <m:t>1</m:t>
                            </m:r>
                          </m:sub>
                        </m:sSub>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b="1">
                                <a:latin typeface="Cambria Math" panose="02040503050406030204" pitchFamily="18" charset="0"/>
                              </a:rPr>
                              <m:t>𝐱</m:t>
                            </m:r>
                          </m:e>
                          <m:sub>
                            <m:r>
                              <a:rPr lang="en-IN" i="1">
                                <a:latin typeface="Cambria Math" panose="02040503050406030204" pitchFamily="18" charset="0"/>
                              </a:rPr>
                              <m:t>1</m:t>
                            </m:r>
                          </m:sub>
                          <m:sup>
                            <m:r>
                              <a:rPr lang="en-IN" i="1">
                                <a:latin typeface="Cambria Math" panose="02040503050406030204" pitchFamily="18" charset="0"/>
                              </a:rPr>
                              <m:t>2</m:t>
                            </m:r>
                          </m:sup>
                        </m:sSubSup>
                        <m:r>
                          <a:rPr lang="en-IN" i="1">
                            <a:latin typeface="Cambria Math" panose="02040503050406030204" pitchFamily="18" charset="0"/>
                          </a:rPr>
                          <m:t>,</m:t>
                        </m:r>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r>
                          <a:rPr lang="en-IN" i="1">
                            <a:latin typeface="Cambria Math" panose="02040503050406030204" pitchFamily="18" charset="0"/>
                          </a:rPr>
                          <m:t>⋅</m:t>
                        </m:r>
                        <m:sSub>
                          <m:sSubPr>
                            <m:ctrlPr>
                              <a:rPr lang="en-IN" i="1">
                                <a:latin typeface="Cambria Math" panose="02040503050406030204" pitchFamily="18" charset="0"/>
                              </a:rPr>
                            </m:ctrlPr>
                          </m:sSubPr>
                          <m:e>
                            <m:r>
                              <a:rPr lang="en-IN" b="1">
                                <a:latin typeface="Cambria Math" panose="02040503050406030204" pitchFamily="18" charset="0"/>
                              </a:rPr>
                              <m:t>𝐱</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b="1">
                                <a:latin typeface="Cambria Math" panose="02040503050406030204" pitchFamily="18" charset="0"/>
                              </a:rPr>
                              <m:t>𝐱</m:t>
                            </m:r>
                          </m:e>
                          <m:sub>
                            <m:r>
                              <a:rPr lang="en-IN" i="1">
                                <a:latin typeface="Cambria Math" panose="02040503050406030204" pitchFamily="18" charset="0"/>
                              </a:rPr>
                              <m:t>2</m:t>
                            </m:r>
                          </m:sub>
                        </m:sSub>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b="1">
                                <a:latin typeface="Cambria Math" panose="02040503050406030204" pitchFamily="18" charset="0"/>
                              </a:rPr>
                              <m:t>𝐱</m:t>
                            </m:r>
                          </m:e>
                          <m:sub>
                            <m:r>
                              <a:rPr lang="en-IN" i="1">
                                <a:latin typeface="Cambria Math" panose="02040503050406030204" pitchFamily="18" charset="0"/>
                              </a:rPr>
                              <m:t>2</m:t>
                            </m:r>
                          </m:sub>
                          <m:sup>
                            <m:r>
                              <a:rPr lang="en-IN" i="1">
                                <a:latin typeface="Cambria Math" panose="02040503050406030204" pitchFamily="18" charset="0"/>
                              </a:rPr>
                              <m:t>2</m:t>
                            </m:r>
                          </m:sup>
                        </m:sSubSup>
                        <m:r>
                          <a:rPr lang="en-IN" i="1">
                            <a:latin typeface="Cambria Math" panose="02040503050406030204" pitchFamily="18" charset="0"/>
                          </a:rPr>
                          <m:t>,</m:t>
                        </m:r>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r>
                          <a:rPr lang="en-IN" i="1">
                            <a:latin typeface="Cambria Math" panose="02040503050406030204" pitchFamily="18" charset="0"/>
                          </a:rPr>
                          <m:t>⋅</m:t>
                        </m:r>
                        <m:sSub>
                          <m:sSubPr>
                            <m:ctrlPr>
                              <a:rPr lang="en-IN" i="1">
                                <a:latin typeface="Cambria Math" panose="02040503050406030204" pitchFamily="18" charset="0"/>
                              </a:rPr>
                            </m:ctrlPr>
                          </m:sSubPr>
                          <m:e>
                            <m:r>
                              <a:rPr lang="en-IN" b="1">
                                <a:latin typeface="Cambria Math" panose="02040503050406030204" pitchFamily="18" charset="0"/>
                              </a:rPr>
                              <m:t>𝐱</m:t>
                            </m:r>
                          </m:e>
                          <m:sub>
                            <m:r>
                              <a:rPr lang="en-IN" i="1">
                                <a:latin typeface="Cambria Math" panose="02040503050406030204" pitchFamily="18" charset="0"/>
                              </a:rPr>
                              <m:t>2</m:t>
                            </m:r>
                          </m:sub>
                        </m:sSub>
                      </m:e>
                    </m:d>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6</m:t>
                        </m:r>
                      </m:sup>
                    </m:sSup>
                  </m:oMath>
                </a14:m>
                <a:endParaRPr lang="en-US" dirty="0"/>
              </a:p>
              <a:p>
                <a:r>
                  <a:rPr lang="en-IN" dirty="0"/>
                  <a:t>A linear model over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𝜙</m:t>
                        </m:r>
                      </m:e>
                      <m:sub>
                        <m:r>
                          <m:rPr>
                            <m:sty m:val="p"/>
                          </m:rPr>
                          <a:rPr lang="en-IN">
                            <a:latin typeface="Cambria Math" panose="02040503050406030204" pitchFamily="18" charset="0"/>
                          </a:rPr>
                          <m:t>quad</m:t>
                        </m:r>
                      </m:sub>
                    </m:sSub>
                  </m:oMath>
                </a14:m>
                <a:r>
                  <a:rPr lang="en-US" dirty="0"/>
                  <a:t> is represented as a vector </a:t>
                </a:r>
                <a14:m>
                  <m:oMath xmlns:m="http://schemas.openxmlformats.org/officeDocument/2006/math">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6</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2361041"/>
              </a:xfrm>
              <a:blipFill>
                <a:blip r:embed="rId2"/>
                <a:stretch>
                  <a:fillRect l="-578" t="-5155" b="-489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mc:AlternateContent xmlns:mc="http://schemas.openxmlformats.org/markup-compatibility/2006" xmlns:a14="http://schemas.microsoft.com/office/drawing/2010/main">
        <mc:Choice Requires="a14">
          <p:sp>
            <p:nvSpPr>
              <p:cNvPr id="93" name="Oval 92"/>
              <p:cNvSpPr/>
              <p:nvPr/>
            </p:nvSpPr>
            <p:spPr>
              <a:xfrm>
                <a:off x="5405035" y="6164946"/>
                <a:ext cx="556181" cy="556181"/>
              </a:xfrm>
              <a:prstGeom prst="ellipse">
                <a:avLst/>
              </a:prstGeom>
              <a:solidFill>
                <a:sysClr val="window" lastClr="FFFFFF"/>
              </a:solid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800" b="1"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𝐱</m:t>
                          </m:r>
                        </m:e>
                        <m:sub>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3" name="Oval 92"/>
              <p:cNvSpPr>
                <a:spLocks noRot="1" noChangeAspect="1" noMove="1" noResize="1" noEditPoints="1" noAdjustHandles="1" noChangeArrowheads="1" noChangeShapeType="1" noTextEdit="1"/>
              </p:cNvSpPr>
              <p:nvPr/>
            </p:nvSpPr>
            <p:spPr>
              <a:xfrm>
                <a:off x="5405035" y="6164946"/>
                <a:ext cx="556181" cy="556181"/>
              </a:xfrm>
              <a:prstGeom prst="ellipse">
                <a:avLst/>
              </a:prstGeom>
              <a:blipFill>
                <a:blip r:embed="rId3"/>
                <a:stretch>
                  <a:fillRect/>
                </a:stretch>
              </a:blipFill>
              <a:ln w="38100" cap="flat" cmpd="sng" algn="ctr">
                <a:solidFill>
                  <a:srgbClr val="FF000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Oval 93"/>
              <p:cNvSpPr/>
              <p:nvPr/>
            </p:nvSpPr>
            <p:spPr>
              <a:xfrm>
                <a:off x="7991455" y="6164946"/>
                <a:ext cx="556181" cy="556181"/>
              </a:xfrm>
              <a:prstGeom prst="ellipse">
                <a:avLst/>
              </a:prstGeom>
              <a:solidFill>
                <a:sysClr val="window" lastClr="FFFFFF"/>
              </a:solid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800" b="1"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𝐱</m:t>
                          </m:r>
                        </m:e>
                        <m:sub>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4" name="Oval 93"/>
              <p:cNvSpPr>
                <a:spLocks noRot="1" noChangeAspect="1" noMove="1" noResize="1" noEditPoints="1" noAdjustHandles="1" noChangeArrowheads="1" noChangeShapeType="1" noTextEdit="1"/>
              </p:cNvSpPr>
              <p:nvPr/>
            </p:nvSpPr>
            <p:spPr>
              <a:xfrm>
                <a:off x="7991455" y="6164946"/>
                <a:ext cx="556181" cy="556181"/>
              </a:xfrm>
              <a:prstGeom prst="ellipse">
                <a:avLst/>
              </a:prstGeom>
              <a:blipFill>
                <a:blip r:embed="rId4"/>
                <a:stretch>
                  <a:fillRect/>
                </a:stretch>
              </a:blipFill>
              <a:ln w="38100" cap="flat" cmpd="sng" algn="ctr">
                <a:solidFill>
                  <a:srgbClr val="FF000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Oval 94"/>
              <p:cNvSpPr/>
              <p:nvPr/>
            </p:nvSpPr>
            <p:spPr>
              <a:xfrm>
                <a:off x="2818615" y="5024187"/>
                <a:ext cx="556181" cy="556181"/>
              </a:xfrm>
              <a:prstGeom prst="ellipse">
                <a:avLst/>
              </a:prstGeom>
              <a:solidFill>
                <a:sysClr val="window" lastClr="FFFFFF"/>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5" name="Oval 94"/>
              <p:cNvSpPr>
                <a:spLocks noRot="1" noChangeAspect="1" noMove="1" noResize="1" noEditPoints="1" noAdjustHandles="1" noChangeArrowheads="1" noChangeShapeType="1" noTextEdit="1"/>
              </p:cNvSpPr>
              <p:nvPr/>
            </p:nvSpPr>
            <p:spPr>
              <a:xfrm>
                <a:off x="2818615" y="5024187"/>
                <a:ext cx="556181" cy="556181"/>
              </a:xfrm>
              <a:prstGeom prst="ellipse">
                <a:avLst/>
              </a:prstGeom>
              <a:blipFill>
                <a:blip r:embed="rId5"/>
                <a:stretch>
                  <a:fillRect/>
                </a:stretch>
              </a:blipFill>
              <a:ln w="38100" cap="flat" cmpd="sng" algn="ctr">
                <a:solidFill>
                  <a:srgbClr val="00B0F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Oval 95"/>
              <p:cNvSpPr/>
              <p:nvPr/>
            </p:nvSpPr>
            <p:spPr>
              <a:xfrm>
                <a:off x="4111825" y="5024187"/>
                <a:ext cx="556181" cy="556181"/>
              </a:xfrm>
              <a:prstGeom prst="ellipse">
                <a:avLst/>
              </a:prstGeom>
              <a:solidFill>
                <a:sysClr val="window" lastClr="FFFFFF"/>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IN"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id</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6" name="Oval 95"/>
              <p:cNvSpPr>
                <a:spLocks noRot="1" noChangeAspect="1" noMove="1" noResize="1" noEditPoints="1" noAdjustHandles="1" noChangeArrowheads="1" noChangeShapeType="1" noTextEdit="1"/>
              </p:cNvSpPr>
              <p:nvPr/>
            </p:nvSpPr>
            <p:spPr>
              <a:xfrm>
                <a:off x="4111825" y="5024187"/>
                <a:ext cx="556181" cy="556181"/>
              </a:xfrm>
              <a:prstGeom prst="ellipse">
                <a:avLst/>
              </a:prstGeom>
              <a:blipFill>
                <a:blip r:embed="rId6"/>
                <a:stretch>
                  <a:fillRect/>
                </a:stretch>
              </a:blipFill>
              <a:ln w="38100" cap="flat" cmpd="sng" algn="ctr">
                <a:solidFill>
                  <a:srgbClr val="00B0F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Oval 96"/>
              <p:cNvSpPr/>
              <p:nvPr/>
            </p:nvSpPr>
            <p:spPr>
              <a:xfrm>
                <a:off x="5405035" y="5024188"/>
                <a:ext cx="556181" cy="556181"/>
              </a:xfrm>
              <a:prstGeom prst="ellipse">
                <a:avLst/>
              </a:prstGeom>
              <a:solidFill>
                <a:sysClr val="window" lastClr="FFFFFF"/>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IN"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sq</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7" name="Oval 96"/>
              <p:cNvSpPr>
                <a:spLocks noRot="1" noChangeAspect="1" noMove="1" noResize="1" noEditPoints="1" noAdjustHandles="1" noChangeArrowheads="1" noChangeShapeType="1" noTextEdit="1"/>
              </p:cNvSpPr>
              <p:nvPr/>
            </p:nvSpPr>
            <p:spPr>
              <a:xfrm>
                <a:off x="5405035" y="5024188"/>
                <a:ext cx="556181" cy="556181"/>
              </a:xfrm>
              <a:prstGeom prst="ellipse">
                <a:avLst/>
              </a:prstGeom>
              <a:blipFill>
                <a:blip r:embed="rId7"/>
                <a:stretch>
                  <a:fillRect/>
                </a:stretch>
              </a:blipFill>
              <a:ln w="38100" cap="flat" cmpd="sng" algn="ctr">
                <a:solidFill>
                  <a:srgbClr val="00B0F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8" name="Oval 97"/>
              <p:cNvSpPr/>
              <p:nvPr/>
            </p:nvSpPr>
            <p:spPr>
              <a:xfrm>
                <a:off x="6698245" y="5024187"/>
                <a:ext cx="556181" cy="556181"/>
              </a:xfrm>
              <a:prstGeom prst="ellipse">
                <a:avLst/>
              </a:prstGeom>
              <a:solidFill>
                <a:sysClr val="window" lastClr="FFFFFF"/>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8" name="Oval 97"/>
              <p:cNvSpPr>
                <a:spLocks noRot="1" noChangeAspect="1" noMove="1" noResize="1" noEditPoints="1" noAdjustHandles="1" noChangeArrowheads="1" noChangeShapeType="1" noTextEdit="1"/>
              </p:cNvSpPr>
              <p:nvPr/>
            </p:nvSpPr>
            <p:spPr>
              <a:xfrm>
                <a:off x="6698245" y="5024187"/>
                <a:ext cx="556181" cy="556181"/>
              </a:xfrm>
              <a:prstGeom prst="ellipse">
                <a:avLst/>
              </a:prstGeom>
              <a:blipFill>
                <a:blip r:embed="rId8"/>
                <a:stretch>
                  <a:fillRect/>
                </a:stretch>
              </a:blipFill>
              <a:ln w="38100" cap="flat" cmpd="sng" algn="ctr">
                <a:solidFill>
                  <a:srgbClr val="00B0F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9" name="Oval 98"/>
              <p:cNvSpPr/>
              <p:nvPr/>
            </p:nvSpPr>
            <p:spPr>
              <a:xfrm>
                <a:off x="7991455" y="5024187"/>
                <a:ext cx="556181" cy="556181"/>
              </a:xfrm>
              <a:prstGeom prst="ellipse">
                <a:avLst/>
              </a:prstGeom>
              <a:solidFill>
                <a:sysClr val="window" lastClr="FFFFFF"/>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IN"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sq</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99" name="Oval 98"/>
              <p:cNvSpPr>
                <a:spLocks noRot="1" noChangeAspect="1" noMove="1" noResize="1" noEditPoints="1" noAdjustHandles="1" noChangeArrowheads="1" noChangeShapeType="1" noTextEdit="1"/>
              </p:cNvSpPr>
              <p:nvPr/>
            </p:nvSpPr>
            <p:spPr>
              <a:xfrm>
                <a:off x="7991455" y="5024187"/>
                <a:ext cx="556181" cy="556181"/>
              </a:xfrm>
              <a:prstGeom prst="ellipse">
                <a:avLst/>
              </a:prstGeom>
              <a:blipFill>
                <a:blip r:embed="rId9"/>
                <a:stretch>
                  <a:fillRect/>
                </a:stretch>
              </a:blipFill>
              <a:ln w="38100" cap="flat" cmpd="sng" algn="ctr">
                <a:solidFill>
                  <a:srgbClr val="00B0F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Oval 99"/>
              <p:cNvSpPr/>
              <p:nvPr/>
            </p:nvSpPr>
            <p:spPr>
              <a:xfrm>
                <a:off x="9284666" y="5024187"/>
                <a:ext cx="556181" cy="556181"/>
              </a:xfrm>
              <a:prstGeom prst="ellipse">
                <a:avLst/>
              </a:prstGeom>
              <a:solidFill>
                <a:sysClr val="window" lastClr="FFFFFF"/>
              </a:solid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IN"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id</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100" name="Oval 99"/>
              <p:cNvSpPr>
                <a:spLocks noRot="1" noChangeAspect="1" noMove="1" noResize="1" noEditPoints="1" noAdjustHandles="1" noChangeArrowheads="1" noChangeShapeType="1" noTextEdit="1"/>
              </p:cNvSpPr>
              <p:nvPr/>
            </p:nvSpPr>
            <p:spPr>
              <a:xfrm>
                <a:off x="9284666" y="5024187"/>
                <a:ext cx="556181" cy="556181"/>
              </a:xfrm>
              <a:prstGeom prst="ellipse">
                <a:avLst/>
              </a:prstGeom>
              <a:blipFill>
                <a:blip r:embed="rId10"/>
                <a:stretch>
                  <a:fillRect/>
                </a:stretch>
              </a:blipFill>
              <a:ln w="38100" cap="flat" cmpd="sng" algn="ctr">
                <a:solidFill>
                  <a:srgbClr val="00B0F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1" name="Oval 100"/>
              <p:cNvSpPr/>
              <p:nvPr/>
            </p:nvSpPr>
            <p:spPr>
              <a:xfrm>
                <a:off x="6096000" y="3768997"/>
                <a:ext cx="556181" cy="556181"/>
              </a:xfrm>
              <a:prstGeom prst="ellipse">
                <a:avLst/>
              </a:prstGeom>
              <a:solidFill>
                <a:sysClr val="window" lastClr="FFFFFF"/>
              </a:solidFill>
              <a:ln w="38100" cap="flat" cmpd="sng" algn="ctr">
                <a:solidFill>
                  <a:srgbClr val="2ECC7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101" name="Oval 100"/>
              <p:cNvSpPr>
                <a:spLocks noRot="1" noChangeAspect="1" noMove="1" noResize="1" noEditPoints="1" noAdjustHandles="1" noChangeArrowheads="1" noChangeShapeType="1" noTextEdit="1"/>
              </p:cNvSpPr>
              <p:nvPr/>
            </p:nvSpPr>
            <p:spPr>
              <a:xfrm>
                <a:off x="6096000" y="3768997"/>
                <a:ext cx="556181" cy="556181"/>
              </a:xfrm>
              <a:prstGeom prst="ellipse">
                <a:avLst/>
              </a:prstGeom>
              <a:blipFill>
                <a:blip r:embed="rId11"/>
                <a:stretch>
                  <a:fillRect/>
                </a:stretch>
              </a:blipFill>
              <a:ln w="38100" cap="flat" cmpd="sng" algn="ctr">
                <a:solidFill>
                  <a:srgbClr val="2ECC71"/>
                </a:solidFill>
                <a:prstDash val="solid"/>
                <a:miter lim="800000"/>
              </a:ln>
              <a:effectLst/>
            </p:spPr>
            <p:txBody>
              <a:bodyPr/>
              <a:lstStyle/>
              <a:p>
                <a:r>
                  <a:rPr lang="en-IN">
                    <a:noFill/>
                  </a:rPr>
                  <a:t> </a:t>
                </a:r>
              </a:p>
            </p:txBody>
          </p:sp>
        </mc:Fallback>
      </mc:AlternateContent>
      <p:cxnSp>
        <p:nvCxnSpPr>
          <p:cNvPr id="102" name="Straight Arrow Connector 101"/>
          <p:cNvCxnSpPr>
            <a:stCxn id="93" idx="1"/>
            <a:endCxn id="96" idx="5"/>
          </p:cNvCxnSpPr>
          <p:nvPr/>
        </p:nvCxnSpPr>
        <p:spPr>
          <a:xfrm flipH="1" flipV="1">
            <a:off x="4586555" y="5498917"/>
            <a:ext cx="899931" cy="74748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3" name="Straight Arrow Connector 102"/>
          <p:cNvCxnSpPr>
            <a:stCxn id="93" idx="7"/>
            <a:endCxn id="98" idx="3"/>
          </p:cNvCxnSpPr>
          <p:nvPr/>
        </p:nvCxnSpPr>
        <p:spPr>
          <a:xfrm flipV="1">
            <a:off x="5879765" y="5498917"/>
            <a:ext cx="899931" cy="74748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4" name="Straight Arrow Connector 103"/>
          <p:cNvCxnSpPr>
            <a:stCxn id="93" idx="0"/>
            <a:endCxn id="97" idx="4"/>
          </p:cNvCxnSpPr>
          <p:nvPr/>
        </p:nvCxnSpPr>
        <p:spPr>
          <a:xfrm flipV="1">
            <a:off x="5683126" y="5580369"/>
            <a:ext cx="0" cy="584577"/>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5" name="Straight Arrow Connector 104"/>
          <p:cNvCxnSpPr>
            <a:stCxn id="94" idx="0"/>
            <a:endCxn id="99" idx="4"/>
          </p:cNvCxnSpPr>
          <p:nvPr/>
        </p:nvCxnSpPr>
        <p:spPr>
          <a:xfrm flipV="1">
            <a:off x="8269546" y="5580368"/>
            <a:ext cx="0" cy="584578"/>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6" name="Straight Arrow Connector 105"/>
          <p:cNvCxnSpPr>
            <a:stCxn id="94" idx="1"/>
            <a:endCxn id="98" idx="5"/>
          </p:cNvCxnSpPr>
          <p:nvPr/>
        </p:nvCxnSpPr>
        <p:spPr>
          <a:xfrm flipH="1" flipV="1">
            <a:off x="7172975" y="5498917"/>
            <a:ext cx="899931" cy="74748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7" name="Straight Arrow Connector 106"/>
          <p:cNvCxnSpPr>
            <a:stCxn id="94" idx="7"/>
            <a:endCxn id="100" idx="3"/>
          </p:cNvCxnSpPr>
          <p:nvPr/>
        </p:nvCxnSpPr>
        <p:spPr>
          <a:xfrm flipV="1">
            <a:off x="8466185" y="5498917"/>
            <a:ext cx="899932" cy="74748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8" name="Straight Arrow Connector 107"/>
          <p:cNvCxnSpPr>
            <a:stCxn id="95" idx="0"/>
            <a:endCxn id="101" idx="2"/>
          </p:cNvCxnSpPr>
          <p:nvPr/>
        </p:nvCxnSpPr>
        <p:spPr>
          <a:xfrm flipV="1">
            <a:off x="3096706" y="4047088"/>
            <a:ext cx="2999294" cy="977099"/>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09" name="Straight Arrow Connector 108"/>
          <p:cNvCxnSpPr>
            <a:stCxn id="96" idx="0"/>
            <a:endCxn id="101" idx="3"/>
          </p:cNvCxnSpPr>
          <p:nvPr/>
        </p:nvCxnSpPr>
        <p:spPr>
          <a:xfrm flipV="1">
            <a:off x="4389916" y="4243727"/>
            <a:ext cx="1787535" cy="78046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10" name="Straight Arrow Connector 109"/>
          <p:cNvCxnSpPr>
            <a:stCxn id="97" idx="0"/>
            <a:endCxn id="101" idx="4"/>
          </p:cNvCxnSpPr>
          <p:nvPr/>
        </p:nvCxnSpPr>
        <p:spPr>
          <a:xfrm flipV="1">
            <a:off x="5683126" y="4325178"/>
            <a:ext cx="690965" cy="69901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11" name="Straight Arrow Connector 110"/>
          <p:cNvCxnSpPr>
            <a:stCxn id="98" idx="0"/>
            <a:endCxn id="101" idx="4"/>
          </p:cNvCxnSpPr>
          <p:nvPr/>
        </p:nvCxnSpPr>
        <p:spPr>
          <a:xfrm flipH="1" flipV="1">
            <a:off x="6374091" y="4325178"/>
            <a:ext cx="602245" cy="699009"/>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12" name="Straight Arrow Connector 111"/>
          <p:cNvCxnSpPr>
            <a:stCxn id="99" idx="0"/>
            <a:endCxn id="101" idx="5"/>
          </p:cNvCxnSpPr>
          <p:nvPr/>
        </p:nvCxnSpPr>
        <p:spPr>
          <a:xfrm flipH="1" flipV="1">
            <a:off x="6570730" y="4243727"/>
            <a:ext cx="1698816" cy="780460"/>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13" name="Straight Arrow Connector 112"/>
          <p:cNvCxnSpPr>
            <a:stCxn id="100" idx="0"/>
            <a:endCxn id="101" idx="6"/>
          </p:cNvCxnSpPr>
          <p:nvPr/>
        </p:nvCxnSpPr>
        <p:spPr>
          <a:xfrm flipH="1" flipV="1">
            <a:off x="6652181" y="4047088"/>
            <a:ext cx="2910576" cy="977099"/>
          </a:xfrm>
          <a:prstGeom prst="straightConnector1">
            <a:avLst/>
          </a:prstGeom>
          <a:noFill/>
          <a:ln w="38100" cap="flat" cmpd="sng" algn="ctr">
            <a:solidFill>
              <a:sysClr val="windowText" lastClr="000000"/>
            </a:solidFill>
            <a:prstDash val="solid"/>
            <a:miter lim="800000"/>
            <a:tailEnd type="triangle" w="lg" len="lg"/>
          </a:ln>
          <a:effectLst/>
        </p:spPr>
      </p:cxnSp>
      <p:cxnSp>
        <p:nvCxnSpPr>
          <p:cNvPr id="114" name="Elbow Connector 113"/>
          <p:cNvCxnSpPr>
            <a:stCxn id="101" idx="0"/>
          </p:cNvCxnSpPr>
          <p:nvPr/>
        </p:nvCxnSpPr>
        <p:spPr>
          <a:xfrm rot="5400000" flipH="1" flipV="1">
            <a:off x="6842927" y="3079409"/>
            <a:ext cx="220753" cy="1158425"/>
          </a:xfrm>
          <a:prstGeom prst="bentConnector2">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15" name="Rectangle 114"/>
              <p:cNvSpPr/>
              <p:nvPr/>
            </p:nvSpPr>
            <p:spPr>
              <a:xfrm>
                <a:off x="7523289" y="3253036"/>
                <a:ext cx="2328778" cy="59041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IN" sz="2800" b="1" i="0" u="none" strike="noStrike" kern="0" cap="none" spc="0" normalizeH="0" baseline="0" noProof="0" smtClean="0">
                              <a:ln>
                                <a:noFill/>
                              </a:ln>
                              <a:solidFill>
                                <a:prstClr val="black"/>
                              </a:solidFill>
                              <a:effectLst/>
                              <a:uLnTx/>
                              <a:uFillTx/>
                              <a:latin typeface="Cambria Math" panose="02040503050406030204" pitchFamily="18" charset="0"/>
                            </a:rPr>
                            <m:t>𝐰</m:t>
                          </m:r>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t>𝜙</m:t>
                              </m:r>
                            </m:e>
                            <m:sub>
                              <m:r>
                                <m:rPr>
                                  <m:sty m:val="p"/>
                                </m:rPr>
                                <a:rPr kumimoji="0" lang="en-IN" sz="2800" b="0" i="0" u="none" strike="noStrike" kern="0" cap="none" spc="0" normalizeH="0" baseline="0" noProof="0" smtClean="0">
                                  <a:ln>
                                    <a:noFill/>
                                  </a:ln>
                                  <a:solidFill>
                                    <a:prstClr val="black"/>
                                  </a:solidFill>
                                  <a:effectLst/>
                                  <a:uLnTx/>
                                  <a:uFillTx/>
                                  <a:latin typeface="Cambria Math" panose="02040503050406030204" pitchFamily="18" charset="0"/>
                                </a:rPr>
                                <m:t>quad</m:t>
                              </m:r>
                            </m:sub>
                          </m:sSub>
                          <m:d>
                            <m:d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IN" sz="2800" b="1" i="0" u="none" strike="noStrike" kern="0" cap="none" spc="0" normalizeH="0" baseline="0" noProof="0" smtClean="0">
                                  <a:ln>
                                    <a:noFill/>
                                  </a:ln>
                                  <a:solidFill>
                                    <a:prstClr val="black"/>
                                  </a:solidFill>
                                  <a:effectLst/>
                                  <a:uLnTx/>
                                  <a:uFillTx/>
                                  <a:latin typeface="Cambria Math" panose="02040503050406030204" pitchFamily="18" charset="0"/>
                                </a:rPr>
                                <m:t>𝐱</m:t>
                              </m:r>
                            </m:e>
                          </m:d>
                        </m:e>
                      </m:d>
                    </m:oMath>
                  </m:oMathPara>
                </a14:m>
                <a:endParaRPr kumimoji="0" lang="en-US" sz="2800" b="0" i="0" u="none" strike="noStrike" kern="0" cap="none" spc="0" normalizeH="0" baseline="0" noProof="0" dirty="0" smtClean="0">
                  <a:ln>
                    <a:noFill/>
                  </a:ln>
                  <a:solidFill>
                    <a:prstClr val="black"/>
                  </a:solidFill>
                  <a:effectLst/>
                  <a:uLnTx/>
                  <a:uFillTx/>
                </a:endParaRPr>
              </a:p>
            </p:txBody>
          </p:sp>
        </mc:Choice>
        <mc:Fallback xmlns="">
          <p:sp>
            <p:nvSpPr>
              <p:cNvPr id="115" name="Rectangle 114"/>
              <p:cNvSpPr>
                <a:spLocks noRot="1" noChangeAspect="1" noMove="1" noResize="1" noEditPoints="1" noAdjustHandles="1" noChangeArrowheads="1" noChangeShapeType="1" noTextEdit="1"/>
              </p:cNvSpPr>
              <p:nvPr/>
            </p:nvSpPr>
            <p:spPr>
              <a:xfrm>
                <a:off x="7523289" y="3253036"/>
                <a:ext cx="2328778" cy="590418"/>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4491434" y="5782591"/>
                <a:ext cx="625620" cy="50520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radPr>
                        <m:deg/>
                        <m:e>
                          <m: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2</m:t>
                          </m:r>
                        </m:e>
                      </m:rad>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16" name="Rectangle 115"/>
              <p:cNvSpPr>
                <a:spLocks noRot="1" noChangeAspect="1" noMove="1" noResize="1" noEditPoints="1" noAdjustHandles="1" noChangeArrowheads="1" noChangeShapeType="1" noTextEdit="1"/>
              </p:cNvSpPr>
              <p:nvPr/>
            </p:nvSpPr>
            <p:spPr>
              <a:xfrm>
                <a:off x="4491434" y="5782591"/>
                <a:ext cx="625620" cy="505203"/>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8740496" y="5782591"/>
                <a:ext cx="625620" cy="50520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radPr>
                        <m:deg/>
                        <m:e>
                          <m: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2</m:t>
                          </m:r>
                        </m:e>
                      </m:rad>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17" name="Rectangle 116"/>
              <p:cNvSpPr>
                <a:spLocks noRot="1" noChangeAspect="1" noMove="1" noResize="1" noEditPoints="1" noAdjustHandles="1" noChangeArrowheads="1" noChangeShapeType="1" noTextEdit="1"/>
              </p:cNvSpPr>
              <p:nvPr/>
            </p:nvSpPr>
            <p:spPr>
              <a:xfrm>
                <a:off x="8740496" y="5782591"/>
                <a:ext cx="625620" cy="505203"/>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8" name="Rectangle 117"/>
              <p:cNvSpPr/>
              <p:nvPr/>
            </p:nvSpPr>
            <p:spPr>
              <a:xfrm>
                <a:off x="7023265" y="5782591"/>
                <a:ext cx="660052" cy="50520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radPr>
                        <m:deg>
                          <m:r>
                            <m:rPr>
                              <m:brk m:alnAt="7"/>
                            </m:r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4</m:t>
                          </m:r>
                        </m:deg>
                        <m:e>
                          <m: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2</m:t>
                          </m:r>
                        </m:e>
                      </m:rad>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18" name="Rectangle 117"/>
              <p:cNvSpPr>
                <a:spLocks noRot="1" noChangeAspect="1" noMove="1" noResize="1" noEditPoints="1" noAdjustHandles="1" noChangeArrowheads="1" noChangeShapeType="1" noTextEdit="1"/>
              </p:cNvSpPr>
              <p:nvPr/>
            </p:nvSpPr>
            <p:spPr>
              <a:xfrm>
                <a:off x="7023265" y="5782591"/>
                <a:ext cx="660052" cy="505203"/>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Rectangle 118"/>
              <p:cNvSpPr/>
              <p:nvPr/>
            </p:nvSpPr>
            <p:spPr>
              <a:xfrm>
                <a:off x="6221767" y="5782591"/>
                <a:ext cx="660052" cy="50520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radPr>
                        <m:deg>
                          <m:r>
                            <m:rPr>
                              <m:brk m:alnAt="7"/>
                            </m:r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4</m:t>
                          </m:r>
                        </m:deg>
                        <m:e>
                          <m: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2</m:t>
                          </m:r>
                        </m:e>
                      </m:rad>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19" name="Rectangle 118"/>
              <p:cNvSpPr>
                <a:spLocks noRot="1" noChangeAspect="1" noMove="1" noResize="1" noEditPoints="1" noAdjustHandles="1" noChangeArrowheads="1" noChangeShapeType="1" noTextEdit="1"/>
              </p:cNvSpPr>
              <p:nvPr/>
            </p:nvSpPr>
            <p:spPr>
              <a:xfrm>
                <a:off x="6221767" y="5782591"/>
                <a:ext cx="660052" cy="505203"/>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3996637" y="4136959"/>
                <a:ext cx="62703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400" b="1" i="0" u="none" strike="noStrike" kern="0" cap="none" spc="0" normalizeH="0" baseline="0" noProof="0" smtClean="0">
                              <a:ln>
                                <a:noFill/>
                              </a:ln>
                              <a:solidFill>
                                <a:prstClr val="black"/>
                              </a:solidFill>
                              <a:effectLst/>
                              <a:uLnTx/>
                              <a:uFillTx/>
                              <a:latin typeface="Cambria Math" panose="02040503050406030204" pitchFamily="18" charset="0"/>
                            </a:rPr>
                            <m:t>𝐰</m:t>
                          </m:r>
                        </m:e>
                        <m:sub>
                          <m:r>
                            <a:rPr kumimoji="0" lang="en-IN" sz="24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20" name="Rectangle 119"/>
              <p:cNvSpPr>
                <a:spLocks noRot="1" noChangeAspect="1" noMove="1" noResize="1" noEditPoints="1" noAdjustHandles="1" noChangeArrowheads="1" noChangeShapeType="1" noTextEdit="1"/>
              </p:cNvSpPr>
              <p:nvPr/>
            </p:nvSpPr>
            <p:spPr>
              <a:xfrm>
                <a:off x="3996637" y="4136959"/>
                <a:ext cx="627031" cy="461665"/>
              </a:xfrm>
              <a:prstGeom prst="rect">
                <a:avLst/>
              </a:prstGeom>
              <a:blipFill>
                <a:blip r:embed="rId17"/>
                <a:stretch>
                  <a:fillRect b="-1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5070241" y="4528892"/>
                <a:ext cx="6341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400" b="1" i="0" u="none" strike="noStrike" kern="0" cap="none" spc="0" normalizeH="0" baseline="0" noProof="0" smtClean="0">
                              <a:ln>
                                <a:noFill/>
                              </a:ln>
                              <a:solidFill>
                                <a:prstClr val="black"/>
                              </a:solidFill>
                              <a:effectLst/>
                              <a:uLnTx/>
                              <a:uFillTx/>
                              <a:latin typeface="Cambria Math" panose="02040503050406030204" pitchFamily="18" charset="0"/>
                            </a:rPr>
                            <m:t>𝐰</m:t>
                          </m:r>
                        </m:e>
                        <m:sub>
                          <m:r>
                            <a:rPr kumimoji="0" lang="en-IN" sz="24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21" name="Rectangle 120"/>
              <p:cNvSpPr>
                <a:spLocks noRot="1" noChangeAspect="1" noMove="1" noResize="1" noEditPoints="1" noAdjustHandles="1" noChangeArrowheads="1" noChangeShapeType="1" noTextEdit="1"/>
              </p:cNvSpPr>
              <p:nvPr/>
            </p:nvSpPr>
            <p:spPr>
              <a:xfrm>
                <a:off x="5070241" y="4528892"/>
                <a:ext cx="634148" cy="461665"/>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5861543" y="4566199"/>
                <a:ext cx="6341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400" b="1" i="0" u="none" strike="noStrike" kern="0" cap="none" spc="0" normalizeH="0" baseline="0" noProof="0" smtClean="0">
                              <a:ln>
                                <a:noFill/>
                              </a:ln>
                              <a:solidFill>
                                <a:prstClr val="black"/>
                              </a:solidFill>
                              <a:effectLst/>
                              <a:uLnTx/>
                              <a:uFillTx/>
                              <a:latin typeface="Cambria Math" panose="02040503050406030204" pitchFamily="18" charset="0"/>
                            </a:rPr>
                            <m:t>𝐰</m:t>
                          </m:r>
                        </m:e>
                        <m:sub>
                          <m:r>
                            <a:rPr kumimoji="0" lang="en-IN" sz="24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22" name="Rectangle 121"/>
              <p:cNvSpPr>
                <a:spLocks noRot="1" noChangeAspect="1" noMove="1" noResize="1" noEditPoints="1" noAdjustHandles="1" noChangeArrowheads="1" noChangeShapeType="1" noTextEdit="1"/>
              </p:cNvSpPr>
              <p:nvPr/>
            </p:nvSpPr>
            <p:spPr>
              <a:xfrm>
                <a:off x="5861543" y="4566199"/>
                <a:ext cx="634148" cy="461665"/>
              </a:xfrm>
              <a:prstGeom prst="rect">
                <a:avLst/>
              </a:prstGeom>
              <a:blipFill>
                <a:blip r:embed="rId1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6287653" y="4566199"/>
                <a:ext cx="6341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400" b="1" i="0" u="none" strike="noStrike" kern="0" cap="none" spc="0" normalizeH="0" baseline="0" noProof="0" smtClean="0">
                              <a:ln>
                                <a:noFill/>
                              </a:ln>
                              <a:solidFill>
                                <a:prstClr val="black"/>
                              </a:solidFill>
                              <a:effectLst/>
                              <a:uLnTx/>
                              <a:uFillTx/>
                              <a:latin typeface="Cambria Math" panose="02040503050406030204" pitchFamily="18" charset="0"/>
                            </a:rPr>
                            <m:t>𝐰</m:t>
                          </m:r>
                        </m:e>
                        <m:sub>
                          <m:r>
                            <a:rPr kumimoji="0" lang="en-IN" sz="2400" b="0" i="0" u="none" strike="noStrike" kern="0" cap="none" spc="0" normalizeH="0" baseline="0" noProof="0" smtClean="0">
                              <a:ln>
                                <a:noFill/>
                              </a:ln>
                              <a:solidFill>
                                <a:prstClr val="black"/>
                              </a:solidFill>
                              <a:effectLst/>
                              <a:uLnTx/>
                              <a:uFillTx/>
                              <a:latin typeface="Cambria Math" panose="02040503050406030204" pitchFamily="18" charset="0"/>
                            </a:rPr>
                            <m:t>4</m:t>
                          </m:r>
                        </m:sub>
                      </m:sSub>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23" name="Rectangle 122"/>
              <p:cNvSpPr>
                <a:spLocks noRot="1" noChangeAspect="1" noMove="1" noResize="1" noEditPoints="1" noAdjustHandles="1" noChangeArrowheads="1" noChangeShapeType="1" noTextEdit="1"/>
              </p:cNvSpPr>
              <p:nvPr/>
            </p:nvSpPr>
            <p:spPr>
              <a:xfrm>
                <a:off x="6287653" y="4566199"/>
                <a:ext cx="634148" cy="461665"/>
              </a:xfrm>
              <a:prstGeom prst="rect">
                <a:avLst/>
              </a:prstGeom>
              <a:blipFill>
                <a:blip r:embed="rId20"/>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4" name="Rectangle 123"/>
              <p:cNvSpPr/>
              <p:nvPr/>
            </p:nvSpPr>
            <p:spPr>
              <a:xfrm>
                <a:off x="7069034" y="4528892"/>
                <a:ext cx="6341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400" b="1" i="0" u="none" strike="noStrike" kern="0" cap="none" spc="0" normalizeH="0" baseline="0" noProof="0" smtClean="0">
                              <a:ln>
                                <a:noFill/>
                              </a:ln>
                              <a:solidFill>
                                <a:prstClr val="black"/>
                              </a:solidFill>
                              <a:effectLst/>
                              <a:uLnTx/>
                              <a:uFillTx/>
                              <a:latin typeface="Cambria Math" panose="02040503050406030204" pitchFamily="18" charset="0"/>
                            </a:rPr>
                            <m:t>𝐰</m:t>
                          </m:r>
                        </m:e>
                        <m:sub>
                          <m:r>
                            <a:rPr kumimoji="0" lang="en-IN" sz="2400" b="0" i="0" u="none" strike="noStrike" kern="0" cap="none" spc="0" normalizeH="0" baseline="0" noProof="0" smtClean="0">
                              <a:ln>
                                <a:noFill/>
                              </a:ln>
                              <a:solidFill>
                                <a:prstClr val="black"/>
                              </a:solidFill>
                              <a:effectLst/>
                              <a:uLnTx/>
                              <a:uFillTx/>
                              <a:latin typeface="Cambria Math" panose="02040503050406030204" pitchFamily="18" charset="0"/>
                            </a:rPr>
                            <m:t>5</m:t>
                          </m:r>
                        </m:sub>
                      </m:sSub>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24" name="Rectangle 123"/>
              <p:cNvSpPr>
                <a:spLocks noRot="1" noChangeAspect="1" noMove="1" noResize="1" noEditPoints="1" noAdjustHandles="1" noChangeArrowheads="1" noChangeShapeType="1" noTextEdit="1"/>
              </p:cNvSpPr>
              <p:nvPr/>
            </p:nvSpPr>
            <p:spPr>
              <a:xfrm>
                <a:off x="7069034" y="4528892"/>
                <a:ext cx="634148" cy="461665"/>
              </a:xfrm>
              <a:prstGeom prst="rect">
                <a:avLst/>
              </a:prstGeom>
              <a:blipFill>
                <a:blip r:embed="rId21"/>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5" name="Rectangle 124"/>
              <p:cNvSpPr/>
              <p:nvPr/>
            </p:nvSpPr>
            <p:spPr>
              <a:xfrm>
                <a:off x="7968992" y="4136959"/>
                <a:ext cx="6341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IN" sz="2400" b="1" i="0" u="none" strike="noStrike" kern="0" cap="none" spc="0" normalizeH="0" baseline="0" noProof="0" smtClean="0">
                              <a:ln>
                                <a:noFill/>
                              </a:ln>
                              <a:solidFill>
                                <a:prstClr val="black"/>
                              </a:solidFill>
                              <a:effectLst/>
                              <a:uLnTx/>
                              <a:uFillTx/>
                              <a:latin typeface="Cambria Math" panose="02040503050406030204" pitchFamily="18" charset="0"/>
                            </a:rPr>
                            <m:t>𝐰</m:t>
                          </m:r>
                        </m:e>
                        <m:sub>
                          <m:r>
                            <a:rPr kumimoji="0" lang="en-IN" sz="2400" b="0" i="0" u="none" strike="noStrike" kern="0" cap="none" spc="0" normalizeH="0" baseline="0" noProof="0" smtClean="0">
                              <a:ln>
                                <a:noFill/>
                              </a:ln>
                              <a:solidFill>
                                <a:prstClr val="black"/>
                              </a:solidFill>
                              <a:effectLst/>
                              <a:uLnTx/>
                              <a:uFillTx/>
                              <a:latin typeface="Cambria Math" panose="02040503050406030204" pitchFamily="18" charset="0"/>
                            </a:rPr>
                            <m:t>6</m:t>
                          </m:r>
                        </m:sub>
                      </m:sSub>
                    </m:oMath>
                  </m:oMathPara>
                </a14:m>
                <a:endParaRPr kumimoji="0" lang="en-US" sz="2400" b="0" i="0" u="none" strike="noStrike" kern="0" cap="none" spc="0" normalizeH="0" baseline="0" noProof="0" dirty="0" smtClean="0">
                  <a:ln>
                    <a:noFill/>
                  </a:ln>
                  <a:solidFill>
                    <a:prstClr val="black"/>
                  </a:solidFill>
                  <a:effectLst/>
                  <a:uLnTx/>
                  <a:uFillTx/>
                </a:endParaRPr>
              </a:p>
            </p:txBody>
          </p:sp>
        </mc:Choice>
        <mc:Fallback xmlns="">
          <p:sp>
            <p:nvSpPr>
              <p:cNvPr id="125" name="Rectangle 124"/>
              <p:cNvSpPr>
                <a:spLocks noRot="1" noChangeAspect="1" noMove="1" noResize="1" noEditPoints="1" noAdjustHandles="1" noChangeArrowheads="1" noChangeShapeType="1" noTextEdit="1"/>
              </p:cNvSpPr>
              <p:nvPr/>
            </p:nvSpPr>
            <p:spPr>
              <a:xfrm>
                <a:off x="7968992" y="4136959"/>
                <a:ext cx="634148" cy="461665"/>
              </a:xfrm>
              <a:prstGeom prst="rect">
                <a:avLst/>
              </a:prstGeom>
              <a:blipFill>
                <a:blip r:embed="rId22"/>
                <a:stretch>
                  <a:fillRect b="-1333"/>
                </a:stretch>
              </a:blipFill>
            </p:spPr>
            <p:txBody>
              <a:bodyPr/>
              <a:lstStyle/>
              <a:p>
                <a:r>
                  <a:rPr lang="en-IN">
                    <a:noFill/>
                  </a:rPr>
                  <a:t> </a:t>
                </a:r>
              </a:p>
            </p:txBody>
          </p:sp>
        </mc:Fallback>
      </mc:AlternateContent>
      <p:sp>
        <p:nvSpPr>
          <p:cNvPr id="126" name="Rectangular Callout 125"/>
          <p:cNvSpPr/>
          <p:nvPr/>
        </p:nvSpPr>
        <p:spPr>
          <a:xfrm>
            <a:off x="88724" y="2731045"/>
            <a:ext cx="3538054" cy="827493"/>
          </a:xfrm>
          <a:prstGeom prst="wedgeRectCallout">
            <a:avLst>
              <a:gd name="adj1" fmla="val 75491"/>
              <a:gd name="adj2" fmla="val 124032"/>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Training kernel </a:t>
            </a:r>
            <a:r>
              <a:rPr kumimoji="0" lang="en-IN" sz="2400" b="0" i="0" u="none" strike="noStrike" kern="0" cap="none" spc="0" normalizeH="0" baseline="0" noProof="0" dirty="0" smtClean="0">
                <a:ln>
                  <a:noFill/>
                </a:ln>
                <a:solidFill>
                  <a:prstClr val="black"/>
                </a:solidFill>
                <a:effectLst/>
                <a:uLnTx/>
                <a:uFillTx/>
                <a:latin typeface="+mj-lt"/>
                <a:ea typeface="+mn-ea"/>
                <a:cs typeface="+mn-cs"/>
              </a:rPr>
              <a:t>SVM/kernel RR </a:t>
            </a:r>
            <a:r>
              <a:rPr kumimoji="0" lang="en-IN" sz="2400" b="0" i="0" u="none" strike="noStrike" kern="0" cap="none" spc="0" normalizeH="0" baseline="0" noProof="0" dirty="0" smtClean="0">
                <a:ln>
                  <a:noFill/>
                </a:ln>
                <a:solidFill>
                  <a:prstClr val="black"/>
                </a:solidFill>
                <a:effectLst/>
                <a:uLnTx/>
                <a:uFillTx/>
                <a:latin typeface="+mj-lt"/>
                <a:ea typeface="+mn-ea"/>
                <a:cs typeface="+mn-cs"/>
              </a:rPr>
              <a:t>tunes these weights</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128" name="Rectangular Callout 127"/>
          <p:cNvSpPr/>
          <p:nvPr/>
        </p:nvSpPr>
        <p:spPr>
          <a:xfrm>
            <a:off x="1898684" y="1686047"/>
            <a:ext cx="2396041" cy="709777"/>
          </a:xfrm>
          <a:prstGeom prst="wedgeRectCallout">
            <a:avLst>
              <a:gd name="adj1" fmla="val 111721"/>
              <a:gd name="adj2" fmla="val 207286"/>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A 3 layer network</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129" name="Rectangular Callout 128"/>
          <p:cNvSpPr/>
          <p:nvPr/>
        </p:nvSpPr>
        <p:spPr>
          <a:xfrm>
            <a:off x="9934987" y="6056663"/>
            <a:ext cx="1587944" cy="585460"/>
          </a:xfrm>
          <a:prstGeom prst="wedgeRectCallout">
            <a:avLst>
              <a:gd name="adj1" fmla="val -109900"/>
              <a:gd name="adj2" fmla="val 14213"/>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Input layer</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130" name="Rectangular Callout 129"/>
          <p:cNvSpPr/>
          <p:nvPr/>
        </p:nvSpPr>
        <p:spPr>
          <a:xfrm>
            <a:off x="118783" y="5405375"/>
            <a:ext cx="1993168" cy="1159811"/>
          </a:xfrm>
          <a:prstGeom prst="wedgeRectCallout">
            <a:avLst>
              <a:gd name="adj1" fmla="val 68892"/>
              <a:gd name="adj2" fmla="val -46373"/>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“Hidden” layer Usually</a:t>
            </a:r>
            <a:r>
              <a:rPr kumimoji="0" lang="en-IN" sz="2400" b="0" i="0" u="none" strike="noStrike" kern="0" cap="none" spc="0" normalizeH="0" noProof="0" dirty="0" smtClean="0">
                <a:ln>
                  <a:noFill/>
                </a:ln>
                <a:solidFill>
                  <a:prstClr val="black"/>
                </a:solidFill>
                <a:effectLst/>
                <a:uLnTx/>
                <a:uFillTx/>
                <a:latin typeface="+mj-lt"/>
                <a:ea typeface="+mn-ea"/>
                <a:cs typeface="+mn-cs"/>
              </a:rPr>
              <a:t> many of these</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131" name="Rectangular Callout 130"/>
          <p:cNvSpPr/>
          <p:nvPr/>
        </p:nvSpPr>
        <p:spPr>
          <a:xfrm>
            <a:off x="8868950" y="3875270"/>
            <a:ext cx="1789454" cy="660367"/>
          </a:xfrm>
          <a:prstGeom prst="wedgeRectCallout">
            <a:avLst>
              <a:gd name="adj1" fmla="val -139204"/>
              <a:gd name="adj2" fmla="val -27228"/>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Output layer</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132" name="Rectangle 131"/>
          <p:cNvSpPr/>
          <p:nvPr/>
        </p:nvSpPr>
        <p:spPr>
          <a:xfrm>
            <a:off x="5212175" y="6095261"/>
            <a:ext cx="3528320" cy="723360"/>
          </a:xfrm>
          <a:prstGeom prst="rect">
            <a:avLst/>
          </a:prstGeom>
          <a:noFill/>
          <a:ln w="571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632865" y="4958120"/>
            <a:ext cx="7435159" cy="723360"/>
          </a:xfrm>
          <a:prstGeom prst="rect">
            <a:avLst/>
          </a:prstGeom>
          <a:noFill/>
          <a:ln w="571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5698338" y="3708548"/>
            <a:ext cx="1350222" cy="723360"/>
          </a:xfrm>
          <a:prstGeom prst="rect">
            <a:avLst/>
          </a:prstGeom>
          <a:noFill/>
          <a:ln w="571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5" name="Rectangular Callout 134"/>
          <p:cNvSpPr/>
          <p:nvPr/>
        </p:nvSpPr>
        <p:spPr>
          <a:xfrm>
            <a:off x="132015" y="3903908"/>
            <a:ext cx="3242782" cy="829628"/>
          </a:xfrm>
          <a:prstGeom prst="wedgeRectCallout">
            <a:avLst>
              <a:gd name="adj1" fmla="val 103611"/>
              <a:gd name="adj2" fmla="val -54819"/>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Input/</a:t>
            </a:r>
            <a:r>
              <a:rPr kumimoji="0" lang="en-IN" sz="2400" b="0" i="0" u="none" strike="noStrike" kern="0" cap="none" spc="0" normalizeH="0" baseline="0" noProof="0" dirty="0" err="1" smtClean="0">
                <a:ln>
                  <a:noFill/>
                </a:ln>
                <a:solidFill>
                  <a:prstClr val="black"/>
                </a:solidFill>
                <a:effectLst/>
                <a:uLnTx/>
                <a:uFillTx/>
                <a:latin typeface="+mj-lt"/>
                <a:ea typeface="+mn-ea"/>
                <a:cs typeface="+mn-cs"/>
              </a:rPr>
              <a:t>ouput</a:t>
            </a:r>
            <a:r>
              <a:rPr kumimoji="0" lang="en-IN" sz="2400" b="0" i="0" u="none" strike="noStrike" kern="0" cap="none" spc="0" normalizeH="0" noProof="0" dirty="0" smtClean="0">
                <a:ln>
                  <a:noFill/>
                </a:ln>
                <a:solidFill>
                  <a:prstClr val="black"/>
                </a:solidFill>
                <a:effectLst/>
                <a:uLnTx/>
                <a:uFillTx/>
                <a:latin typeface="+mj-lt"/>
                <a:ea typeface="+mn-ea"/>
                <a:cs typeface="+mn-cs"/>
              </a:rPr>
              <a:t> (or “</a:t>
            </a:r>
            <a:r>
              <a:rPr kumimoji="0" lang="en-IN" sz="2400" b="0" i="0" u="none" strike="noStrike" kern="0" cap="none" spc="0" normalizeH="0" baseline="0" noProof="0" dirty="0" smtClean="0">
                <a:ln>
                  <a:noFill/>
                </a:ln>
                <a:solidFill>
                  <a:prstClr val="black"/>
                </a:solidFill>
                <a:effectLst/>
                <a:uLnTx/>
                <a:uFillTx/>
                <a:latin typeface="+mj-lt"/>
                <a:ea typeface="+mn-ea"/>
                <a:cs typeface="+mn-cs"/>
              </a:rPr>
              <a:t>I/O”) </a:t>
            </a:r>
            <a:r>
              <a:rPr kumimoji="0" lang="en-IN" sz="2400" b="0" i="0" u="none" strike="noStrike" kern="0" cap="none" spc="0" normalizeH="0" baseline="0" noProof="0" dirty="0" smtClean="0">
                <a:ln>
                  <a:noFill/>
                </a:ln>
                <a:solidFill>
                  <a:prstClr val="black"/>
                </a:solidFill>
                <a:effectLst/>
                <a:uLnTx/>
                <a:uFillTx/>
                <a:latin typeface="+mj-lt"/>
                <a:ea typeface="+mn-ea"/>
                <a:cs typeface="+mn-cs"/>
              </a:rPr>
              <a:t>layers are called “visible”</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37608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wipe(down)">
                                      <p:cBhvr>
                                        <p:cTn id="33" dur="500"/>
                                        <p:tgtEl>
                                          <p:spTgt spid="10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fade">
                                      <p:cBhvr>
                                        <p:cTn id="41" dur="500"/>
                                        <p:tgtEl>
                                          <p:spTgt spid="9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down)">
                                      <p:cBhvr>
                                        <p:cTn id="46" dur="500"/>
                                        <p:tgtEl>
                                          <p:spTgt spid="104"/>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wipe(down)">
                                      <p:cBhvr>
                                        <p:cTn id="55" dur="500"/>
                                        <p:tgtEl>
                                          <p:spTgt spid="10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wipe(down)">
                                      <p:cBhvr>
                                        <p:cTn id="68" dur="500"/>
                                        <p:tgtEl>
                                          <p:spTgt spid="105"/>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500"/>
                                        <p:tgtEl>
                                          <p:spTgt spid="9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wipe(down)">
                                      <p:cBhvr>
                                        <p:cTn id="77" dur="500"/>
                                        <p:tgtEl>
                                          <p:spTgt spid="103"/>
                                        </p:tgtEl>
                                      </p:cBhvr>
                                    </p:animEffect>
                                  </p:childTnLst>
                                </p:cTn>
                              </p:par>
                              <p:par>
                                <p:cTn id="78" presetID="22" presetClass="entr" presetSubtype="4" fill="hold" nodeType="withEffect">
                                  <p:stCondLst>
                                    <p:cond delay="0"/>
                                  </p:stCondLst>
                                  <p:childTnLst>
                                    <p:set>
                                      <p:cBhvr>
                                        <p:cTn id="79" dur="1" fill="hold">
                                          <p:stCondLst>
                                            <p:cond delay="0"/>
                                          </p:stCondLst>
                                        </p:cTn>
                                        <p:tgtEl>
                                          <p:spTgt spid="106"/>
                                        </p:tgtEl>
                                        <p:attrNameLst>
                                          <p:attrName>style.visibility</p:attrName>
                                        </p:attrNameLst>
                                      </p:cBhvr>
                                      <p:to>
                                        <p:strVal val="visible"/>
                                      </p:to>
                                    </p:set>
                                    <p:animEffect transition="in" filter="wipe(down)">
                                      <p:cBhvr>
                                        <p:cTn id="80" dur="500"/>
                                        <p:tgtEl>
                                          <p:spTgt spid="106"/>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19"/>
                                        </p:tgtEl>
                                        <p:attrNameLst>
                                          <p:attrName>style.visibility</p:attrName>
                                        </p:attrNameLst>
                                      </p:cBhvr>
                                      <p:to>
                                        <p:strVal val="visible"/>
                                      </p:to>
                                    </p:set>
                                    <p:animEffect transition="in" filter="fade">
                                      <p:cBhvr>
                                        <p:cTn id="84" dur="500"/>
                                        <p:tgtEl>
                                          <p:spTgt spid="11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fade">
                                      <p:cBhvr>
                                        <p:cTn id="87" dur="500"/>
                                        <p:tgtEl>
                                          <p:spTgt spid="118"/>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fade">
                                      <p:cBhvr>
                                        <p:cTn id="91" dur="500"/>
                                        <p:tgtEl>
                                          <p:spTgt spid="9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wipe(down)">
                                      <p:cBhvr>
                                        <p:cTn id="96" dur="500"/>
                                        <p:tgtEl>
                                          <p:spTgt spid="108"/>
                                        </p:tgtEl>
                                      </p:cBhvr>
                                    </p:animEffect>
                                  </p:childTnLst>
                                </p:cTn>
                              </p:par>
                              <p:par>
                                <p:cTn id="97" presetID="22" presetClass="entr" presetSubtype="4" fill="hold" nodeType="withEffect">
                                  <p:stCondLst>
                                    <p:cond delay="0"/>
                                  </p:stCondLst>
                                  <p:childTnLst>
                                    <p:set>
                                      <p:cBhvr>
                                        <p:cTn id="98" dur="1" fill="hold">
                                          <p:stCondLst>
                                            <p:cond delay="0"/>
                                          </p:stCondLst>
                                        </p:cTn>
                                        <p:tgtEl>
                                          <p:spTgt spid="109"/>
                                        </p:tgtEl>
                                        <p:attrNameLst>
                                          <p:attrName>style.visibility</p:attrName>
                                        </p:attrNameLst>
                                      </p:cBhvr>
                                      <p:to>
                                        <p:strVal val="visible"/>
                                      </p:to>
                                    </p:set>
                                    <p:animEffect transition="in" filter="wipe(down)">
                                      <p:cBhvr>
                                        <p:cTn id="99" dur="500"/>
                                        <p:tgtEl>
                                          <p:spTgt spid="109"/>
                                        </p:tgtEl>
                                      </p:cBhvr>
                                    </p:animEffect>
                                  </p:childTnLst>
                                </p:cTn>
                              </p:par>
                              <p:par>
                                <p:cTn id="100" presetID="22" presetClass="entr" presetSubtype="4" fill="hold" nodeType="withEffect">
                                  <p:stCondLst>
                                    <p:cond delay="0"/>
                                  </p:stCondLst>
                                  <p:childTnLst>
                                    <p:set>
                                      <p:cBhvr>
                                        <p:cTn id="101" dur="1" fill="hold">
                                          <p:stCondLst>
                                            <p:cond delay="0"/>
                                          </p:stCondLst>
                                        </p:cTn>
                                        <p:tgtEl>
                                          <p:spTgt spid="110"/>
                                        </p:tgtEl>
                                        <p:attrNameLst>
                                          <p:attrName>style.visibility</p:attrName>
                                        </p:attrNameLst>
                                      </p:cBhvr>
                                      <p:to>
                                        <p:strVal val="visible"/>
                                      </p:to>
                                    </p:set>
                                    <p:animEffect transition="in" filter="wipe(down)">
                                      <p:cBhvr>
                                        <p:cTn id="102" dur="500"/>
                                        <p:tgtEl>
                                          <p:spTgt spid="110"/>
                                        </p:tgtEl>
                                      </p:cBhvr>
                                    </p:animEffect>
                                  </p:childTnLst>
                                </p:cTn>
                              </p:par>
                              <p:par>
                                <p:cTn id="103" presetID="22" presetClass="entr" presetSubtype="4" fill="hold" nodeType="withEffect">
                                  <p:stCondLst>
                                    <p:cond delay="0"/>
                                  </p:stCondLst>
                                  <p:childTnLst>
                                    <p:set>
                                      <p:cBhvr>
                                        <p:cTn id="104" dur="1" fill="hold">
                                          <p:stCondLst>
                                            <p:cond delay="0"/>
                                          </p:stCondLst>
                                        </p:cTn>
                                        <p:tgtEl>
                                          <p:spTgt spid="111"/>
                                        </p:tgtEl>
                                        <p:attrNameLst>
                                          <p:attrName>style.visibility</p:attrName>
                                        </p:attrNameLst>
                                      </p:cBhvr>
                                      <p:to>
                                        <p:strVal val="visible"/>
                                      </p:to>
                                    </p:set>
                                    <p:animEffect transition="in" filter="wipe(down)">
                                      <p:cBhvr>
                                        <p:cTn id="105" dur="500"/>
                                        <p:tgtEl>
                                          <p:spTgt spid="111"/>
                                        </p:tgtEl>
                                      </p:cBhvr>
                                    </p:animEffect>
                                  </p:childTnLst>
                                </p:cTn>
                              </p:par>
                              <p:par>
                                <p:cTn id="106" presetID="22" presetClass="entr" presetSubtype="4" fill="hold" nodeType="withEffect">
                                  <p:stCondLst>
                                    <p:cond delay="0"/>
                                  </p:stCondLst>
                                  <p:childTnLst>
                                    <p:set>
                                      <p:cBhvr>
                                        <p:cTn id="107" dur="1" fill="hold">
                                          <p:stCondLst>
                                            <p:cond delay="0"/>
                                          </p:stCondLst>
                                        </p:cTn>
                                        <p:tgtEl>
                                          <p:spTgt spid="112"/>
                                        </p:tgtEl>
                                        <p:attrNameLst>
                                          <p:attrName>style.visibility</p:attrName>
                                        </p:attrNameLst>
                                      </p:cBhvr>
                                      <p:to>
                                        <p:strVal val="visible"/>
                                      </p:to>
                                    </p:set>
                                    <p:animEffect transition="in" filter="wipe(down)">
                                      <p:cBhvr>
                                        <p:cTn id="108" dur="500"/>
                                        <p:tgtEl>
                                          <p:spTgt spid="112"/>
                                        </p:tgtEl>
                                      </p:cBhvr>
                                    </p:animEffect>
                                  </p:childTnLst>
                                </p:cTn>
                              </p:par>
                              <p:par>
                                <p:cTn id="109" presetID="22" presetClass="entr" presetSubtype="4"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animEffect transition="in" filter="wipe(down)">
                                      <p:cBhvr>
                                        <p:cTn id="111" dur="500"/>
                                        <p:tgtEl>
                                          <p:spTgt spid="113"/>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20"/>
                                        </p:tgtEl>
                                        <p:attrNameLst>
                                          <p:attrName>style.visibility</p:attrName>
                                        </p:attrNameLst>
                                      </p:cBhvr>
                                      <p:to>
                                        <p:strVal val="visible"/>
                                      </p:to>
                                    </p:set>
                                    <p:animEffect transition="in" filter="fade">
                                      <p:cBhvr>
                                        <p:cTn id="115" dur="500"/>
                                        <p:tgtEl>
                                          <p:spTgt spid="12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1"/>
                                        </p:tgtEl>
                                        <p:attrNameLst>
                                          <p:attrName>style.visibility</p:attrName>
                                        </p:attrNameLst>
                                      </p:cBhvr>
                                      <p:to>
                                        <p:strVal val="visible"/>
                                      </p:to>
                                    </p:set>
                                    <p:animEffect transition="in" filter="fade">
                                      <p:cBhvr>
                                        <p:cTn id="118" dur="500"/>
                                        <p:tgtEl>
                                          <p:spTgt spid="12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fade">
                                      <p:cBhvr>
                                        <p:cTn id="121" dur="500"/>
                                        <p:tgtEl>
                                          <p:spTgt spid="12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fade">
                                      <p:cBhvr>
                                        <p:cTn id="124" dur="500"/>
                                        <p:tgtEl>
                                          <p:spTgt spid="12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4"/>
                                        </p:tgtEl>
                                        <p:attrNameLst>
                                          <p:attrName>style.visibility</p:attrName>
                                        </p:attrNameLst>
                                      </p:cBhvr>
                                      <p:to>
                                        <p:strVal val="visible"/>
                                      </p:to>
                                    </p:set>
                                    <p:animEffect transition="in" filter="fade">
                                      <p:cBhvr>
                                        <p:cTn id="127" dur="500"/>
                                        <p:tgtEl>
                                          <p:spTgt spid="12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5"/>
                                        </p:tgtEl>
                                        <p:attrNameLst>
                                          <p:attrName>style.visibility</p:attrName>
                                        </p:attrNameLst>
                                      </p:cBhvr>
                                      <p:to>
                                        <p:strVal val="visible"/>
                                      </p:to>
                                    </p:set>
                                    <p:animEffect transition="in" filter="fade">
                                      <p:cBhvr>
                                        <p:cTn id="130" dur="500"/>
                                        <p:tgtEl>
                                          <p:spTgt spid="125"/>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101"/>
                                        </p:tgtEl>
                                        <p:attrNameLst>
                                          <p:attrName>style.visibility</p:attrName>
                                        </p:attrNameLst>
                                      </p:cBhvr>
                                      <p:to>
                                        <p:strVal val="visible"/>
                                      </p:to>
                                    </p:set>
                                    <p:animEffect transition="in" filter="fade">
                                      <p:cBhvr>
                                        <p:cTn id="134" dur="500"/>
                                        <p:tgtEl>
                                          <p:spTgt spid="10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114"/>
                                        </p:tgtEl>
                                        <p:attrNameLst>
                                          <p:attrName>style.visibility</p:attrName>
                                        </p:attrNameLst>
                                      </p:cBhvr>
                                      <p:to>
                                        <p:strVal val="visible"/>
                                      </p:to>
                                    </p:set>
                                    <p:animEffect transition="in" filter="wipe(left)">
                                      <p:cBhvr>
                                        <p:cTn id="139" dur="500"/>
                                        <p:tgtEl>
                                          <p:spTgt spid="114"/>
                                        </p:tgtEl>
                                      </p:cBhvr>
                                    </p:animEffect>
                                  </p:childTnLst>
                                </p:cTn>
                              </p:par>
                            </p:childTnLst>
                          </p:cTn>
                        </p:par>
                        <p:par>
                          <p:cTn id="140" fill="hold">
                            <p:stCondLst>
                              <p:cond delay="500"/>
                            </p:stCondLst>
                            <p:childTnLst>
                              <p:par>
                                <p:cTn id="141" presetID="22" presetClass="entr" presetSubtype="8" fill="hold" grpId="0" nodeType="afterEffect">
                                  <p:stCondLst>
                                    <p:cond delay="0"/>
                                  </p:stCondLst>
                                  <p:childTnLst>
                                    <p:set>
                                      <p:cBhvr>
                                        <p:cTn id="142" dur="1" fill="hold">
                                          <p:stCondLst>
                                            <p:cond delay="0"/>
                                          </p:stCondLst>
                                        </p:cTn>
                                        <p:tgtEl>
                                          <p:spTgt spid="115"/>
                                        </p:tgtEl>
                                        <p:attrNameLst>
                                          <p:attrName>style.visibility</p:attrName>
                                        </p:attrNameLst>
                                      </p:cBhvr>
                                      <p:to>
                                        <p:strVal val="visible"/>
                                      </p:to>
                                    </p:set>
                                    <p:animEffect transition="in" filter="wipe(left)">
                                      <p:cBhvr>
                                        <p:cTn id="143" dur="500"/>
                                        <p:tgtEl>
                                          <p:spTgt spid="11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26"/>
                                        </p:tgtEl>
                                        <p:attrNameLst>
                                          <p:attrName>style.visibility</p:attrName>
                                        </p:attrNameLst>
                                      </p:cBhvr>
                                      <p:to>
                                        <p:strVal val="visible"/>
                                      </p:to>
                                    </p:set>
                                    <p:animEffect transition="in" filter="wipe(left)">
                                      <p:cBhvr>
                                        <p:cTn id="148" dur="500"/>
                                        <p:tgtEl>
                                          <p:spTgt spid="12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28"/>
                                        </p:tgtEl>
                                        <p:attrNameLst>
                                          <p:attrName>style.visibility</p:attrName>
                                        </p:attrNameLst>
                                      </p:cBhvr>
                                      <p:to>
                                        <p:strVal val="visible"/>
                                      </p:to>
                                    </p:set>
                                    <p:animEffect transition="in" filter="wipe(left)">
                                      <p:cBhvr>
                                        <p:cTn id="153" dur="500"/>
                                        <p:tgtEl>
                                          <p:spTgt spid="12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129"/>
                                        </p:tgtEl>
                                        <p:attrNameLst>
                                          <p:attrName>style.visibility</p:attrName>
                                        </p:attrNameLst>
                                      </p:cBhvr>
                                      <p:to>
                                        <p:strVal val="visible"/>
                                      </p:to>
                                    </p:set>
                                    <p:animEffect transition="in" filter="wipe(right)">
                                      <p:cBhvr>
                                        <p:cTn id="158" dur="500"/>
                                        <p:tgtEl>
                                          <p:spTgt spid="129"/>
                                        </p:tgtEl>
                                      </p:cBhvr>
                                    </p:animEffect>
                                  </p:childTnLst>
                                </p:cTn>
                              </p:par>
                            </p:childTnLst>
                          </p:cTn>
                        </p:par>
                        <p:par>
                          <p:cTn id="159" fill="hold">
                            <p:stCondLst>
                              <p:cond delay="500"/>
                            </p:stCondLst>
                            <p:childTnLst>
                              <p:par>
                                <p:cTn id="160" presetID="22" presetClass="entr" presetSubtype="2" fill="hold" grpId="0" nodeType="afterEffect">
                                  <p:stCondLst>
                                    <p:cond delay="0"/>
                                  </p:stCondLst>
                                  <p:childTnLst>
                                    <p:set>
                                      <p:cBhvr>
                                        <p:cTn id="161" dur="1" fill="hold">
                                          <p:stCondLst>
                                            <p:cond delay="0"/>
                                          </p:stCondLst>
                                        </p:cTn>
                                        <p:tgtEl>
                                          <p:spTgt spid="132"/>
                                        </p:tgtEl>
                                        <p:attrNameLst>
                                          <p:attrName>style.visibility</p:attrName>
                                        </p:attrNameLst>
                                      </p:cBhvr>
                                      <p:to>
                                        <p:strVal val="visible"/>
                                      </p:to>
                                    </p:set>
                                    <p:animEffect transition="in" filter="wipe(right)">
                                      <p:cBhvr>
                                        <p:cTn id="162" dur="500"/>
                                        <p:tgtEl>
                                          <p:spTgt spid="13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2" fill="hold" grpId="0" nodeType="clickEffect">
                                  <p:stCondLst>
                                    <p:cond delay="0"/>
                                  </p:stCondLst>
                                  <p:childTnLst>
                                    <p:set>
                                      <p:cBhvr>
                                        <p:cTn id="166" dur="1" fill="hold">
                                          <p:stCondLst>
                                            <p:cond delay="0"/>
                                          </p:stCondLst>
                                        </p:cTn>
                                        <p:tgtEl>
                                          <p:spTgt spid="131"/>
                                        </p:tgtEl>
                                        <p:attrNameLst>
                                          <p:attrName>style.visibility</p:attrName>
                                        </p:attrNameLst>
                                      </p:cBhvr>
                                      <p:to>
                                        <p:strVal val="visible"/>
                                      </p:to>
                                    </p:set>
                                    <p:animEffect transition="in" filter="wipe(right)">
                                      <p:cBhvr>
                                        <p:cTn id="167" dur="500"/>
                                        <p:tgtEl>
                                          <p:spTgt spid="131"/>
                                        </p:tgtEl>
                                      </p:cBhvr>
                                    </p:animEffect>
                                  </p:childTnLst>
                                </p:cTn>
                              </p:par>
                            </p:childTnLst>
                          </p:cTn>
                        </p:par>
                        <p:par>
                          <p:cTn id="168" fill="hold">
                            <p:stCondLst>
                              <p:cond delay="500"/>
                            </p:stCondLst>
                            <p:childTnLst>
                              <p:par>
                                <p:cTn id="169" presetID="22" presetClass="entr" presetSubtype="2" fill="hold" grpId="0" nodeType="afterEffect">
                                  <p:stCondLst>
                                    <p:cond delay="0"/>
                                  </p:stCondLst>
                                  <p:childTnLst>
                                    <p:set>
                                      <p:cBhvr>
                                        <p:cTn id="170" dur="1" fill="hold">
                                          <p:stCondLst>
                                            <p:cond delay="0"/>
                                          </p:stCondLst>
                                        </p:cTn>
                                        <p:tgtEl>
                                          <p:spTgt spid="134"/>
                                        </p:tgtEl>
                                        <p:attrNameLst>
                                          <p:attrName>style.visibility</p:attrName>
                                        </p:attrNameLst>
                                      </p:cBhvr>
                                      <p:to>
                                        <p:strVal val="visible"/>
                                      </p:to>
                                    </p:set>
                                    <p:animEffect transition="in" filter="wipe(right)">
                                      <p:cBhvr>
                                        <p:cTn id="171" dur="500"/>
                                        <p:tgtEl>
                                          <p:spTgt spid="13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35"/>
                                        </p:tgtEl>
                                        <p:attrNameLst>
                                          <p:attrName>style.visibility</p:attrName>
                                        </p:attrNameLst>
                                      </p:cBhvr>
                                      <p:to>
                                        <p:strVal val="visible"/>
                                      </p:to>
                                    </p:set>
                                    <p:animEffect transition="in" filter="wipe(left)">
                                      <p:cBhvr>
                                        <p:cTn id="176" dur="500"/>
                                        <p:tgtEl>
                                          <p:spTgt spid="13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30"/>
                                        </p:tgtEl>
                                        <p:attrNameLst>
                                          <p:attrName>style.visibility</p:attrName>
                                        </p:attrNameLst>
                                      </p:cBhvr>
                                      <p:to>
                                        <p:strVal val="visible"/>
                                      </p:to>
                                    </p:set>
                                    <p:animEffect transition="in" filter="wipe(left)">
                                      <p:cBhvr>
                                        <p:cTn id="181" dur="500"/>
                                        <p:tgtEl>
                                          <p:spTgt spid="130"/>
                                        </p:tgtEl>
                                      </p:cBhvr>
                                    </p:animEffect>
                                  </p:childTnLst>
                                </p:cTn>
                              </p:par>
                            </p:childTnLst>
                          </p:cTn>
                        </p:par>
                        <p:par>
                          <p:cTn id="182" fill="hold">
                            <p:stCondLst>
                              <p:cond delay="500"/>
                            </p:stCondLst>
                            <p:childTnLst>
                              <p:par>
                                <p:cTn id="183" presetID="22" presetClass="entr" presetSubtype="8" fill="hold" grpId="0" nodeType="afterEffect">
                                  <p:stCondLst>
                                    <p:cond delay="0"/>
                                  </p:stCondLst>
                                  <p:childTnLst>
                                    <p:set>
                                      <p:cBhvr>
                                        <p:cTn id="184" dur="1" fill="hold">
                                          <p:stCondLst>
                                            <p:cond delay="0"/>
                                          </p:stCondLst>
                                        </p:cTn>
                                        <p:tgtEl>
                                          <p:spTgt spid="133"/>
                                        </p:tgtEl>
                                        <p:attrNameLst>
                                          <p:attrName>style.visibility</p:attrName>
                                        </p:attrNameLst>
                                      </p:cBhvr>
                                      <p:to>
                                        <p:strVal val="visible"/>
                                      </p:to>
                                    </p:set>
                                    <p:animEffect transition="in" filter="wipe(left)">
                                      <p:cBhvr>
                                        <p:cTn id="18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3" grpId="0" animBg="1"/>
      <p:bldP spid="94" grpId="0" animBg="1"/>
      <p:bldP spid="95" grpId="0" animBg="1"/>
      <p:bldP spid="96" grpId="0" animBg="1"/>
      <p:bldP spid="97" grpId="0" animBg="1"/>
      <p:bldP spid="98" grpId="0" animBg="1"/>
      <p:bldP spid="99" grpId="0" animBg="1"/>
      <p:bldP spid="100" grpId="0" animBg="1"/>
      <p:bldP spid="101" grpId="0" animBg="1"/>
      <p:bldP spid="115" grpId="0"/>
      <p:bldP spid="116" grpId="0"/>
      <p:bldP spid="117" grpId="0"/>
      <p:bldP spid="118" grpId="0"/>
      <p:bldP spid="119" grpId="0"/>
      <p:bldP spid="120" grpId="0"/>
      <p:bldP spid="121" grpId="0"/>
      <p:bldP spid="122" grpId="0"/>
      <p:bldP spid="123" grpId="0"/>
      <p:bldP spid="124" grpId="0"/>
      <p:bldP spid="125" grpId="0"/>
      <p:bldP spid="126" grpId="0" animBg="1"/>
      <p:bldP spid="128" grpId="0" animBg="1"/>
      <p:bldP spid="129" grpId="0" animBg="1"/>
      <p:bldP spid="130" grpId="0" animBg="1"/>
      <p:bldP spid="131" grpId="0" animBg="1"/>
      <p:bldP spid="132" grpId="0" animBg="1"/>
      <p:bldP spid="133" grpId="0" animBg="1"/>
      <p:bldP spid="134" grpId="0" animBg="1"/>
      <p:bldP spid="1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253353" y="4111623"/>
          <a:ext cx="3000000" cy="6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gridCol w="600000">
                  <a:extLst>
                    <a:ext uri="{9D8B030D-6E8A-4147-A177-3AD203B41FA5}">
                      <a16:colId xmlns:a16="http://schemas.microsoft.com/office/drawing/2014/main" val="141169156"/>
                    </a:ext>
                  </a:extLst>
                </a:gridCol>
                <a:gridCol w="600000">
                  <a:extLst>
                    <a:ext uri="{9D8B030D-6E8A-4147-A177-3AD203B41FA5}">
                      <a16:colId xmlns:a16="http://schemas.microsoft.com/office/drawing/2014/main" val="3814900417"/>
                    </a:ext>
                  </a:extLst>
                </a:gridCol>
                <a:gridCol w="600000">
                  <a:extLst>
                    <a:ext uri="{9D8B030D-6E8A-4147-A177-3AD203B41FA5}">
                      <a16:colId xmlns:a16="http://schemas.microsoft.com/office/drawing/2014/main" val="3469249348"/>
                    </a:ext>
                  </a:extLst>
                </a:gridCol>
                <a:gridCol w="600000">
                  <a:extLst>
                    <a:ext uri="{9D8B030D-6E8A-4147-A177-3AD203B41FA5}">
                      <a16:colId xmlns:a16="http://schemas.microsoft.com/office/drawing/2014/main" val="1194027235"/>
                    </a:ext>
                  </a:extLst>
                </a:gridCol>
              </a:tblGrid>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61561594"/>
                  </a:ext>
                </a:extLst>
              </a:tr>
            </a:tbl>
          </a:graphicData>
        </a:graphic>
      </p:graphicFrame>
      <p:graphicFrame>
        <p:nvGraphicFramePr>
          <p:cNvPr id="14" name="Table 13"/>
          <p:cNvGraphicFramePr>
            <a:graphicFrameLocks noGrp="1"/>
          </p:cNvGraphicFramePr>
          <p:nvPr>
            <p:extLst/>
          </p:nvPr>
        </p:nvGraphicFramePr>
        <p:xfrm>
          <a:off x="3253353" y="1111624"/>
          <a:ext cx="600000" cy="36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tblGrid>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61561594"/>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481851088"/>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78001975"/>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94155585"/>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53488415"/>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86503010"/>
                  </a:ext>
                </a:extLst>
              </a:tr>
            </a:tbl>
          </a:graphicData>
        </a:graphic>
      </p:graphicFrame>
      <p:sp>
        <p:nvSpPr>
          <p:cNvPr id="2" name="Title 1"/>
          <p:cNvSpPr>
            <a:spLocks noGrp="1"/>
          </p:cNvSpPr>
          <p:nvPr>
            <p:ph type="title"/>
          </p:nvPr>
        </p:nvSpPr>
        <p:spPr/>
        <p:txBody>
          <a:bodyPr/>
          <a:lstStyle/>
          <a:p>
            <a:r>
              <a:rPr lang="en-IN" dirty="0" smtClean="0"/>
              <a:t>Pooling and Strides – an example</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50</a:t>
            </a:fld>
            <a:endParaRPr lang="en-US"/>
          </a:p>
        </p:txBody>
      </p:sp>
      <p:graphicFrame>
        <p:nvGraphicFramePr>
          <p:cNvPr id="5" name="Table 4"/>
          <p:cNvGraphicFramePr>
            <a:graphicFrameLocks noGrp="1"/>
          </p:cNvGraphicFramePr>
          <p:nvPr>
            <p:extLst/>
          </p:nvPr>
        </p:nvGraphicFramePr>
        <p:xfrm>
          <a:off x="253353" y="1111624"/>
          <a:ext cx="3000000" cy="30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gridCol w="600000">
                  <a:extLst>
                    <a:ext uri="{9D8B030D-6E8A-4147-A177-3AD203B41FA5}">
                      <a16:colId xmlns:a16="http://schemas.microsoft.com/office/drawing/2014/main" val="141169156"/>
                    </a:ext>
                  </a:extLst>
                </a:gridCol>
                <a:gridCol w="600000">
                  <a:extLst>
                    <a:ext uri="{9D8B030D-6E8A-4147-A177-3AD203B41FA5}">
                      <a16:colId xmlns:a16="http://schemas.microsoft.com/office/drawing/2014/main" val="3814900417"/>
                    </a:ext>
                  </a:extLst>
                </a:gridCol>
                <a:gridCol w="600000">
                  <a:extLst>
                    <a:ext uri="{9D8B030D-6E8A-4147-A177-3AD203B41FA5}">
                      <a16:colId xmlns:a16="http://schemas.microsoft.com/office/drawing/2014/main" val="3469249348"/>
                    </a:ext>
                  </a:extLst>
                </a:gridCol>
                <a:gridCol w="600000">
                  <a:extLst>
                    <a:ext uri="{9D8B030D-6E8A-4147-A177-3AD203B41FA5}">
                      <a16:colId xmlns:a16="http://schemas.microsoft.com/office/drawing/2014/main" val="1194027235"/>
                    </a:ext>
                  </a:extLst>
                </a:gridCol>
              </a:tblGrid>
              <a:tr h="600000">
                <a:tc>
                  <a:txBody>
                    <a:bodyPr/>
                    <a:lstStyle/>
                    <a:p>
                      <a:pPr algn="ctr"/>
                      <a:r>
                        <a:rPr lang="en-IN" sz="2400" dirty="0" smtClean="0">
                          <a:latin typeface="+mj-lt"/>
                        </a:rPr>
                        <a:t>1</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2</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1561594"/>
                  </a:ext>
                </a:extLst>
              </a:tr>
              <a:tr h="600000">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1088"/>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2</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001975"/>
                  </a:ext>
                </a:extLst>
              </a:tr>
              <a:tr h="600000">
                <a:tc>
                  <a:txBody>
                    <a:bodyPr/>
                    <a:lstStyle/>
                    <a:p>
                      <a:pPr algn="ctr"/>
                      <a:r>
                        <a:rPr lang="en-IN" sz="2400" dirty="0" smtClean="0">
                          <a:latin typeface="+mj-lt"/>
                        </a:rPr>
                        <a:t>2</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1</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155585"/>
                  </a:ext>
                </a:extLst>
              </a:tr>
              <a:tr h="600000">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488415"/>
                  </a:ext>
                </a:extLst>
              </a:tr>
            </a:tbl>
          </a:graphicData>
        </a:graphic>
      </p:graphicFrame>
      <p:sp>
        <p:nvSpPr>
          <p:cNvPr id="7" name="Right Arrow 6"/>
          <p:cNvSpPr/>
          <p:nvPr/>
        </p:nvSpPr>
        <p:spPr>
          <a:xfrm>
            <a:off x="4693917" y="1111624"/>
            <a:ext cx="2664542" cy="806245"/>
          </a:xfrm>
          <a:prstGeom prst="rightArrow">
            <a:avLst>
              <a:gd name="adj1" fmla="val 64634"/>
              <a:gd name="adj2" fmla="val 756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mj-lt"/>
              </a:rPr>
              <a:t>2 x 2 max pool</a:t>
            </a:r>
          </a:p>
          <a:p>
            <a:pPr algn="ctr"/>
            <a:r>
              <a:rPr lang="en-IN" dirty="0">
                <a:latin typeface="+mj-lt"/>
              </a:rPr>
              <a:t>2</a:t>
            </a:r>
            <a:r>
              <a:rPr lang="en-IN" dirty="0" smtClean="0">
                <a:latin typeface="+mj-lt"/>
              </a:rPr>
              <a:t> x 1 stride</a:t>
            </a:r>
            <a:endParaRPr lang="en-IN" dirty="0">
              <a:latin typeface="+mj-lt"/>
            </a:endParaRPr>
          </a:p>
        </p:txBody>
      </p:sp>
      <p:graphicFrame>
        <p:nvGraphicFramePr>
          <p:cNvPr id="8" name="Table 7"/>
          <p:cNvGraphicFramePr>
            <a:graphicFrameLocks noGrp="1"/>
          </p:cNvGraphicFramePr>
          <p:nvPr>
            <p:extLst/>
          </p:nvPr>
        </p:nvGraphicFramePr>
        <p:xfrm>
          <a:off x="7661810" y="1111624"/>
          <a:ext cx="3006000" cy="1803600"/>
        </p:xfrm>
        <a:graphic>
          <a:graphicData uri="http://schemas.openxmlformats.org/drawingml/2006/table">
            <a:tbl>
              <a:tblPr>
                <a:tableStyleId>{21E4AEA4-8DFA-4A89-87EB-49C32662AFE0}</a:tableStyleId>
              </a:tblPr>
              <a:tblGrid>
                <a:gridCol w="601200">
                  <a:extLst>
                    <a:ext uri="{9D8B030D-6E8A-4147-A177-3AD203B41FA5}">
                      <a16:colId xmlns:a16="http://schemas.microsoft.com/office/drawing/2014/main" val="218658718"/>
                    </a:ext>
                  </a:extLst>
                </a:gridCol>
                <a:gridCol w="601200">
                  <a:extLst>
                    <a:ext uri="{9D8B030D-6E8A-4147-A177-3AD203B41FA5}">
                      <a16:colId xmlns:a16="http://schemas.microsoft.com/office/drawing/2014/main" val="141169156"/>
                    </a:ext>
                  </a:extLst>
                </a:gridCol>
                <a:gridCol w="601200">
                  <a:extLst>
                    <a:ext uri="{9D8B030D-6E8A-4147-A177-3AD203B41FA5}">
                      <a16:colId xmlns:a16="http://schemas.microsoft.com/office/drawing/2014/main" val="3814900417"/>
                    </a:ext>
                  </a:extLst>
                </a:gridCol>
                <a:gridCol w="601200">
                  <a:extLst>
                    <a:ext uri="{9D8B030D-6E8A-4147-A177-3AD203B41FA5}">
                      <a16:colId xmlns:a16="http://schemas.microsoft.com/office/drawing/2014/main" val="3469249348"/>
                    </a:ext>
                  </a:extLst>
                </a:gridCol>
                <a:gridCol w="601200">
                  <a:extLst>
                    <a:ext uri="{9D8B030D-6E8A-4147-A177-3AD203B41FA5}">
                      <a16:colId xmlns:a16="http://schemas.microsoft.com/office/drawing/2014/main" val="850092013"/>
                    </a:ext>
                  </a:extLst>
                </a:gridCol>
              </a:tblGrid>
              <a:tr h="601200">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61561594"/>
                  </a:ext>
                </a:extLst>
              </a:tr>
              <a:tr h="601200">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81851088"/>
                  </a:ext>
                </a:extLst>
              </a:tr>
              <a:tr h="601200">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8001975"/>
                  </a:ext>
                </a:extLst>
              </a:tr>
            </a:tbl>
          </a:graphicData>
        </a:graphic>
      </p:graphicFrame>
      <p:sp>
        <p:nvSpPr>
          <p:cNvPr id="9" name="Rectangle 8"/>
          <p:cNvSpPr/>
          <p:nvPr/>
        </p:nvSpPr>
        <p:spPr>
          <a:xfrm>
            <a:off x="253353" y="1131867"/>
            <a:ext cx="1215851" cy="1160207"/>
          </a:xfrm>
          <a:prstGeom prst="rect">
            <a:avLst/>
          </a:pr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ular Callout 10"/>
          <p:cNvSpPr/>
          <p:nvPr/>
        </p:nvSpPr>
        <p:spPr>
          <a:xfrm>
            <a:off x="3556704" y="5031626"/>
            <a:ext cx="1526573" cy="842773"/>
          </a:xfrm>
          <a:prstGeom prst="wedgeRectCallout">
            <a:avLst>
              <a:gd name="adj1" fmla="val -103553"/>
              <a:gd name="adj2" fmla="val -7439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2400" dirty="0" smtClean="0">
                <a:solidFill>
                  <a:schemeClr val="tx1"/>
                </a:solidFill>
                <a:latin typeface="+mj-lt"/>
              </a:rPr>
              <a:t>Padding</a:t>
            </a:r>
            <a:endParaRPr lang="en-IN" sz="2400" dirty="0">
              <a:solidFill>
                <a:schemeClr val="tx1"/>
              </a:solidFill>
              <a:latin typeface="+mj-lt"/>
            </a:endParaRPr>
          </a:p>
        </p:txBody>
      </p:sp>
    </p:spTree>
    <p:extLst>
      <p:ext uri="{BB962C8B-B14F-4D97-AF65-F5344CB8AC3E}">
        <p14:creationId xmlns:p14="http://schemas.microsoft.com/office/powerpoint/2010/main" val="29393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grpId="1" nodeType="clickEffect">
                                  <p:stCondLst>
                                    <p:cond delay="0"/>
                                  </p:stCondLst>
                                  <p:childTnLst>
                                    <p:animMotion origin="layout" path="M -2.91667E-6 2.96296E-6 L 0.04987 2.96296E-6 " pathEditMode="relative" rAng="0" ptsTypes="AA">
                                      <p:cBhvr>
                                        <p:cTn id="34" dur="1000" fill="hold"/>
                                        <p:tgtEl>
                                          <p:spTgt spid="9"/>
                                        </p:tgtEl>
                                        <p:attrNameLst>
                                          <p:attrName>ppt_x</p:attrName>
                                          <p:attrName>ppt_y</p:attrName>
                                        </p:attrNameLst>
                                      </p:cBhvr>
                                      <p:rCtr x="2487" y="0"/>
                                    </p:animMotion>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grpId="2" nodeType="clickEffect">
                                  <p:stCondLst>
                                    <p:cond delay="0"/>
                                  </p:stCondLst>
                                  <p:childTnLst>
                                    <p:animMotion origin="layout" path="M 0.04987 2.96296E-6 L 0.09818 -0.00047 " pathEditMode="relative" rAng="0" ptsTypes="AA">
                                      <p:cBhvr>
                                        <p:cTn id="38" dur="1000" fill="hold"/>
                                        <p:tgtEl>
                                          <p:spTgt spid="9"/>
                                        </p:tgtEl>
                                        <p:attrNameLst>
                                          <p:attrName>ppt_x</p:attrName>
                                          <p:attrName>ppt_y</p:attrName>
                                        </p:attrNameLst>
                                      </p:cBhvr>
                                      <p:rCtr x="2409" y="-23"/>
                                    </p:animMotion>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3" nodeType="clickEffect">
                                  <p:stCondLst>
                                    <p:cond delay="0"/>
                                  </p:stCondLst>
                                  <p:childTnLst>
                                    <p:animMotion origin="layout" path="M 0.09818 -0.00047 L 0.14714 0.00139 " pathEditMode="relative" rAng="0" ptsTypes="AA">
                                      <p:cBhvr>
                                        <p:cTn id="42" dur="1000" fill="hold"/>
                                        <p:tgtEl>
                                          <p:spTgt spid="9"/>
                                        </p:tgtEl>
                                        <p:attrNameLst>
                                          <p:attrName>ppt_x</p:attrName>
                                          <p:attrName>ppt_y</p:attrName>
                                        </p:attrNameLst>
                                      </p:cBhvr>
                                      <p:rCtr x="2448" y="93"/>
                                    </p:animMotion>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12" nodeType="clickEffect">
                                  <p:stCondLst>
                                    <p:cond delay="0"/>
                                  </p:stCondLst>
                                  <p:childTnLst>
                                    <p:animMotion origin="layout" path="M 0.14714 0.00139 L 0.19623 0.00023 " pathEditMode="relative" rAng="0" ptsTypes="AA">
                                      <p:cBhvr>
                                        <p:cTn id="46" dur="1000" fill="hold"/>
                                        <p:tgtEl>
                                          <p:spTgt spid="9"/>
                                        </p:tgtEl>
                                        <p:attrNameLst>
                                          <p:attrName>ppt_x</p:attrName>
                                          <p:attrName>ppt_y</p:attrName>
                                        </p:attrNameLst>
                                      </p:cBhvr>
                                      <p:rCtr x="2448" y="0"/>
                                    </p:animMotion>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4" nodeType="clickEffect">
                                  <p:stCondLst>
                                    <p:cond delay="0"/>
                                  </p:stCondLst>
                                  <p:childTnLst>
                                    <p:animMotion origin="layout" path="M 0.19623 0.00023 L -0.0013 0.17453 " pathEditMode="relative" rAng="0" ptsTypes="AA">
                                      <p:cBhvr>
                                        <p:cTn id="50" dur="1000" fill="hold"/>
                                        <p:tgtEl>
                                          <p:spTgt spid="9"/>
                                        </p:tgtEl>
                                        <p:attrNameLst>
                                          <p:attrName>ppt_x</p:attrName>
                                          <p:attrName>ppt_y</p:attrName>
                                        </p:attrNameLst>
                                      </p:cBhvr>
                                      <p:rCtr x="-9883" y="8704"/>
                                    </p:animMotion>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5" nodeType="clickEffect">
                                  <p:stCondLst>
                                    <p:cond delay="0"/>
                                  </p:stCondLst>
                                  <p:childTnLst>
                                    <p:animMotion origin="layout" path="M -0.0013 0.17453 L 0.04987 0.17361 " pathEditMode="relative" rAng="0" ptsTypes="AA">
                                      <p:cBhvr>
                                        <p:cTn id="54" dur="1000" fill="hold"/>
                                        <p:tgtEl>
                                          <p:spTgt spid="9"/>
                                        </p:tgtEl>
                                        <p:attrNameLst>
                                          <p:attrName>ppt_x</p:attrName>
                                          <p:attrName>ppt_y</p:attrName>
                                        </p:attrNameLst>
                                      </p:cBhvr>
                                      <p:rCtr x="2552" y="-46"/>
                                    </p:animMotion>
                                  </p:childTnLst>
                                </p:cTn>
                              </p:par>
                            </p:childTnLst>
                          </p:cTn>
                        </p:par>
                      </p:childTnLst>
                    </p:cTn>
                  </p:par>
                  <p:par>
                    <p:cTn id="55" fill="hold">
                      <p:stCondLst>
                        <p:cond delay="indefinite"/>
                      </p:stCondLst>
                      <p:childTnLst>
                        <p:par>
                          <p:cTn id="56" fill="hold">
                            <p:stCondLst>
                              <p:cond delay="0"/>
                            </p:stCondLst>
                            <p:childTnLst>
                              <p:par>
                                <p:cTn id="57" presetID="63" presetClass="path" presetSubtype="0" accel="50000" decel="50000" fill="hold" grpId="6" nodeType="clickEffect">
                                  <p:stCondLst>
                                    <p:cond delay="0"/>
                                  </p:stCondLst>
                                  <p:childTnLst>
                                    <p:animMotion origin="layout" path="M 0.04987 0.17361 L 0.09766 0.17453 " pathEditMode="relative" rAng="0" ptsTypes="AA">
                                      <p:cBhvr>
                                        <p:cTn id="58" dur="1000" fill="hold"/>
                                        <p:tgtEl>
                                          <p:spTgt spid="9"/>
                                        </p:tgtEl>
                                        <p:attrNameLst>
                                          <p:attrName>ppt_x</p:attrName>
                                          <p:attrName>ppt_y</p:attrName>
                                        </p:attrNameLst>
                                      </p:cBhvr>
                                      <p:rCtr x="2383" y="46"/>
                                    </p:animMotion>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7" nodeType="clickEffect">
                                  <p:stCondLst>
                                    <p:cond delay="0"/>
                                  </p:stCondLst>
                                  <p:childTnLst>
                                    <p:animMotion origin="layout" path="M 0.09766 0.17453 L 0.14714 0.17361 " pathEditMode="relative" rAng="0" ptsTypes="AA">
                                      <p:cBhvr>
                                        <p:cTn id="62" dur="1000" fill="hold"/>
                                        <p:tgtEl>
                                          <p:spTgt spid="9"/>
                                        </p:tgtEl>
                                        <p:attrNameLst>
                                          <p:attrName>ppt_x</p:attrName>
                                          <p:attrName>ppt_y</p:attrName>
                                        </p:attrNameLst>
                                      </p:cBhvr>
                                      <p:rCtr x="2474" y="-46"/>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13" nodeType="clickEffect">
                                  <p:stCondLst>
                                    <p:cond delay="0"/>
                                  </p:stCondLst>
                                  <p:childTnLst>
                                    <p:animMotion origin="layout" path="M 0.14714 0.17361 L 0.19623 0.17546 " pathEditMode="relative" rAng="0" ptsTypes="AA">
                                      <p:cBhvr>
                                        <p:cTn id="66" dur="1000" fill="hold"/>
                                        <p:tgtEl>
                                          <p:spTgt spid="9"/>
                                        </p:tgtEl>
                                        <p:attrNameLst>
                                          <p:attrName>ppt_x</p:attrName>
                                          <p:attrName>ppt_y</p:attrName>
                                        </p:attrNameLst>
                                      </p:cBhvr>
                                      <p:rCtr x="2448" y="93"/>
                                    </p:animMotion>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8" nodeType="clickEffect">
                                  <p:stCondLst>
                                    <p:cond delay="0"/>
                                  </p:stCondLst>
                                  <p:childTnLst>
                                    <p:animMotion origin="layout" path="M 0.19623 0.17546 L -0.0013 0.35 " pathEditMode="relative" rAng="0" ptsTypes="AA">
                                      <p:cBhvr>
                                        <p:cTn id="70" dur="1000" fill="hold"/>
                                        <p:tgtEl>
                                          <p:spTgt spid="9"/>
                                        </p:tgtEl>
                                        <p:attrNameLst>
                                          <p:attrName>ppt_x</p:attrName>
                                          <p:attrName>ppt_y</p:attrName>
                                        </p:attrNameLst>
                                      </p:cBhvr>
                                      <p:rCtr x="-9883" y="8727"/>
                                    </p:animMotion>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9" nodeType="clickEffect">
                                  <p:stCondLst>
                                    <p:cond delay="0"/>
                                  </p:stCondLst>
                                  <p:childTnLst>
                                    <p:animMotion origin="layout" path="M -0.0013 0.35 L 0.04987 0.35 " pathEditMode="relative" rAng="0" ptsTypes="AA">
                                      <p:cBhvr>
                                        <p:cTn id="74" dur="1000" fill="hold"/>
                                        <p:tgtEl>
                                          <p:spTgt spid="9"/>
                                        </p:tgtEl>
                                        <p:attrNameLst>
                                          <p:attrName>ppt_x</p:attrName>
                                          <p:attrName>ppt_y</p:attrName>
                                        </p:attrNameLst>
                                      </p:cBhvr>
                                      <p:rCtr x="2552" y="0"/>
                                    </p:animMotion>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0" nodeType="clickEffect">
                                  <p:stCondLst>
                                    <p:cond delay="0"/>
                                  </p:stCondLst>
                                  <p:childTnLst>
                                    <p:animMotion origin="layout" path="M 0.04987 0.35 L 0.09766 0.35 " pathEditMode="relative" rAng="0" ptsTypes="AA">
                                      <p:cBhvr>
                                        <p:cTn id="78" dur="1000" fill="hold"/>
                                        <p:tgtEl>
                                          <p:spTgt spid="9"/>
                                        </p:tgtEl>
                                        <p:attrNameLst>
                                          <p:attrName>ppt_x</p:attrName>
                                          <p:attrName>ppt_y</p:attrName>
                                        </p:attrNameLst>
                                      </p:cBhvr>
                                      <p:rCtr x="2383" y="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1" nodeType="clickEffect">
                                  <p:stCondLst>
                                    <p:cond delay="0"/>
                                  </p:stCondLst>
                                  <p:childTnLst>
                                    <p:animMotion origin="layout" path="M 0.09766 0.35 L 0.14818 0.35 " pathEditMode="relative" rAng="0" ptsTypes="AA">
                                      <p:cBhvr>
                                        <p:cTn id="82" dur="1000" fill="hold"/>
                                        <p:tgtEl>
                                          <p:spTgt spid="9"/>
                                        </p:tgtEl>
                                        <p:attrNameLst>
                                          <p:attrName>ppt_x</p:attrName>
                                          <p:attrName>ppt_y</p:attrName>
                                        </p:attrNameLst>
                                      </p:cBhvr>
                                      <p:rCtr x="2526" y="0"/>
                                    </p:animMotion>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14" nodeType="clickEffect">
                                  <p:stCondLst>
                                    <p:cond delay="0"/>
                                  </p:stCondLst>
                                  <p:childTnLst>
                                    <p:animMotion origin="layout" path="M 0.14818 0.35 L 0.19623 0.35 " pathEditMode="relative" rAng="0" ptsTypes="AA">
                                      <p:cBhvr>
                                        <p:cTn id="86" dur="1000" fill="hold"/>
                                        <p:tgtEl>
                                          <p:spTgt spid="9"/>
                                        </p:tgtEl>
                                        <p:attrNameLst>
                                          <p:attrName>ppt_x</p:attrName>
                                          <p:attrName>ppt_y</p:attrName>
                                        </p:attrNameLst>
                                      </p:cBhvr>
                                      <p:rCtr x="2396" y="0"/>
                                    </p:animMotion>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wipe(left)">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9" grpId="2" animBg="1"/>
      <p:bldP spid="9" grpId="3" animBg="1"/>
      <p:bldP spid="9" grpId="4" animBg="1"/>
      <p:bldP spid="9" grpId="5" animBg="1"/>
      <p:bldP spid="9" grpId="6" animBg="1"/>
      <p:bldP spid="9" grpId="7" animBg="1"/>
      <p:bldP spid="9" grpId="8" animBg="1"/>
      <p:bldP spid="9" grpId="9" animBg="1"/>
      <p:bldP spid="9" grpId="10" animBg="1"/>
      <p:bldP spid="9" grpId="11" animBg="1"/>
      <p:bldP spid="9" grpId="12" animBg="1"/>
      <p:bldP spid="9" grpId="13" animBg="1"/>
      <p:bldP spid="9" grpId="14"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253353" y="4111623"/>
          <a:ext cx="3000000" cy="6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gridCol w="600000">
                  <a:extLst>
                    <a:ext uri="{9D8B030D-6E8A-4147-A177-3AD203B41FA5}">
                      <a16:colId xmlns:a16="http://schemas.microsoft.com/office/drawing/2014/main" val="141169156"/>
                    </a:ext>
                  </a:extLst>
                </a:gridCol>
                <a:gridCol w="600000">
                  <a:extLst>
                    <a:ext uri="{9D8B030D-6E8A-4147-A177-3AD203B41FA5}">
                      <a16:colId xmlns:a16="http://schemas.microsoft.com/office/drawing/2014/main" val="3814900417"/>
                    </a:ext>
                  </a:extLst>
                </a:gridCol>
                <a:gridCol w="600000">
                  <a:extLst>
                    <a:ext uri="{9D8B030D-6E8A-4147-A177-3AD203B41FA5}">
                      <a16:colId xmlns:a16="http://schemas.microsoft.com/office/drawing/2014/main" val="3469249348"/>
                    </a:ext>
                  </a:extLst>
                </a:gridCol>
                <a:gridCol w="600000">
                  <a:extLst>
                    <a:ext uri="{9D8B030D-6E8A-4147-A177-3AD203B41FA5}">
                      <a16:colId xmlns:a16="http://schemas.microsoft.com/office/drawing/2014/main" val="1194027235"/>
                    </a:ext>
                  </a:extLst>
                </a:gridCol>
              </a:tblGrid>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61561594"/>
                  </a:ext>
                </a:extLst>
              </a:tr>
            </a:tbl>
          </a:graphicData>
        </a:graphic>
      </p:graphicFrame>
      <p:graphicFrame>
        <p:nvGraphicFramePr>
          <p:cNvPr id="14" name="Table 13"/>
          <p:cNvGraphicFramePr>
            <a:graphicFrameLocks noGrp="1"/>
          </p:cNvGraphicFramePr>
          <p:nvPr>
            <p:extLst/>
          </p:nvPr>
        </p:nvGraphicFramePr>
        <p:xfrm>
          <a:off x="3253353" y="1111624"/>
          <a:ext cx="600000" cy="36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tblGrid>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61561594"/>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481851088"/>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78001975"/>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94155585"/>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53488415"/>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86503010"/>
                  </a:ext>
                </a:extLst>
              </a:tr>
            </a:tbl>
          </a:graphicData>
        </a:graphic>
      </p:graphicFrame>
      <p:sp>
        <p:nvSpPr>
          <p:cNvPr id="2" name="Title 1"/>
          <p:cNvSpPr>
            <a:spLocks noGrp="1"/>
          </p:cNvSpPr>
          <p:nvPr>
            <p:ph type="title"/>
          </p:nvPr>
        </p:nvSpPr>
        <p:spPr/>
        <p:txBody>
          <a:bodyPr/>
          <a:lstStyle/>
          <a:p>
            <a:r>
              <a:rPr lang="en-IN" dirty="0" smtClean="0"/>
              <a:t>Pooling and Strides – an example</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51</a:t>
            </a:fld>
            <a:endParaRPr lang="en-US"/>
          </a:p>
        </p:txBody>
      </p:sp>
      <p:graphicFrame>
        <p:nvGraphicFramePr>
          <p:cNvPr id="5" name="Table 4"/>
          <p:cNvGraphicFramePr>
            <a:graphicFrameLocks noGrp="1"/>
          </p:cNvGraphicFramePr>
          <p:nvPr>
            <p:extLst/>
          </p:nvPr>
        </p:nvGraphicFramePr>
        <p:xfrm>
          <a:off x="253353" y="1111624"/>
          <a:ext cx="3000000" cy="30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gridCol w="600000">
                  <a:extLst>
                    <a:ext uri="{9D8B030D-6E8A-4147-A177-3AD203B41FA5}">
                      <a16:colId xmlns:a16="http://schemas.microsoft.com/office/drawing/2014/main" val="141169156"/>
                    </a:ext>
                  </a:extLst>
                </a:gridCol>
                <a:gridCol w="600000">
                  <a:extLst>
                    <a:ext uri="{9D8B030D-6E8A-4147-A177-3AD203B41FA5}">
                      <a16:colId xmlns:a16="http://schemas.microsoft.com/office/drawing/2014/main" val="3814900417"/>
                    </a:ext>
                  </a:extLst>
                </a:gridCol>
                <a:gridCol w="600000">
                  <a:extLst>
                    <a:ext uri="{9D8B030D-6E8A-4147-A177-3AD203B41FA5}">
                      <a16:colId xmlns:a16="http://schemas.microsoft.com/office/drawing/2014/main" val="3469249348"/>
                    </a:ext>
                  </a:extLst>
                </a:gridCol>
                <a:gridCol w="600000">
                  <a:extLst>
                    <a:ext uri="{9D8B030D-6E8A-4147-A177-3AD203B41FA5}">
                      <a16:colId xmlns:a16="http://schemas.microsoft.com/office/drawing/2014/main" val="1194027235"/>
                    </a:ext>
                  </a:extLst>
                </a:gridCol>
              </a:tblGrid>
              <a:tr h="600000">
                <a:tc>
                  <a:txBody>
                    <a:bodyPr/>
                    <a:lstStyle/>
                    <a:p>
                      <a:pPr algn="ctr"/>
                      <a:r>
                        <a:rPr lang="en-IN" sz="2400" dirty="0" smtClean="0">
                          <a:latin typeface="+mj-lt"/>
                        </a:rPr>
                        <a:t>1</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2</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1561594"/>
                  </a:ext>
                </a:extLst>
              </a:tr>
              <a:tr h="600000">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851088"/>
                  </a:ext>
                </a:extLst>
              </a:tr>
              <a:tr h="600000">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2</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001975"/>
                  </a:ext>
                </a:extLst>
              </a:tr>
              <a:tr h="600000">
                <a:tc>
                  <a:txBody>
                    <a:bodyPr/>
                    <a:lstStyle/>
                    <a:p>
                      <a:pPr algn="ctr"/>
                      <a:r>
                        <a:rPr lang="en-IN" sz="2400" dirty="0" smtClean="0">
                          <a:latin typeface="+mj-lt"/>
                        </a:rPr>
                        <a:t>2</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1</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155585"/>
                  </a:ext>
                </a:extLst>
              </a:tr>
              <a:tr h="600000">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488415"/>
                  </a:ext>
                </a:extLst>
              </a:tr>
            </a:tbl>
          </a:graphicData>
        </a:graphic>
      </p:graphicFrame>
      <p:sp>
        <p:nvSpPr>
          <p:cNvPr id="7" name="Right Arrow 6"/>
          <p:cNvSpPr/>
          <p:nvPr/>
        </p:nvSpPr>
        <p:spPr>
          <a:xfrm>
            <a:off x="4693917" y="1111624"/>
            <a:ext cx="2664542" cy="806245"/>
          </a:xfrm>
          <a:prstGeom prst="rightArrow">
            <a:avLst>
              <a:gd name="adj1" fmla="val 64634"/>
              <a:gd name="adj2" fmla="val 756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mj-lt"/>
              </a:rPr>
              <a:t>2 x 2 max pool</a:t>
            </a:r>
          </a:p>
          <a:p>
            <a:pPr algn="ctr"/>
            <a:r>
              <a:rPr lang="en-IN" dirty="0">
                <a:latin typeface="+mj-lt"/>
              </a:rPr>
              <a:t>2</a:t>
            </a:r>
            <a:r>
              <a:rPr lang="en-IN" dirty="0" smtClean="0">
                <a:latin typeface="+mj-lt"/>
              </a:rPr>
              <a:t> x 1 stride</a:t>
            </a:r>
            <a:endParaRPr lang="en-IN" dirty="0">
              <a:latin typeface="+mj-lt"/>
            </a:endParaRPr>
          </a:p>
        </p:txBody>
      </p:sp>
      <p:graphicFrame>
        <p:nvGraphicFramePr>
          <p:cNvPr id="8" name="Table 7"/>
          <p:cNvGraphicFramePr>
            <a:graphicFrameLocks noGrp="1"/>
          </p:cNvGraphicFramePr>
          <p:nvPr>
            <p:extLst/>
          </p:nvPr>
        </p:nvGraphicFramePr>
        <p:xfrm>
          <a:off x="7661810" y="1111624"/>
          <a:ext cx="3006000" cy="1803600"/>
        </p:xfrm>
        <a:graphic>
          <a:graphicData uri="http://schemas.openxmlformats.org/drawingml/2006/table">
            <a:tbl>
              <a:tblPr>
                <a:tableStyleId>{21E4AEA4-8DFA-4A89-87EB-49C32662AFE0}</a:tableStyleId>
              </a:tblPr>
              <a:tblGrid>
                <a:gridCol w="601200">
                  <a:extLst>
                    <a:ext uri="{9D8B030D-6E8A-4147-A177-3AD203B41FA5}">
                      <a16:colId xmlns:a16="http://schemas.microsoft.com/office/drawing/2014/main" val="218658718"/>
                    </a:ext>
                  </a:extLst>
                </a:gridCol>
                <a:gridCol w="601200">
                  <a:extLst>
                    <a:ext uri="{9D8B030D-6E8A-4147-A177-3AD203B41FA5}">
                      <a16:colId xmlns:a16="http://schemas.microsoft.com/office/drawing/2014/main" val="141169156"/>
                    </a:ext>
                  </a:extLst>
                </a:gridCol>
                <a:gridCol w="601200">
                  <a:extLst>
                    <a:ext uri="{9D8B030D-6E8A-4147-A177-3AD203B41FA5}">
                      <a16:colId xmlns:a16="http://schemas.microsoft.com/office/drawing/2014/main" val="3814900417"/>
                    </a:ext>
                  </a:extLst>
                </a:gridCol>
                <a:gridCol w="601200">
                  <a:extLst>
                    <a:ext uri="{9D8B030D-6E8A-4147-A177-3AD203B41FA5}">
                      <a16:colId xmlns:a16="http://schemas.microsoft.com/office/drawing/2014/main" val="3469249348"/>
                    </a:ext>
                  </a:extLst>
                </a:gridCol>
                <a:gridCol w="601200">
                  <a:extLst>
                    <a:ext uri="{9D8B030D-6E8A-4147-A177-3AD203B41FA5}">
                      <a16:colId xmlns:a16="http://schemas.microsoft.com/office/drawing/2014/main" val="850092013"/>
                    </a:ext>
                  </a:extLst>
                </a:gridCol>
              </a:tblGrid>
              <a:tr h="601200">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61561594"/>
                  </a:ext>
                </a:extLst>
              </a:tr>
              <a:tr h="601200">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4</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81851088"/>
                  </a:ext>
                </a:extLst>
              </a:tr>
              <a:tr h="601200">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0</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8001975"/>
                  </a:ext>
                </a:extLst>
              </a:tr>
            </a:tbl>
          </a:graphicData>
        </a:graphic>
      </p:graphicFrame>
      <p:sp>
        <p:nvSpPr>
          <p:cNvPr id="9" name="Rectangle 8"/>
          <p:cNvSpPr/>
          <p:nvPr/>
        </p:nvSpPr>
        <p:spPr>
          <a:xfrm>
            <a:off x="253353" y="1131867"/>
            <a:ext cx="1215851" cy="1160207"/>
          </a:xfrm>
          <a:prstGeom prst="rect">
            <a:avLst/>
          </a:pr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ular Callout 10"/>
          <p:cNvSpPr/>
          <p:nvPr/>
        </p:nvSpPr>
        <p:spPr>
          <a:xfrm>
            <a:off x="3556704" y="5031626"/>
            <a:ext cx="1526573" cy="842773"/>
          </a:xfrm>
          <a:prstGeom prst="wedgeRectCallout">
            <a:avLst>
              <a:gd name="adj1" fmla="val -103553"/>
              <a:gd name="adj2" fmla="val -7439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2400" dirty="0" smtClean="0">
                <a:solidFill>
                  <a:schemeClr val="tx1"/>
                </a:solidFill>
                <a:latin typeface="+mj-lt"/>
              </a:rPr>
              <a:t>Padding</a:t>
            </a:r>
            <a:endParaRPr lang="en-IN" sz="2400" dirty="0">
              <a:solidFill>
                <a:schemeClr val="tx1"/>
              </a:solidFill>
              <a:latin typeface="+mj-lt"/>
            </a:endParaRPr>
          </a:p>
        </p:txBody>
      </p:sp>
      <p:sp>
        <p:nvSpPr>
          <p:cNvPr id="12" name="Right Arrow 11"/>
          <p:cNvSpPr/>
          <p:nvPr/>
        </p:nvSpPr>
        <p:spPr>
          <a:xfrm>
            <a:off x="4693917" y="3708501"/>
            <a:ext cx="2664542" cy="806245"/>
          </a:xfrm>
          <a:prstGeom prst="rightArrow">
            <a:avLst>
              <a:gd name="adj1" fmla="val 64634"/>
              <a:gd name="adj2" fmla="val 756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mj-lt"/>
              </a:rPr>
              <a:t>2 x 2 max pool</a:t>
            </a:r>
          </a:p>
          <a:p>
            <a:pPr algn="ctr"/>
            <a:r>
              <a:rPr lang="en-IN" dirty="0" smtClean="0">
                <a:latin typeface="+mj-lt"/>
              </a:rPr>
              <a:t>1 x 2 stride</a:t>
            </a:r>
            <a:endParaRPr lang="en-IN" dirty="0">
              <a:latin typeface="+mj-lt"/>
            </a:endParaRPr>
          </a:p>
        </p:txBody>
      </p:sp>
      <p:graphicFrame>
        <p:nvGraphicFramePr>
          <p:cNvPr id="15" name="Table 14"/>
          <p:cNvGraphicFramePr>
            <a:graphicFrameLocks noGrp="1"/>
          </p:cNvGraphicFramePr>
          <p:nvPr>
            <p:extLst/>
          </p:nvPr>
        </p:nvGraphicFramePr>
        <p:xfrm>
          <a:off x="7661810" y="3314746"/>
          <a:ext cx="1800000" cy="3000000"/>
        </p:xfrm>
        <a:graphic>
          <a:graphicData uri="http://schemas.openxmlformats.org/drawingml/2006/table">
            <a:tbl>
              <a:tblPr>
                <a:tableStyleId>{21E4AEA4-8DFA-4A89-87EB-49C32662AFE0}</a:tableStyleId>
              </a:tblPr>
              <a:tblGrid>
                <a:gridCol w="600000">
                  <a:extLst>
                    <a:ext uri="{9D8B030D-6E8A-4147-A177-3AD203B41FA5}">
                      <a16:colId xmlns:a16="http://schemas.microsoft.com/office/drawing/2014/main" val="218658718"/>
                    </a:ext>
                  </a:extLst>
                </a:gridCol>
                <a:gridCol w="600000">
                  <a:extLst>
                    <a:ext uri="{9D8B030D-6E8A-4147-A177-3AD203B41FA5}">
                      <a16:colId xmlns:a16="http://schemas.microsoft.com/office/drawing/2014/main" val="141169156"/>
                    </a:ext>
                  </a:extLst>
                </a:gridCol>
                <a:gridCol w="600000">
                  <a:extLst>
                    <a:ext uri="{9D8B030D-6E8A-4147-A177-3AD203B41FA5}">
                      <a16:colId xmlns:a16="http://schemas.microsoft.com/office/drawing/2014/main" val="3814900417"/>
                    </a:ext>
                  </a:extLst>
                </a:gridCol>
              </a:tblGrid>
              <a:tr h="600000">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5</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61561594"/>
                  </a:ext>
                </a:extLst>
              </a:tr>
              <a:tr h="600000">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81851088"/>
                  </a:ext>
                </a:extLst>
              </a:tr>
              <a:tr h="600000">
                <a:tc>
                  <a:txBody>
                    <a:bodyPr/>
                    <a:lstStyle/>
                    <a:p>
                      <a:pPr algn="ctr"/>
                      <a:r>
                        <a:rPr lang="en-IN" sz="2400" dirty="0" smtClean="0">
                          <a:latin typeface="+mj-lt"/>
                        </a:rPr>
                        <a:t>3</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6</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8</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8001975"/>
                  </a:ext>
                </a:extLst>
              </a:tr>
              <a:tr h="600000">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1</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28887827"/>
                  </a:ext>
                </a:extLst>
              </a:tr>
              <a:tr h="600000">
                <a:tc>
                  <a:txBody>
                    <a:bodyPr/>
                    <a:lstStyle/>
                    <a:p>
                      <a:pPr algn="ctr"/>
                      <a:r>
                        <a:rPr lang="en-IN" sz="2400" dirty="0" smtClean="0">
                          <a:latin typeface="+mj-lt"/>
                        </a:rPr>
                        <a:t>7</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9</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IN" sz="2400" dirty="0" smtClean="0">
                          <a:latin typeface="+mj-lt"/>
                        </a:rPr>
                        <a:t>1</a:t>
                      </a:r>
                      <a:endParaRPr lang="en-IN"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01632362"/>
                  </a:ext>
                </a:extLst>
              </a:tr>
            </a:tbl>
          </a:graphicData>
        </a:graphic>
      </p:graphicFrame>
    </p:spTree>
    <p:extLst>
      <p:ext uri="{BB962C8B-B14F-4D97-AF65-F5344CB8AC3E}">
        <p14:creationId xmlns:p14="http://schemas.microsoft.com/office/powerpoint/2010/main" val="21129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2.91667E-6 2.96296E-6 L 0.09896 2.59259E-6 " pathEditMode="relative" rAng="0" ptsTypes="AA">
                                      <p:cBhvr>
                                        <p:cTn id="11" dur="1000" fill="hold"/>
                                        <p:tgtEl>
                                          <p:spTgt spid="9"/>
                                        </p:tgtEl>
                                        <p:attrNameLst>
                                          <p:attrName>ppt_x</p:attrName>
                                          <p:attrName>ppt_y</p:attrName>
                                        </p:attrNameLst>
                                      </p:cBhvr>
                                      <p:rCtr x="4948" y="69"/>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1" nodeType="clickEffect">
                                  <p:stCondLst>
                                    <p:cond delay="0"/>
                                  </p:stCondLst>
                                  <p:childTnLst>
                                    <p:animMotion origin="layout" path="M 0.09896 2.96296E-6 L 0.19623 0.00023 " pathEditMode="relative" rAng="0" ptsTypes="AA">
                                      <p:cBhvr>
                                        <p:cTn id="15" dur="1000" fill="hold"/>
                                        <p:tgtEl>
                                          <p:spTgt spid="9"/>
                                        </p:tgtEl>
                                        <p:attrNameLst>
                                          <p:attrName>ppt_x</p:attrName>
                                          <p:attrName>ppt_y</p:attrName>
                                        </p:attrNameLst>
                                      </p:cBhvr>
                                      <p:rCtr x="4857" y="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19623 0.00023 L -0.00052 0.08472 " pathEditMode="relative" rAng="0" ptsTypes="AA">
                                      <p:cBhvr>
                                        <p:cTn id="19" dur="1000" fill="hold"/>
                                        <p:tgtEl>
                                          <p:spTgt spid="9"/>
                                        </p:tgtEl>
                                        <p:attrNameLst>
                                          <p:attrName>ppt_x</p:attrName>
                                          <p:attrName>ppt_y</p:attrName>
                                        </p:attrNameLst>
                                      </p:cBhvr>
                                      <p:rCtr x="-9844" y="4213"/>
                                    </p:animMotion>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grpId="3" nodeType="clickEffect">
                                  <p:stCondLst>
                                    <p:cond delay="0"/>
                                  </p:stCondLst>
                                  <p:childTnLst>
                                    <p:animMotion origin="layout" path="M -0.00052 0.08472 L 0.09896 0.08472 " pathEditMode="relative" rAng="0" ptsTypes="AA">
                                      <p:cBhvr>
                                        <p:cTn id="23" dur="1000" fill="hold"/>
                                        <p:tgtEl>
                                          <p:spTgt spid="9"/>
                                        </p:tgtEl>
                                        <p:attrNameLst>
                                          <p:attrName>ppt_x</p:attrName>
                                          <p:attrName>ppt_y</p:attrName>
                                        </p:attrNameLst>
                                      </p:cBhvr>
                                      <p:rCtr x="4974" y="0"/>
                                    </p:animMotion>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8" nodeType="clickEffect">
                                  <p:stCondLst>
                                    <p:cond delay="0"/>
                                  </p:stCondLst>
                                  <p:childTnLst>
                                    <p:animMotion origin="layout" path="M 0.09896 0.08472 L 0.19623 0.08472 " pathEditMode="relative" rAng="0" ptsTypes="AA">
                                      <p:cBhvr>
                                        <p:cTn id="27" dur="1000" fill="hold"/>
                                        <p:tgtEl>
                                          <p:spTgt spid="9"/>
                                        </p:tgtEl>
                                        <p:attrNameLst>
                                          <p:attrName>ppt_x</p:attrName>
                                          <p:attrName>ppt_y</p:attrName>
                                        </p:attrNameLst>
                                      </p:cBhvr>
                                      <p:rCtr x="4857" y="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4" nodeType="clickEffect">
                                  <p:stCondLst>
                                    <p:cond delay="0"/>
                                  </p:stCondLst>
                                  <p:childTnLst>
                                    <p:animMotion origin="layout" path="M 0.19623 0.08472 L 0.00026 0.17546 " pathEditMode="relative" rAng="0" ptsTypes="AA">
                                      <p:cBhvr>
                                        <p:cTn id="31" dur="1000" fill="hold"/>
                                        <p:tgtEl>
                                          <p:spTgt spid="9"/>
                                        </p:tgtEl>
                                        <p:attrNameLst>
                                          <p:attrName>ppt_x</p:attrName>
                                          <p:attrName>ppt_y</p:attrName>
                                        </p:attrNameLst>
                                      </p:cBhvr>
                                      <p:rCtr x="-9805" y="4537"/>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5" nodeType="clickEffect">
                                  <p:stCondLst>
                                    <p:cond delay="0"/>
                                  </p:stCondLst>
                                  <p:childTnLst>
                                    <p:animMotion origin="layout" path="M 0.00026 0.17546 L 0.09896 0.17546 " pathEditMode="relative" rAng="0" ptsTypes="AA">
                                      <p:cBhvr>
                                        <p:cTn id="35" dur="1000" fill="hold"/>
                                        <p:tgtEl>
                                          <p:spTgt spid="9"/>
                                        </p:tgtEl>
                                        <p:attrNameLst>
                                          <p:attrName>ppt_x</p:attrName>
                                          <p:attrName>ppt_y</p:attrName>
                                        </p:attrNameLst>
                                      </p:cBhvr>
                                      <p:rCtr x="4935" y="0"/>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6" nodeType="clickEffect">
                                  <p:stCondLst>
                                    <p:cond delay="0"/>
                                  </p:stCondLst>
                                  <p:childTnLst>
                                    <p:animMotion origin="layout" path="M 0.09896 0.17546 L 0.19623 0.17546 " pathEditMode="relative" rAng="0" ptsTypes="AA">
                                      <p:cBhvr>
                                        <p:cTn id="39" dur="1000" fill="hold"/>
                                        <p:tgtEl>
                                          <p:spTgt spid="9"/>
                                        </p:tgtEl>
                                        <p:attrNameLst>
                                          <p:attrName>ppt_x</p:attrName>
                                          <p:attrName>ppt_y</p:attrName>
                                        </p:attrNameLst>
                                      </p:cBhvr>
                                      <p:rCtr x="4857" y="0"/>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7" nodeType="clickEffect">
                                  <p:stCondLst>
                                    <p:cond delay="0"/>
                                  </p:stCondLst>
                                  <p:childTnLst>
                                    <p:animMotion origin="layout" path="M 0.19623 0.17546 L -0.00052 0.2625 " pathEditMode="relative" rAng="0" ptsTypes="AA">
                                      <p:cBhvr>
                                        <p:cTn id="43" dur="1000" fill="hold"/>
                                        <p:tgtEl>
                                          <p:spTgt spid="9"/>
                                        </p:tgtEl>
                                        <p:attrNameLst>
                                          <p:attrName>ppt_x</p:attrName>
                                          <p:attrName>ppt_y</p:attrName>
                                        </p:attrNameLst>
                                      </p:cBhvr>
                                      <p:rCtr x="-9844" y="4352"/>
                                    </p:animMotion>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9" nodeType="clickEffect">
                                  <p:stCondLst>
                                    <p:cond delay="0"/>
                                  </p:stCondLst>
                                  <p:childTnLst>
                                    <p:animMotion origin="layout" path="M -0.00052 0.2625 L 0.09779 0.2625 " pathEditMode="relative" rAng="0" ptsTypes="AA">
                                      <p:cBhvr>
                                        <p:cTn id="47" dur="1000" fill="hold"/>
                                        <p:tgtEl>
                                          <p:spTgt spid="9"/>
                                        </p:tgtEl>
                                        <p:attrNameLst>
                                          <p:attrName>ppt_x</p:attrName>
                                          <p:attrName>ppt_y</p:attrName>
                                        </p:attrNameLst>
                                      </p:cBhvr>
                                      <p:rCtr x="4909" y="0"/>
                                    </p:animMotion>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grpId="10" nodeType="clickEffect">
                                  <p:stCondLst>
                                    <p:cond delay="0"/>
                                  </p:stCondLst>
                                  <p:childTnLst>
                                    <p:animMotion origin="layout" path="M 0.09779 0.2625 L 0.19623 0.2625 " pathEditMode="relative" rAng="0" ptsTypes="AA">
                                      <p:cBhvr>
                                        <p:cTn id="51" dur="1000" fill="hold"/>
                                        <p:tgtEl>
                                          <p:spTgt spid="9"/>
                                        </p:tgtEl>
                                        <p:attrNameLst>
                                          <p:attrName>ppt_x</p:attrName>
                                          <p:attrName>ppt_y</p:attrName>
                                        </p:attrNameLst>
                                      </p:cBhvr>
                                      <p:rCtr x="4922" y="0"/>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1" nodeType="clickEffect">
                                  <p:stCondLst>
                                    <p:cond delay="0"/>
                                  </p:stCondLst>
                                  <p:childTnLst>
                                    <p:animMotion origin="layout" path="M 0.19623 0.2625 L -0.00143 0.35 " pathEditMode="relative" rAng="0" ptsTypes="AA">
                                      <p:cBhvr>
                                        <p:cTn id="55" dur="1000" fill="hold"/>
                                        <p:tgtEl>
                                          <p:spTgt spid="9"/>
                                        </p:tgtEl>
                                        <p:attrNameLst>
                                          <p:attrName>ppt_x</p:attrName>
                                          <p:attrName>ppt_y</p:attrName>
                                        </p:attrNameLst>
                                      </p:cBhvr>
                                      <p:rCtr x="-9883" y="4375"/>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12" nodeType="clickEffect">
                                  <p:stCondLst>
                                    <p:cond delay="0"/>
                                  </p:stCondLst>
                                  <p:childTnLst>
                                    <p:animMotion origin="layout" path="M -0.00143 0.35 L 0.09857 0.35 " pathEditMode="relative" rAng="0" ptsTypes="AA">
                                      <p:cBhvr>
                                        <p:cTn id="59" dur="1000" fill="hold"/>
                                        <p:tgtEl>
                                          <p:spTgt spid="9"/>
                                        </p:tgtEl>
                                        <p:attrNameLst>
                                          <p:attrName>ppt_x</p:attrName>
                                          <p:attrName>ppt_y</p:attrName>
                                        </p:attrNameLst>
                                      </p:cBhvr>
                                      <p:rCtr x="5000" y="0"/>
                                    </p:animMotion>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grpId="13" nodeType="clickEffect">
                                  <p:stCondLst>
                                    <p:cond delay="0"/>
                                  </p:stCondLst>
                                  <p:childTnLst>
                                    <p:animMotion origin="layout" path="M 0.09857 0.35 L 0.19623 0.35 " pathEditMode="relative" rAng="0" ptsTypes="AA">
                                      <p:cBhvr>
                                        <p:cTn id="63" dur="1000" fill="hold"/>
                                        <p:tgtEl>
                                          <p:spTgt spid="9"/>
                                        </p:tgtEl>
                                        <p:attrNameLst>
                                          <p:attrName>ppt_x</p:attrName>
                                          <p:attrName>ppt_y</p:attrName>
                                        </p:attrNameLst>
                                      </p:cBhvr>
                                      <p:rCtr x="4883" y="0"/>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up)">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9" grpId="6" animBg="1"/>
      <p:bldP spid="9" grpId="7" animBg="1"/>
      <p:bldP spid="9" grpId="8" animBg="1"/>
      <p:bldP spid="9" grpId="9" animBg="1"/>
      <p:bldP spid="9" grpId="10" animBg="1"/>
      <p:bldP spid="9" grpId="11" animBg="1"/>
      <p:bldP spid="9" grpId="12" animBg="1"/>
      <p:bldP spid="9" grpId="13"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CNNs in Computer Vision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52</a:t>
            </a:fld>
            <a:endParaRPr lang="en-US"/>
          </a:p>
        </p:txBody>
      </p:sp>
      <p:grpSp>
        <p:nvGrpSpPr>
          <p:cNvPr id="103" name="Group 102"/>
          <p:cNvGrpSpPr/>
          <p:nvPr/>
        </p:nvGrpSpPr>
        <p:grpSpPr>
          <a:xfrm>
            <a:off x="653554" y="980019"/>
            <a:ext cx="3484450" cy="5124406"/>
            <a:chOff x="969904" y="1115098"/>
            <a:chExt cx="2288002" cy="3364850"/>
          </a:xfrm>
          <a:solidFill>
            <a:srgbClr val="00B0F0">
              <a:alpha val="20000"/>
            </a:srgbClr>
          </a:solidFill>
        </p:grpSpPr>
        <p:sp>
          <p:nvSpPr>
            <p:cNvPr id="104" name="Parallelogram 103"/>
            <p:cNvSpPr/>
            <p:nvPr/>
          </p:nvSpPr>
          <p:spPr>
            <a:xfrm rot="9472603">
              <a:off x="969904" y="182797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9472603">
              <a:off x="1319735" y="168404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9472603">
              <a:off x="969904" y="227595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9472603">
              <a:off x="1319735" y="213202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9472603">
              <a:off x="969904" y="272394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9472603">
              <a:off x="1319735" y="258001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arallelogram 109"/>
            <p:cNvSpPr/>
            <p:nvPr/>
          </p:nvSpPr>
          <p:spPr>
            <a:xfrm rot="9472603">
              <a:off x="969904" y="317192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Parallelogram 110"/>
            <p:cNvSpPr/>
            <p:nvPr/>
          </p:nvSpPr>
          <p:spPr>
            <a:xfrm rot="9472603">
              <a:off x="1319735" y="302799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9472603">
              <a:off x="969904" y="361773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9472603">
              <a:off x="1319735" y="347379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Parallelogram 113"/>
            <p:cNvSpPr/>
            <p:nvPr/>
          </p:nvSpPr>
          <p:spPr>
            <a:xfrm rot="9472603">
              <a:off x="969904" y="406571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Parallelogram 114"/>
            <p:cNvSpPr/>
            <p:nvPr/>
          </p:nvSpPr>
          <p:spPr>
            <a:xfrm rot="9472603">
              <a:off x="1319735" y="392178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Parallelogram 115"/>
            <p:cNvSpPr/>
            <p:nvPr/>
          </p:nvSpPr>
          <p:spPr>
            <a:xfrm rot="9472603">
              <a:off x="1666287" y="154266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Parallelogram 116"/>
            <p:cNvSpPr/>
            <p:nvPr/>
          </p:nvSpPr>
          <p:spPr>
            <a:xfrm rot="9472603">
              <a:off x="2016118" y="139873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Parallelogram 117"/>
            <p:cNvSpPr/>
            <p:nvPr/>
          </p:nvSpPr>
          <p:spPr>
            <a:xfrm rot="9472603">
              <a:off x="1666287" y="199064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Parallelogram 118"/>
            <p:cNvSpPr/>
            <p:nvPr/>
          </p:nvSpPr>
          <p:spPr>
            <a:xfrm rot="9472603">
              <a:off x="2016118" y="184671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Parallelogram 119"/>
            <p:cNvSpPr/>
            <p:nvPr/>
          </p:nvSpPr>
          <p:spPr>
            <a:xfrm rot="9472603">
              <a:off x="1666287" y="243863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Parallelogram 120"/>
            <p:cNvSpPr/>
            <p:nvPr/>
          </p:nvSpPr>
          <p:spPr>
            <a:xfrm rot="9472603">
              <a:off x="2016118" y="229470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Parallelogram 121"/>
            <p:cNvSpPr/>
            <p:nvPr/>
          </p:nvSpPr>
          <p:spPr>
            <a:xfrm rot="9472603">
              <a:off x="1666287" y="288662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9472603">
              <a:off x="2016118" y="274268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9472603">
              <a:off x="1666287" y="333242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9472603">
              <a:off x="2016118" y="318849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arallelogram 125"/>
            <p:cNvSpPr/>
            <p:nvPr/>
          </p:nvSpPr>
          <p:spPr>
            <a:xfrm rot="9472603">
              <a:off x="1666287" y="378040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Parallelogram 126"/>
            <p:cNvSpPr/>
            <p:nvPr/>
          </p:nvSpPr>
          <p:spPr>
            <a:xfrm rot="9472603">
              <a:off x="2016118" y="363647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Parallelogram 127"/>
            <p:cNvSpPr/>
            <p:nvPr/>
          </p:nvSpPr>
          <p:spPr>
            <a:xfrm rot="9472603">
              <a:off x="2366902" y="125903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Parallelogram 128"/>
            <p:cNvSpPr/>
            <p:nvPr/>
          </p:nvSpPr>
          <p:spPr>
            <a:xfrm rot="9472603">
              <a:off x="2716733" y="111509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Parallelogram 129"/>
            <p:cNvSpPr/>
            <p:nvPr/>
          </p:nvSpPr>
          <p:spPr>
            <a:xfrm rot="9472603">
              <a:off x="2366902" y="170701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Parallelogram 130"/>
            <p:cNvSpPr/>
            <p:nvPr/>
          </p:nvSpPr>
          <p:spPr>
            <a:xfrm rot="9472603">
              <a:off x="2716733" y="156308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Parallelogram 131"/>
            <p:cNvSpPr/>
            <p:nvPr/>
          </p:nvSpPr>
          <p:spPr>
            <a:xfrm rot="9472603">
              <a:off x="2366902" y="215500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Parallelogram 132"/>
            <p:cNvSpPr/>
            <p:nvPr/>
          </p:nvSpPr>
          <p:spPr>
            <a:xfrm rot="9472603">
              <a:off x="2716733" y="2011070"/>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Parallelogram 133"/>
            <p:cNvSpPr/>
            <p:nvPr/>
          </p:nvSpPr>
          <p:spPr>
            <a:xfrm rot="9472603">
              <a:off x="2366902" y="260298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Parallelogram 134"/>
            <p:cNvSpPr/>
            <p:nvPr/>
          </p:nvSpPr>
          <p:spPr>
            <a:xfrm rot="9472603">
              <a:off x="2716733" y="2459052"/>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arallelogram 135"/>
            <p:cNvSpPr/>
            <p:nvPr/>
          </p:nvSpPr>
          <p:spPr>
            <a:xfrm rot="9472603">
              <a:off x="2366902" y="304878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Parallelogram 136"/>
            <p:cNvSpPr/>
            <p:nvPr/>
          </p:nvSpPr>
          <p:spPr>
            <a:xfrm rot="9472603">
              <a:off x="2716733" y="2904854"/>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Parallelogram 137"/>
            <p:cNvSpPr/>
            <p:nvPr/>
          </p:nvSpPr>
          <p:spPr>
            <a:xfrm rot="9472603">
              <a:off x="2366902" y="3496768"/>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arallelogram 138"/>
            <p:cNvSpPr/>
            <p:nvPr/>
          </p:nvSpPr>
          <p:spPr>
            <a:xfrm rot="9472603">
              <a:off x="2716733" y="3352836"/>
              <a:ext cx="541173" cy="414236"/>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4292371" y="2378683"/>
            <a:ext cx="2418919" cy="3321528"/>
            <a:chOff x="4611765" y="2701225"/>
            <a:chExt cx="2418919" cy="3321528"/>
          </a:xfrm>
          <a:solidFill>
            <a:srgbClr val="FF0000">
              <a:alpha val="20000"/>
            </a:srgbClr>
          </a:solidFill>
        </p:grpSpPr>
        <p:sp>
          <p:nvSpPr>
            <p:cNvPr id="141" name="Parallelogram 140"/>
            <p:cNvSpPr/>
            <p:nvPr/>
          </p:nvSpPr>
          <p:spPr>
            <a:xfrm rot="9472603">
              <a:off x="4611765" y="334848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allelogram 141"/>
            <p:cNvSpPr/>
            <p:nvPr/>
          </p:nvSpPr>
          <p:spPr>
            <a:xfrm rot="9472603">
              <a:off x="4611765" y="4030740"/>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Parallelogram 142"/>
            <p:cNvSpPr/>
            <p:nvPr/>
          </p:nvSpPr>
          <p:spPr>
            <a:xfrm rot="9472603">
              <a:off x="4611765" y="4712982"/>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Parallelogram 143"/>
            <p:cNvSpPr/>
            <p:nvPr/>
          </p:nvSpPr>
          <p:spPr>
            <a:xfrm rot="9472603">
              <a:off x="4611765" y="5391904"/>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rot="9472603">
              <a:off x="5139537" y="3133181"/>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arallelogram 145"/>
            <p:cNvSpPr/>
            <p:nvPr/>
          </p:nvSpPr>
          <p:spPr>
            <a:xfrm rot="9472603">
              <a:off x="5672302" y="2913983"/>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Parallelogram 146"/>
            <p:cNvSpPr/>
            <p:nvPr/>
          </p:nvSpPr>
          <p:spPr>
            <a:xfrm rot="9472603">
              <a:off x="5139537" y="381543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arallelogram 147"/>
            <p:cNvSpPr/>
            <p:nvPr/>
          </p:nvSpPr>
          <p:spPr>
            <a:xfrm rot="9472603">
              <a:off x="5672302" y="3596238"/>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Parallelogram 148"/>
            <p:cNvSpPr/>
            <p:nvPr/>
          </p:nvSpPr>
          <p:spPr>
            <a:xfrm rot="9472603">
              <a:off x="5139537" y="4497677"/>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Parallelogram 149"/>
            <p:cNvSpPr/>
            <p:nvPr/>
          </p:nvSpPr>
          <p:spPr>
            <a:xfrm rot="9472603">
              <a:off x="5672302" y="4278480"/>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Parallelogram 150"/>
            <p:cNvSpPr/>
            <p:nvPr/>
          </p:nvSpPr>
          <p:spPr>
            <a:xfrm rot="9472603">
              <a:off x="5139537" y="5176599"/>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arallelogram 151"/>
            <p:cNvSpPr/>
            <p:nvPr/>
          </p:nvSpPr>
          <p:spPr>
            <a:xfrm rot="9472603">
              <a:off x="5672302" y="4957402"/>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Parallelogram 152"/>
            <p:cNvSpPr/>
            <p:nvPr/>
          </p:nvSpPr>
          <p:spPr>
            <a:xfrm rot="9472603">
              <a:off x="6206519" y="270122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Parallelogram 153"/>
            <p:cNvSpPr/>
            <p:nvPr/>
          </p:nvSpPr>
          <p:spPr>
            <a:xfrm rot="9472603">
              <a:off x="6206519" y="3383479"/>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Parallelogram 154"/>
            <p:cNvSpPr/>
            <p:nvPr/>
          </p:nvSpPr>
          <p:spPr>
            <a:xfrm rot="9472603">
              <a:off x="6206519" y="4065721"/>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Parallelogram 155"/>
            <p:cNvSpPr/>
            <p:nvPr/>
          </p:nvSpPr>
          <p:spPr>
            <a:xfrm rot="9472603">
              <a:off x="6206519" y="4744643"/>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359026" y="1512045"/>
            <a:ext cx="4371215" cy="2694628"/>
            <a:chOff x="359026" y="1338795"/>
            <a:chExt cx="4371215" cy="2694628"/>
          </a:xfrm>
        </p:grpSpPr>
        <p:sp>
          <p:nvSpPr>
            <p:cNvPr id="158" name="Parallelogram 157"/>
            <p:cNvSpPr/>
            <p:nvPr/>
          </p:nvSpPr>
          <p:spPr>
            <a:xfrm rot="9472603">
              <a:off x="359026" y="1735232"/>
              <a:ext cx="2475825" cy="1895098"/>
            </a:xfrm>
            <a:prstGeom prst="parallelogram">
              <a:avLst>
                <a:gd name="adj" fmla="val 39991"/>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809828" y="2000706"/>
              <a:ext cx="3920413" cy="11803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388667" y="1338795"/>
              <a:ext cx="2341574" cy="18422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03177" y="3181008"/>
              <a:ext cx="3927064" cy="8524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393628" y="3181008"/>
              <a:ext cx="2318637" cy="2044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1432870" y="2425581"/>
            <a:ext cx="4582056" cy="2694629"/>
            <a:chOff x="359026" y="1338795"/>
            <a:chExt cx="4582056" cy="2694629"/>
          </a:xfrm>
        </p:grpSpPr>
        <p:sp>
          <p:nvSpPr>
            <p:cNvPr id="164" name="Parallelogram 163"/>
            <p:cNvSpPr/>
            <p:nvPr/>
          </p:nvSpPr>
          <p:spPr>
            <a:xfrm rot="9472603">
              <a:off x="359026" y="1735232"/>
              <a:ext cx="2475825" cy="1895098"/>
            </a:xfrm>
            <a:prstGeom prst="parallelogram">
              <a:avLst>
                <a:gd name="adj" fmla="val 39991"/>
              </a:avLst>
            </a:prstGeom>
            <a:noFill/>
            <a:ln w="76200">
              <a:solidFill>
                <a:srgbClr val="2E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p:cNvCxnSpPr/>
            <p:nvPr/>
          </p:nvCxnSpPr>
          <p:spPr>
            <a:xfrm>
              <a:off x="809828" y="2000706"/>
              <a:ext cx="4118690" cy="1595998"/>
            </a:xfrm>
            <a:prstGeom prst="line">
              <a:avLst/>
            </a:prstGeom>
            <a:ln w="19050">
              <a:solidFill>
                <a:srgbClr val="2ECC7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2388667" y="1338795"/>
              <a:ext cx="2546502" cy="2264563"/>
            </a:xfrm>
            <a:prstGeom prst="line">
              <a:avLst/>
            </a:prstGeom>
            <a:ln w="19050">
              <a:solidFill>
                <a:srgbClr val="2ECC7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803177" y="3599465"/>
              <a:ext cx="4137905" cy="433959"/>
            </a:xfrm>
            <a:prstGeom prst="line">
              <a:avLst/>
            </a:prstGeom>
            <a:ln w="19050">
              <a:solidFill>
                <a:srgbClr val="2ECC7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2393628" y="3385432"/>
              <a:ext cx="2547454" cy="212514"/>
            </a:xfrm>
            <a:prstGeom prst="line">
              <a:avLst/>
            </a:prstGeom>
            <a:ln w="19050">
              <a:solidFill>
                <a:srgbClr val="2ECC71"/>
              </a:solidFill>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897284" y="3329222"/>
            <a:ext cx="5401921" cy="2694629"/>
            <a:chOff x="359026" y="1338795"/>
            <a:chExt cx="5401921" cy="2694629"/>
          </a:xfrm>
        </p:grpSpPr>
        <p:sp>
          <p:nvSpPr>
            <p:cNvPr id="170" name="Parallelogram 169"/>
            <p:cNvSpPr/>
            <p:nvPr/>
          </p:nvSpPr>
          <p:spPr>
            <a:xfrm rot="9472603">
              <a:off x="359026" y="1735232"/>
              <a:ext cx="2475825" cy="1895098"/>
            </a:xfrm>
            <a:prstGeom prst="parallelogram">
              <a:avLst>
                <a:gd name="adj" fmla="val 39991"/>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p:nvPr/>
          </p:nvCxnSpPr>
          <p:spPr>
            <a:xfrm>
              <a:off x="809828" y="2000706"/>
              <a:ext cx="4923880" cy="176470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388667" y="1338795"/>
              <a:ext cx="3372280" cy="24341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803177" y="3776264"/>
              <a:ext cx="4957770" cy="25716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393628" y="3385432"/>
              <a:ext cx="3360877" cy="39083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6035802" y="2243381"/>
            <a:ext cx="4978032" cy="1756368"/>
            <a:chOff x="6035802" y="2243381"/>
            <a:chExt cx="4978032" cy="1756368"/>
          </a:xfrm>
        </p:grpSpPr>
        <p:cxnSp>
          <p:nvCxnSpPr>
            <p:cNvPr id="176" name="Straight Connector 175"/>
            <p:cNvCxnSpPr/>
            <p:nvPr/>
          </p:nvCxnSpPr>
          <p:spPr>
            <a:xfrm>
              <a:off x="6562366" y="2243381"/>
              <a:ext cx="4429562" cy="861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038531" y="2477918"/>
              <a:ext cx="4441086" cy="8478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035802" y="3134128"/>
              <a:ext cx="4443815" cy="8610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562366" y="2933194"/>
              <a:ext cx="4429562" cy="858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6038531" y="2243381"/>
              <a:ext cx="523835" cy="216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6038531" y="2474456"/>
              <a:ext cx="0" cy="656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557814" y="2243381"/>
              <a:ext cx="0" cy="685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038532" y="2927813"/>
              <a:ext cx="525287" cy="213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0488546" y="3101630"/>
              <a:ext cx="525288" cy="898119"/>
              <a:chOff x="10488546" y="3101630"/>
              <a:chExt cx="525288" cy="898119"/>
            </a:xfrm>
          </p:grpSpPr>
          <p:cxnSp>
            <p:nvCxnSpPr>
              <p:cNvPr id="185" name="Straight Connector 184"/>
              <p:cNvCxnSpPr/>
              <p:nvPr/>
            </p:nvCxnSpPr>
            <p:spPr>
              <a:xfrm flipV="1">
                <a:off x="10488546" y="3101630"/>
                <a:ext cx="523835" cy="216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0488546" y="3332705"/>
                <a:ext cx="0" cy="656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11007829" y="3101630"/>
                <a:ext cx="0" cy="685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10488547" y="3786062"/>
                <a:ext cx="525287" cy="2136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89" name="Rectangular Callout 188"/>
          <p:cNvSpPr/>
          <p:nvPr/>
        </p:nvSpPr>
        <p:spPr>
          <a:xfrm>
            <a:off x="4265517" y="402424"/>
            <a:ext cx="4529234" cy="895011"/>
          </a:xfrm>
          <a:prstGeom prst="wedgeRectCallout">
            <a:avLst>
              <a:gd name="adj1" fmla="val -85653"/>
              <a:gd name="adj2" fmla="val 7872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2400" dirty="0" smtClean="0">
                <a:solidFill>
                  <a:schemeClr val="tx1"/>
                </a:solidFill>
                <a:latin typeface="+mj-lt"/>
              </a:rPr>
              <a:t>3 kernels used to create 3 channels</a:t>
            </a:r>
          </a:p>
          <a:p>
            <a:pPr algn="ctr">
              <a:lnSpc>
                <a:spcPct val="100000"/>
              </a:lnSpc>
            </a:pPr>
            <a:r>
              <a:rPr lang="en-IN" sz="2400" dirty="0">
                <a:solidFill>
                  <a:schemeClr val="tx1"/>
                </a:solidFill>
                <a:latin typeface="+mj-lt"/>
              </a:rPr>
              <a:t>Kernels learnt using </a:t>
            </a:r>
            <a:r>
              <a:rPr lang="en-IN" sz="2400" dirty="0" err="1" smtClean="0">
                <a:solidFill>
                  <a:schemeClr val="tx1"/>
                </a:solidFill>
                <a:latin typeface="+mj-lt"/>
              </a:rPr>
              <a:t>backprop</a:t>
            </a:r>
            <a:endParaRPr lang="en-IN" sz="2400" dirty="0">
              <a:solidFill>
                <a:schemeClr val="tx1"/>
              </a:solidFill>
              <a:latin typeface="+mj-lt"/>
            </a:endParaRPr>
          </a:p>
        </p:txBody>
      </p:sp>
      <p:sp>
        <p:nvSpPr>
          <p:cNvPr id="190" name="Rectangular Callout 189"/>
          <p:cNvSpPr/>
          <p:nvPr/>
        </p:nvSpPr>
        <p:spPr>
          <a:xfrm>
            <a:off x="8906220" y="809610"/>
            <a:ext cx="3177722" cy="904899"/>
          </a:xfrm>
          <a:prstGeom prst="wedgeRectCallout">
            <a:avLst>
              <a:gd name="adj1" fmla="val -93523"/>
              <a:gd name="adj2" fmla="val 11776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2400" dirty="0" err="1" smtClean="0">
                <a:solidFill>
                  <a:schemeClr val="tx1"/>
                </a:solidFill>
                <a:latin typeface="+mj-lt"/>
              </a:rPr>
              <a:t>Maxpooling</a:t>
            </a:r>
            <a:r>
              <a:rPr lang="en-IN" sz="2400" dirty="0" smtClean="0">
                <a:solidFill>
                  <a:schemeClr val="tx1"/>
                </a:solidFill>
                <a:latin typeface="+mj-lt"/>
              </a:rPr>
              <a:t> often done across channels too</a:t>
            </a:r>
            <a:endParaRPr lang="en-IN" sz="2400" dirty="0">
              <a:solidFill>
                <a:schemeClr val="tx1"/>
              </a:solidFill>
              <a:latin typeface="+mj-lt"/>
            </a:endParaRPr>
          </a:p>
        </p:txBody>
      </p:sp>
      <p:grpSp>
        <p:nvGrpSpPr>
          <p:cNvPr id="191" name="Group 190"/>
          <p:cNvGrpSpPr/>
          <p:nvPr/>
        </p:nvGrpSpPr>
        <p:grpSpPr>
          <a:xfrm>
            <a:off x="5089747" y="2522657"/>
            <a:ext cx="2418919" cy="3321528"/>
            <a:chOff x="4611765" y="2701225"/>
            <a:chExt cx="2418919" cy="3321528"/>
          </a:xfrm>
        </p:grpSpPr>
        <p:sp>
          <p:nvSpPr>
            <p:cNvPr id="192" name="Parallelogram 191"/>
            <p:cNvSpPr/>
            <p:nvPr/>
          </p:nvSpPr>
          <p:spPr>
            <a:xfrm rot="9472603">
              <a:off x="4611765" y="3348485"/>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Parallelogram 192"/>
            <p:cNvSpPr/>
            <p:nvPr/>
          </p:nvSpPr>
          <p:spPr>
            <a:xfrm rot="9472603">
              <a:off x="4611765" y="4030740"/>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Parallelogram 193"/>
            <p:cNvSpPr/>
            <p:nvPr/>
          </p:nvSpPr>
          <p:spPr>
            <a:xfrm rot="9472603">
              <a:off x="4611765" y="4712982"/>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Parallelogram 194"/>
            <p:cNvSpPr/>
            <p:nvPr/>
          </p:nvSpPr>
          <p:spPr>
            <a:xfrm rot="9472603">
              <a:off x="4611765" y="5391904"/>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Parallelogram 195"/>
            <p:cNvSpPr/>
            <p:nvPr/>
          </p:nvSpPr>
          <p:spPr>
            <a:xfrm rot="9472603">
              <a:off x="5139537" y="3133181"/>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Parallelogram 196"/>
            <p:cNvSpPr/>
            <p:nvPr/>
          </p:nvSpPr>
          <p:spPr>
            <a:xfrm rot="9472603">
              <a:off x="5672302" y="2913983"/>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Parallelogram 197"/>
            <p:cNvSpPr/>
            <p:nvPr/>
          </p:nvSpPr>
          <p:spPr>
            <a:xfrm rot="9472603">
              <a:off x="5139537" y="3815435"/>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Parallelogram 198"/>
            <p:cNvSpPr/>
            <p:nvPr/>
          </p:nvSpPr>
          <p:spPr>
            <a:xfrm rot="9472603">
              <a:off x="5672302" y="3596238"/>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Parallelogram 199"/>
            <p:cNvSpPr/>
            <p:nvPr/>
          </p:nvSpPr>
          <p:spPr>
            <a:xfrm rot="9472603">
              <a:off x="5139537" y="4497677"/>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Parallelogram 200"/>
            <p:cNvSpPr/>
            <p:nvPr/>
          </p:nvSpPr>
          <p:spPr>
            <a:xfrm rot="9472603">
              <a:off x="5672302" y="4278480"/>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Parallelogram 201"/>
            <p:cNvSpPr/>
            <p:nvPr/>
          </p:nvSpPr>
          <p:spPr>
            <a:xfrm rot="9472603">
              <a:off x="5139537" y="5176599"/>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Parallelogram 202"/>
            <p:cNvSpPr/>
            <p:nvPr/>
          </p:nvSpPr>
          <p:spPr>
            <a:xfrm rot="9472603">
              <a:off x="5672302" y="4957402"/>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Parallelogram 203"/>
            <p:cNvSpPr/>
            <p:nvPr/>
          </p:nvSpPr>
          <p:spPr>
            <a:xfrm rot="9472603">
              <a:off x="6206519" y="2701225"/>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Parallelogram 204"/>
            <p:cNvSpPr/>
            <p:nvPr/>
          </p:nvSpPr>
          <p:spPr>
            <a:xfrm rot="9472603">
              <a:off x="6206519" y="3383479"/>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Parallelogram 205"/>
            <p:cNvSpPr/>
            <p:nvPr/>
          </p:nvSpPr>
          <p:spPr>
            <a:xfrm rot="9472603">
              <a:off x="6206519" y="4065721"/>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Parallelogram 206"/>
            <p:cNvSpPr/>
            <p:nvPr/>
          </p:nvSpPr>
          <p:spPr>
            <a:xfrm rot="9472603">
              <a:off x="6206519" y="4744643"/>
              <a:ext cx="824165" cy="630849"/>
            </a:xfrm>
            <a:prstGeom prst="parallelogram">
              <a:avLst>
                <a:gd name="adj" fmla="val 39991"/>
              </a:avLst>
            </a:prstGeom>
            <a:solidFill>
              <a:srgbClr val="2ECC71">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5917259" y="2708813"/>
            <a:ext cx="2418919" cy="3321528"/>
            <a:chOff x="4611765" y="2701225"/>
            <a:chExt cx="2418919" cy="3321528"/>
          </a:xfrm>
          <a:solidFill>
            <a:srgbClr val="7030A0">
              <a:alpha val="20000"/>
            </a:srgbClr>
          </a:solidFill>
        </p:grpSpPr>
        <p:sp>
          <p:nvSpPr>
            <p:cNvPr id="209" name="Parallelogram 208"/>
            <p:cNvSpPr/>
            <p:nvPr/>
          </p:nvSpPr>
          <p:spPr>
            <a:xfrm rot="9472603">
              <a:off x="4611765" y="334848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Parallelogram 209"/>
            <p:cNvSpPr/>
            <p:nvPr/>
          </p:nvSpPr>
          <p:spPr>
            <a:xfrm rot="9472603">
              <a:off x="4611765" y="4030740"/>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Parallelogram 210"/>
            <p:cNvSpPr/>
            <p:nvPr/>
          </p:nvSpPr>
          <p:spPr>
            <a:xfrm rot="9472603">
              <a:off x="4611765" y="4712982"/>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Parallelogram 211"/>
            <p:cNvSpPr/>
            <p:nvPr/>
          </p:nvSpPr>
          <p:spPr>
            <a:xfrm rot="9472603">
              <a:off x="4611765" y="5391904"/>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Parallelogram 212"/>
            <p:cNvSpPr/>
            <p:nvPr/>
          </p:nvSpPr>
          <p:spPr>
            <a:xfrm rot="9472603">
              <a:off x="5139537" y="3133181"/>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Parallelogram 213"/>
            <p:cNvSpPr/>
            <p:nvPr/>
          </p:nvSpPr>
          <p:spPr>
            <a:xfrm rot="9472603">
              <a:off x="5672302" y="2913983"/>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Parallelogram 214"/>
            <p:cNvSpPr/>
            <p:nvPr/>
          </p:nvSpPr>
          <p:spPr>
            <a:xfrm rot="9472603">
              <a:off x="5139537" y="381543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Parallelogram 215"/>
            <p:cNvSpPr/>
            <p:nvPr/>
          </p:nvSpPr>
          <p:spPr>
            <a:xfrm rot="9472603">
              <a:off x="5672302" y="3596238"/>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Parallelogram 216"/>
            <p:cNvSpPr/>
            <p:nvPr/>
          </p:nvSpPr>
          <p:spPr>
            <a:xfrm rot="9472603">
              <a:off x="5139537" y="4497677"/>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Parallelogram 217"/>
            <p:cNvSpPr/>
            <p:nvPr/>
          </p:nvSpPr>
          <p:spPr>
            <a:xfrm rot="9472603">
              <a:off x="5672302" y="4278480"/>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Parallelogram 218"/>
            <p:cNvSpPr/>
            <p:nvPr/>
          </p:nvSpPr>
          <p:spPr>
            <a:xfrm rot="9472603">
              <a:off x="5139537" y="5176599"/>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Parallelogram 219"/>
            <p:cNvSpPr/>
            <p:nvPr/>
          </p:nvSpPr>
          <p:spPr>
            <a:xfrm rot="9472603">
              <a:off x="5672302" y="4957402"/>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Parallelogram 220"/>
            <p:cNvSpPr/>
            <p:nvPr/>
          </p:nvSpPr>
          <p:spPr>
            <a:xfrm rot="9472603">
              <a:off x="6206519" y="270122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Parallelogram 221"/>
            <p:cNvSpPr/>
            <p:nvPr/>
          </p:nvSpPr>
          <p:spPr>
            <a:xfrm rot="9472603">
              <a:off x="6206519" y="3383479"/>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Parallelogram 222"/>
            <p:cNvSpPr/>
            <p:nvPr/>
          </p:nvSpPr>
          <p:spPr>
            <a:xfrm rot="9472603">
              <a:off x="6206519" y="4065721"/>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Parallelogram 223"/>
            <p:cNvSpPr/>
            <p:nvPr/>
          </p:nvSpPr>
          <p:spPr>
            <a:xfrm rot="9472603">
              <a:off x="6206519" y="4744643"/>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8739970" y="3239687"/>
            <a:ext cx="2418919" cy="3321528"/>
            <a:chOff x="4611765" y="2701225"/>
            <a:chExt cx="2418919" cy="3321528"/>
          </a:xfrm>
          <a:solidFill>
            <a:srgbClr val="FFFF00">
              <a:alpha val="20000"/>
            </a:srgbClr>
          </a:solidFill>
        </p:grpSpPr>
        <p:sp>
          <p:nvSpPr>
            <p:cNvPr id="226" name="Parallelogram 225"/>
            <p:cNvSpPr/>
            <p:nvPr/>
          </p:nvSpPr>
          <p:spPr>
            <a:xfrm rot="9472603">
              <a:off x="4611765" y="334848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rot="9472603">
              <a:off x="4611765" y="4030740"/>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Parallelogram 227"/>
            <p:cNvSpPr/>
            <p:nvPr/>
          </p:nvSpPr>
          <p:spPr>
            <a:xfrm rot="9472603">
              <a:off x="4611765" y="4712982"/>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Parallelogram 228"/>
            <p:cNvSpPr/>
            <p:nvPr/>
          </p:nvSpPr>
          <p:spPr>
            <a:xfrm rot="9472603">
              <a:off x="4611765" y="5391904"/>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Parallelogram 229"/>
            <p:cNvSpPr/>
            <p:nvPr/>
          </p:nvSpPr>
          <p:spPr>
            <a:xfrm rot="9472603">
              <a:off x="5139537" y="3133181"/>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Parallelogram 230"/>
            <p:cNvSpPr/>
            <p:nvPr/>
          </p:nvSpPr>
          <p:spPr>
            <a:xfrm rot="9472603">
              <a:off x="5672302" y="2913983"/>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Parallelogram 231"/>
            <p:cNvSpPr/>
            <p:nvPr/>
          </p:nvSpPr>
          <p:spPr>
            <a:xfrm rot="9472603">
              <a:off x="5139537" y="381543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rot="9472603">
              <a:off x="5672302" y="3596238"/>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Parallelogram 233"/>
            <p:cNvSpPr/>
            <p:nvPr/>
          </p:nvSpPr>
          <p:spPr>
            <a:xfrm rot="9472603">
              <a:off x="5139537" y="4497677"/>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Parallelogram 234"/>
            <p:cNvSpPr/>
            <p:nvPr/>
          </p:nvSpPr>
          <p:spPr>
            <a:xfrm rot="9472603">
              <a:off x="5672302" y="4278480"/>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Parallelogram 235"/>
            <p:cNvSpPr/>
            <p:nvPr/>
          </p:nvSpPr>
          <p:spPr>
            <a:xfrm rot="9472603">
              <a:off x="5139537" y="5176599"/>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Parallelogram 236"/>
            <p:cNvSpPr/>
            <p:nvPr/>
          </p:nvSpPr>
          <p:spPr>
            <a:xfrm rot="9472603">
              <a:off x="5672302" y="4957402"/>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Parallelogram 237"/>
            <p:cNvSpPr/>
            <p:nvPr/>
          </p:nvSpPr>
          <p:spPr>
            <a:xfrm rot="9472603">
              <a:off x="6206519" y="2701225"/>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Parallelogram 238"/>
            <p:cNvSpPr/>
            <p:nvPr/>
          </p:nvSpPr>
          <p:spPr>
            <a:xfrm rot="9472603">
              <a:off x="6206519" y="3383479"/>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Parallelogram 239"/>
            <p:cNvSpPr/>
            <p:nvPr/>
          </p:nvSpPr>
          <p:spPr>
            <a:xfrm rot="9472603">
              <a:off x="6206519" y="4065721"/>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Parallelogram 240"/>
            <p:cNvSpPr/>
            <p:nvPr/>
          </p:nvSpPr>
          <p:spPr>
            <a:xfrm rot="9472603">
              <a:off x="6206519" y="4744643"/>
              <a:ext cx="824165" cy="630849"/>
            </a:xfrm>
            <a:prstGeom prst="parallelogram">
              <a:avLst>
                <a:gd name="adj" fmla="val 39991"/>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1" name="Picture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3868" y="1750420"/>
            <a:ext cx="1783306" cy="1783306"/>
          </a:xfrm>
          <a:prstGeom prst="rect">
            <a:avLst/>
          </a:prstGeom>
        </p:spPr>
      </p:pic>
      <p:sp>
        <p:nvSpPr>
          <p:cNvPr id="252" name="Rectangular Callout 251"/>
          <p:cNvSpPr/>
          <p:nvPr/>
        </p:nvSpPr>
        <p:spPr>
          <a:xfrm>
            <a:off x="1006228" y="1789611"/>
            <a:ext cx="9577916" cy="1474889"/>
          </a:xfrm>
          <a:prstGeom prst="wedgeRectCallout">
            <a:avLst>
              <a:gd name="adj1" fmla="val 59497"/>
              <a:gd name="adj2" fmla="val 497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Think of each channel (kernel) acting as a feature e.g. one kernel may tell if there is a vertical edge or not, another might tell if there is a diagonal edge or not. </a:t>
            </a:r>
            <a:r>
              <a:rPr lang="en-US" sz="2400" dirty="0" err="1">
                <a:solidFill>
                  <a:schemeClr val="tx1"/>
                </a:solidFill>
                <a:latin typeface="+mj-lt"/>
              </a:rPr>
              <a:t>Maxpooling</a:t>
            </a:r>
            <a:r>
              <a:rPr lang="en-US" sz="2400" dirty="0">
                <a:solidFill>
                  <a:schemeClr val="tx1"/>
                </a:solidFill>
                <a:latin typeface="+mj-lt"/>
              </a:rPr>
              <a:t> across channels is like asking if at least one of the features is active or is it the case that all features are inactive (no edges)</a:t>
            </a:r>
          </a:p>
        </p:txBody>
      </p:sp>
      <p:grpSp>
        <p:nvGrpSpPr>
          <p:cNvPr id="253" name="Group 252"/>
          <p:cNvGrpSpPr/>
          <p:nvPr/>
        </p:nvGrpSpPr>
        <p:grpSpPr>
          <a:xfrm>
            <a:off x="10723394" y="3601676"/>
            <a:ext cx="1468606" cy="1238929"/>
            <a:chOff x="12383748" y="1219011"/>
            <a:chExt cx="1862104" cy="1570887"/>
          </a:xfrm>
        </p:grpSpPr>
        <p:sp>
          <p:nvSpPr>
            <p:cNvPr id="254" name="Freeform 253"/>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5" name="Freeform 254"/>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6" name="Freeform 255"/>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7" name="Oval 256"/>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8" name="Oval 257"/>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9" name="Rectangular Callout 258"/>
          <p:cNvSpPr/>
          <p:nvPr/>
        </p:nvSpPr>
        <p:spPr>
          <a:xfrm>
            <a:off x="1208201" y="3638776"/>
            <a:ext cx="9376584" cy="1522541"/>
          </a:xfrm>
          <a:prstGeom prst="wedgeRectCallout">
            <a:avLst>
              <a:gd name="adj1" fmla="val 59802"/>
              <a:gd name="adj2" fmla="val 2556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True. However, note that even CNNs usually have a top layer that is dense i.e. weights that connect the last hidden layer to output layer are usually dense since it is assumed that by then all features that had to be learnt, have been learnt and so now all we need is a linear function over those.</a:t>
            </a:r>
            <a:endParaRPr lang="en-US" sz="2400" dirty="0">
              <a:solidFill>
                <a:schemeClr val="tx1"/>
              </a:solidFill>
              <a:latin typeface="+mj-lt"/>
            </a:endParaRPr>
          </a:p>
        </p:txBody>
      </p:sp>
      <p:pic>
        <p:nvPicPr>
          <p:cNvPr id="242" name="Picture 2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3254" y="5055351"/>
            <a:ext cx="1783305" cy="1783305"/>
          </a:xfrm>
          <a:prstGeom prst="rect">
            <a:avLst/>
          </a:prstGeom>
        </p:spPr>
      </p:pic>
      <p:sp>
        <p:nvSpPr>
          <p:cNvPr id="243" name="Rectangular Callout 242"/>
          <p:cNvSpPr/>
          <p:nvPr/>
        </p:nvSpPr>
        <p:spPr>
          <a:xfrm>
            <a:off x="602676" y="5239876"/>
            <a:ext cx="9981468" cy="1320362"/>
          </a:xfrm>
          <a:prstGeom prst="wedgeRectCallout">
            <a:avLst>
              <a:gd name="adj1" fmla="val 60123"/>
              <a:gd name="adj2" fmla="val 395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CNNs are very popular </a:t>
            </a:r>
            <a:r>
              <a:rPr lang="en-IN" sz="2400" dirty="0">
                <a:solidFill>
                  <a:schemeClr val="tx1"/>
                </a:solidFill>
                <a:latin typeface="+mj-lt"/>
              </a:rPr>
              <a:t>in image/video </a:t>
            </a:r>
            <a:r>
              <a:rPr lang="en-IN" sz="2400" dirty="0" smtClean="0">
                <a:solidFill>
                  <a:schemeClr val="tx1"/>
                </a:solidFill>
                <a:latin typeface="+mj-lt"/>
              </a:rPr>
              <a:t>processing and recently, even in NLP and text processing. However, we will not go into further details on CNN training in this course. </a:t>
            </a:r>
            <a:r>
              <a:rPr lang="en-IN" sz="2400" dirty="0" err="1" smtClean="0">
                <a:solidFill>
                  <a:schemeClr val="tx1"/>
                </a:solidFill>
                <a:latin typeface="+mj-lt"/>
              </a:rPr>
              <a:t>Backprop</a:t>
            </a:r>
            <a:r>
              <a:rPr lang="en-IN" sz="2400" dirty="0" smtClean="0">
                <a:solidFill>
                  <a:schemeClr val="tx1"/>
                </a:solidFill>
                <a:latin typeface="+mj-lt"/>
              </a:rPr>
              <a:t> gets more involved with pooling and convolution layers.</a:t>
            </a:r>
            <a:endParaRPr lang="en-US" sz="2400" dirty="0">
              <a:solidFill>
                <a:schemeClr val="tx1"/>
              </a:solidFill>
              <a:latin typeface="+mj-lt"/>
            </a:endParaRPr>
          </a:p>
        </p:txBody>
      </p:sp>
    </p:spTree>
    <p:extLst>
      <p:ext uri="{BB962C8B-B14F-4D97-AF65-F5344CB8AC3E}">
        <p14:creationId xmlns:p14="http://schemas.microsoft.com/office/powerpoint/2010/main" val="8797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wipe(left)">
                                      <p:cBhvr>
                                        <p:cTn id="12" dur="500"/>
                                        <p:tgtEl>
                                          <p:spTgt spid="15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3"/>
                                        </p:tgtEl>
                                        <p:attrNameLst>
                                          <p:attrName>style.visibility</p:attrName>
                                        </p:attrNameLst>
                                      </p:cBhvr>
                                      <p:to>
                                        <p:strVal val="visible"/>
                                      </p:to>
                                    </p:set>
                                    <p:animEffect transition="in" filter="wipe(left)">
                                      <p:cBhvr>
                                        <p:cTn id="21" dur="500"/>
                                        <p:tgtEl>
                                          <p:spTgt spid="163"/>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91"/>
                                        </p:tgtEl>
                                        <p:attrNameLst>
                                          <p:attrName>style.visibility</p:attrName>
                                        </p:attrNameLst>
                                      </p:cBhvr>
                                      <p:to>
                                        <p:strVal val="visible"/>
                                      </p:to>
                                    </p:set>
                                    <p:animEffect transition="in" filter="fade">
                                      <p:cBhvr>
                                        <p:cTn id="25" dur="500"/>
                                        <p:tgtEl>
                                          <p:spTgt spid="19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9"/>
                                        </p:tgtEl>
                                        <p:attrNameLst>
                                          <p:attrName>style.visibility</p:attrName>
                                        </p:attrNameLst>
                                      </p:cBhvr>
                                      <p:to>
                                        <p:strVal val="visible"/>
                                      </p:to>
                                    </p:set>
                                    <p:animEffect transition="in" filter="wipe(left)">
                                      <p:cBhvr>
                                        <p:cTn id="30" dur="500"/>
                                        <p:tgtEl>
                                          <p:spTgt spid="16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08"/>
                                        </p:tgtEl>
                                        <p:attrNameLst>
                                          <p:attrName>style.visibility</p:attrName>
                                        </p:attrNameLst>
                                      </p:cBhvr>
                                      <p:to>
                                        <p:strVal val="visible"/>
                                      </p:to>
                                    </p:set>
                                    <p:animEffect transition="in" filter="fade">
                                      <p:cBhvr>
                                        <p:cTn id="34" dur="500"/>
                                        <p:tgtEl>
                                          <p:spTgt spid="20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wipe(right)">
                                      <p:cBhvr>
                                        <p:cTn id="39" dur="500"/>
                                        <p:tgtEl>
                                          <p:spTgt spid="18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wipe(left)">
                                      <p:cBhvr>
                                        <p:cTn id="44" dur="500"/>
                                        <p:tgtEl>
                                          <p:spTgt spid="17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wipe(right)">
                                      <p:cBhvr>
                                        <p:cTn id="53" dur="500"/>
                                        <p:tgtEl>
                                          <p:spTgt spid="19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51"/>
                                        </p:tgtEl>
                                        <p:attrNameLst>
                                          <p:attrName>style.visibility</p:attrName>
                                        </p:attrNameLst>
                                      </p:cBhvr>
                                      <p:to>
                                        <p:strVal val="visible"/>
                                      </p:to>
                                    </p:set>
                                  </p:childTnLst>
                                </p:cTn>
                              </p:par>
                            </p:childTnLst>
                          </p:cTn>
                        </p:par>
                        <p:par>
                          <p:cTn id="58" fill="hold">
                            <p:stCondLst>
                              <p:cond delay="0"/>
                            </p:stCondLst>
                            <p:childTnLst>
                              <p:par>
                                <p:cTn id="59" presetID="22" presetClass="entr" presetSubtype="2" fill="hold" grpId="0" nodeType="afterEffect">
                                  <p:stCondLst>
                                    <p:cond delay="0"/>
                                  </p:stCondLst>
                                  <p:childTnLst>
                                    <p:set>
                                      <p:cBhvr>
                                        <p:cTn id="60" dur="1" fill="hold">
                                          <p:stCondLst>
                                            <p:cond delay="0"/>
                                          </p:stCondLst>
                                        </p:cTn>
                                        <p:tgtEl>
                                          <p:spTgt spid="252"/>
                                        </p:tgtEl>
                                        <p:attrNameLst>
                                          <p:attrName>style.visibility</p:attrName>
                                        </p:attrNameLst>
                                      </p:cBhvr>
                                      <p:to>
                                        <p:strVal val="visible"/>
                                      </p:to>
                                    </p:set>
                                    <p:animEffect transition="in" filter="wipe(right)">
                                      <p:cBhvr>
                                        <p:cTn id="61" dur="500"/>
                                        <p:tgtEl>
                                          <p:spTgt spid="25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53"/>
                                        </p:tgtEl>
                                        <p:attrNameLst>
                                          <p:attrName>style.visibility</p:attrName>
                                        </p:attrNameLst>
                                      </p:cBhvr>
                                      <p:to>
                                        <p:strVal val="visible"/>
                                      </p:to>
                                    </p:set>
                                  </p:childTnLst>
                                </p:cTn>
                              </p:par>
                            </p:childTnLst>
                          </p:cTn>
                        </p:par>
                        <p:par>
                          <p:cTn id="66" fill="hold">
                            <p:stCondLst>
                              <p:cond delay="0"/>
                            </p:stCondLst>
                            <p:childTnLst>
                              <p:par>
                                <p:cTn id="67" presetID="22" presetClass="entr" presetSubtype="2" fill="hold" grpId="0" nodeType="afterEffect">
                                  <p:stCondLst>
                                    <p:cond delay="0"/>
                                  </p:stCondLst>
                                  <p:childTnLst>
                                    <p:set>
                                      <p:cBhvr>
                                        <p:cTn id="68" dur="1" fill="hold">
                                          <p:stCondLst>
                                            <p:cond delay="0"/>
                                          </p:stCondLst>
                                        </p:cTn>
                                        <p:tgtEl>
                                          <p:spTgt spid="259"/>
                                        </p:tgtEl>
                                        <p:attrNameLst>
                                          <p:attrName>style.visibility</p:attrName>
                                        </p:attrNameLst>
                                      </p:cBhvr>
                                      <p:to>
                                        <p:strVal val="visible"/>
                                      </p:to>
                                    </p:set>
                                    <p:animEffect transition="in" filter="wipe(right)">
                                      <p:cBhvr>
                                        <p:cTn id="69" dur="500"/>
                                        <p:tgtEl>
                                          <p:spTgt spid="25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childTnLst>
                                </p:cTn>
                              </p:par>
                            </p:childTnLst>
                          </p:cTn>
                        </p:par>
                        <p:par>
                          <p:cTn id="74" fill="hold">
                            <p:stCondLst>
                              <p:cond delay="0"/>
                            </p:stCondLst>
                            <p:childTnLst>
                              <p:par>
                                <p:cTn id="75" presetID="22" presetClass="entr" presetSubtype="2" fill="hold" grpId="0" nodeType="afterEffect">
                                  <p:stCondLst>
                                    <p:cond delay="0"/>
                                  </p:stCondLst>
                                  <p:childTnLst>
                                    <p:set>
                                      <p:cBhvr>
                                        <p:cTn id="76" dur="1" fill="hold">
                                          <p:stCondLst>
                                            <p:cond delay="0"/>
                                          </p:stCondLst>
                                        </p:cTn>
                                        <p:tgtEl>
                                          <p:spTgt spid="243"/>
                                        </p:tgtEl>
                                        <p:attrNameLst>
                                          <p:attrName>style.visibility</p:attrName>
                                        </p:attrNameLst>
                                      </p:cBhvr>
                                      <p:to>
                                        <p:strVal val="visible"/>
                                      </p:to>
                                    </p:set>
                                    <p:animEffect transition="in" filter="wipe(right)">
                                      <p:cBhvr>
                                        <p:cTn id="7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252" grpId="0" animBg="1"/>
      <p:bldP spid="259" grpId="0" animBg="1"/>
      <p:bldP spid="2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Recurrent Networks</a:t>
            </a:r>
            <a:endParaRPr lang="en-IN" dirty="0"/>
          </a:p>
        </p:txBody>
      </p:sp>
      <p:sp>
        <p:nvSpPr>
          <p:cNvPr id="3" name="Text Placeholder 2"/>
          <p:cNvSpPr>
            <a:spLocks noGrp="1"/>
          </p:cNvSpPr>
          <p:nvPr>
            <p:ph type="body" idx="1"/>
          </p:nvPr>
        </p:nvSpPr>
        <p:spPr/>
        <p:txBody>
          <a:bodyPr/>
          <a:lstStyle/>
          <a:p>
            <a:r>
              <a:rPr lang="en-IN" dirty="0" smtClean="0"/>
              <a:t>Need for recurrent networks (local features for sequence data)</a:t>
            </a:r>
          </a:p>
          <a:p>
            <a:r>
              <a:rPr lang="en-IN" dirty="0" smtClean="0"/>
              <a:t>Notions of convolutions and pooling</a:t>
            </a:r>
          </a:p>
          <a:p>
            <a:r>
              <a:rPr lang="en-IN" dirty="0" smtClean="0"/>
              <a:t>Creating multi-layered convolutional networks</a:t>
            </a:r>
          </a:p>
          <a:p>
            <a:endParaRPr lang="en-IN" dirty="0" smtClean="0"/>
          </a:p>
          <a:p>
            <a:endParaRPr lang="en-IN" dirty="0" smtClean="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53</a:t>
            </a:fld>
            <a:endParaRPr lang="en-US"/>
          </a:p>
        </p:txBody>
      </p:sp>
    </p:spTree>
    <p:extLst>
      <p:ext uri="{BB962C8B-B14F-4D97-AF65-F5344CB8AC3E}">
        <p14:creationId xmlns:p14="http://schemas.microsoft.com/office/powerpoint/2010/main" val="238260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Structured Data needs Local Features</a:t>
            </a:r>
          </a:p>
        </p:txBody>
      </p:sp>
      <p:sp>
        <p:nvSpPr>
          <p:cNvPr id="3" name="Content Placeholder 2"/>
          <p:cNvSpPr>
            <a:spLocks noGrp="1"/>
          </p:cNvSpPr>
          <p:nvPr>
            <p:ph idx="1"/>
          </p:nvPr>
        </p:nvSpPr>
        <p:spPr>
          <a:xfrm>
            <a:off x="5968555" y="1111624"/>
            <a:ext cx="6223443" cy="5746376"/>
          </a:xfrm>
        </p:spPr>
        <p:txBody>
          <a:bodyPr>
            <a:normAutofit/>
          </a:bodyPr>
          <a:lstStyle/>
          <a:p>
            <a:r>
              <a:rPr lang="en-US" dirty="0" err="1" smtClean="0"/>
              <a:t>Neighbouring</a:t>
            </a:r>
            <a:r>
              <a:rPr lang="en-US" dirty="0" smtClean="0"/>
              <a:t> </a:t>
            </a:r>
            <a:r>
              <a:rPr lang="en-US" dirty="0"/>
              <a:t>words help identify part of speech, adjective, noun </a:t>
            </a:r>
            <a:r>
              <a:rPr lang="en-US" dirty="0" err="1" smtClean="0"/>
              <a:t>etc</a:t>
            </a:r>
            <a:endParaRPr lang="en-US" dirty="0" smtClean="0"/>
          </a:p>
          <a:p>
            <a:pPr lvl="2"/>
            <a:r>
              <a:rPr lang="en-US" dirty="0"/>
              <a:t>Specific sequences of POS can be combined to form phrases (NP, VP</a:t>
            </a:r>
            <a:r>
              <a:rPr lang="en-US" dirty="0" smtClean="0"/>
              <a:t>)</a:t>
            </a:r>
          </a:p>
          <a:p>
            <a:pPr lvl="2"/>
            <a:r>
              <a:rPr lang="en-US" dirty="0" smtClean="0"/>
              <a:t>NP = noun phrase, VP = verb phrase</a:t>
            </a:r>
            <a:endParaRPr lang="en-US" dirty="0"/>
          </a:p>
          <a:p>
            <a:r>
              <a:rPr lang="en-US" dirty="0"/>
              <a:t>This is repeated hierarchically</a:t>
            </a:r>
          </a:p>
          <a:p>
            <a:r>
              <a:rPr lang="en-US" dirty="0"/>
              <a:t>Note that “fox” and “dog” interact only at the “sentence” level</a:t>
            </a:r>
          </a:p>
          <a:p>
            <a:r>
              <a:rPr lang="en-US" dirty="0"/>
              <a:t>More importantly in a context free grammar, </a:t>
            </a:r>
            <a:r>
              <a:rPr lang="en-US" dirty="0" smtClean="0"/>
              <a:t>same </a:t>
            </a:r>
            <a:r>
              <a:rPr lang="en-US" dirty="0"/>
              <a:t>rules apply to, e.g., detect a noun phrase no matter where in </a:t>
            </a:r>
            <a:r>
              <a:rPr lang="en-US" dirty="0" smtClean="0"/>
              <a:t>sentence </a:t>
            </a:r>
            <a:r>
              <a:rPr lang="en-US" dirty="0"/>
              <a:t>we are looking!</a:t>
            </a:r>
          </a:p>
          <a:p>
            <a:endParaRPr lang="en-US" dirty="0" smtClean="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54</a:t>
            </a:fld>
            <a:endParaRPr lang="en-US"/>
          </a:p>
        </p:txBody>
      </p:sp>
      <p:sp>
        <p:nvSpPr>
          <p:cNvPr id="5" name="TextBox 4"/>
          <p:cNvSpPr txBox="1"/>
          <p:nvPr/>
        </p:nvSpPr>
        <p:spPr>
          <a:xfrm>
            <a:off x="109363" y="1074656"/>
            <a:ext cx="5715202" cy="461665"/>
          </a:xfrm>
          <a:prstGeom prst="rect">
            <a:avLst/>
          </a:prstGeom>
          <a:noFill/>
        </p:spPr>
        <p:txBody>
          <a:bodyPr wrap="square" rtlCol="0">
            <a:spAutoFit/>
          </a:bodyPr>
          <a:lstStyle/>
          <a:p>
            <a:pPr algn="ctr"/>
            <a:r>
              <a:rPr lang="en-IN" sz="2400" dirty="0" smtClean="0">
                <a:latin typeface="+mj-lt"/>
              </a:rPr>
              <a:t>The quick brown fox jumps over the lazy dog</a:t>
            </a:r>
            <a:endParaRPr lang="en-US" sz="2400" dirty="0">
              <a:latin typeface="+mj-lt"/>
            </a:endParaRPr>
          </a:p>
        </p:txBody>
      </p:sp>
      <p:sp>
        <p:nvSpPr>
          <p:cNvPr id="6" name="TextBox 5"/>
          <p:cNvSpPr txBox="1"/>
          <p:nvPr/>
        </p:nvSpPr>
        <p:spPr>
          <a:xfrm>
            <a:off x="109363" y="1881388"/>
            <a:ext cx="6749592" cy="461665"/>
          </a:xfrm>
          <a:prstGeom prst="rect">
            <a:avLst/>
          </a:prstGeom>
          <a:noFill/>
        </p:spPr>
        <p:txBody>
          <a:bodyPr wrap="square" rtlCol="0">
            <a:spAutoFit/>
          </a:bodyPr>
          <a:lstStyle/>
          <a:p>
            <a:r>
              <a:rPr lang="en-IN" sz="2400" dirty="0" smtClean="0">
                <a:latin typeface="+mj-lt"/>
              </a:rPr>
              <a:t>DET  ADJ     </a:t>
            </a:r>
            <a:r>
              <a:rPr lang="en-IN" sz="2400" dirty="0" err="1" smtClean="0">
                <a:latin typeface="+mj-lt"/>
              </a:rPr>
              <a:t>ADJ</a:t>
            </a:r>
            <a:r>
              <a:rPr lang="en-IN" sz="2400" dirty="0" smtClean="0">
                <a:latin typeface="+mj-lt"/>
              </a:rPr>
              <a:t>    NN     VV    PP  DET  ADJ NN</a:t>
            </a:r>
            <a:endParaRPr lang="en-US" sz="2400" dirty="0">
              <a:latin typeface="+mj-lt"/>
            </a:endParaRPr>
          </a:p>
        </p:txBody>
      </p:sp>
      <p:sp>
        <p:nvSpPr>
          <p:cNvPr id="7" name="TextBox 6"/>
          <p:cNvSpPr txBox="1"/>
          <p:nvPr/>
        </p:nvSpPr>
        <p:spPr>
          <a:xfrm>
            <a:off x="-84964" y="2919349"/>
            <a:ext cx="5909529" cy="461665"/>
          </a:xfrm>
          <a:prstGeom prst="rect">
            <a:avLst/>
          </a:prstGeom>
          <a:noFill/>
        </p:spPr>
        <p:txBody>
          <a:bodyPr wrap="square" rtlCol="0">
            <a:spAutoFit/>
          </a:bodyPr>
          <a:lstStyle/>
          <a:p>
            <a:r>
              <a:rPr lang="en-IN" sz="2400" dirty="0" smtClean="0">
                <a:latin typeface="+mj-lt"/>
              </a:rPr>
              <a:t>                  NP                      VV    PP           NP</a:t>
            </a:r>
            <a:endParaRPr lang="en-US" sz="2400" dirty="0">
              <a:latin typeface="+mj-lt"/>
            </a:endParaRPr>
          </a:p>
        </p:txBody>
      </p:sp>
      <p:sp>
        <p:nvSpPr>
          <p:cNvPr id="8" name="TextBox 7"/>
          <p:cNvSpPr txBox="1"/>
          <p:nvPr/>
        </p:nvSpPr>
        <p:spPr>
          <a:xfrm>
            <a:off x="1065107" y="3702764"/>
            <a:ext cx="3803716" cy="461665"/>
          </a:xfrm>
          <a:prstGeom prst="rect">
            <a:avLst/>
          </a:prstGeom>
          <a:noFill/>
        </p:spPr>
        <p:txBody>
          <a:bodyPr wrap="square" rtlCol="0">
            <a:spAutoFit/>
          </a:bodyPr>
          <a:lstStyle/>
          <a:p>
            <a:r>
              <a:rPr lang="en-IN" sz="2400" dirty="0" smtClean="0">
                <a:latin typeface="+mj-lt"/>
              </a:rPr>
              <a:t> NP                                  VP      </a:t>
            </a:r>
            <a:endParaRPr lang="en-US" sz="2400" dirty="0">
              <a:latin typeface="+mj-lt"/>
            </a:endParaRPr>
          </a:p>
        </p:txBody>
      </p:sp>
      <p:sp>
        <p:nvSpPr>
          <p:cNvPr id="9" name="TextBox 8"/>
          <p:cNvSpPr txBox="1"/>
          <p:nvPr/>
        </p:nvSpPr>
        <p:spPr>
          <a:xfrm>
            <a:off x="1185298" y="4487750"/>
            <a:ext cx="3563332" cy="461665"/>
          </a:xfrm>
          <a:prstGeom prst="rect">
            <a:avLst/>
          </a:prstGeom>
          <a:noFill/>
        </p:spPr>
        <p:txBody>
          <a:bodyPr wrap="square" rtlCol="0">
            <a:spAutoFit/>
          </a:bodyPr>
          <a:lstStyle/>
          <a:p>
            <a:pPr algn="ctr"/>
            <a:r>
              <a:rPr lang="en-IN" sz="2400" dirty="0">
                <a:latin typeface="+mj-lt"/>
              </a:rPr>
              <a:t>S</a:t>
            </a:r>
            <a:endParaRPr lang="en-US" sz="2400" dirty="0">
              <a:latin typeface="+mj-lt"/>
            </a:endParaRPr>
          </a:p>
        </p:txBody>
      </p:sp>
      <p:sp>
        <p:nvSpPr>
          <p:cNvPr id="10" name="Rectangle 9"/>
          <p:cNvSpPr/>
          <p:nvPr/>
        </p:nvSpPr>
        <p:spPr>
          <a:xfrm>
            <a:off x="109362" y="1882764"/>
            <a:ext cx="2705757" cy="5302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ectangle 10"/>
          <p:cNvSpPr/>
          <p:nvPr/>
        </p:nvSpPr>
        <p:spPr>
          <a:xfrm>
            <a:off x="4039264" y="1882764"/>
            <a:ext cx="1785301" cy="5302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Rectangle 11"/>
          <p:cNvSpPr/>
          <p:nvPr/>
        </p:nvSpPr>
        <p:spPr>
          <a:xfrm>
            <a:off x="2983461" y="2874675"/>
            <a:ext cx="2225537" cy="5302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ectangle 12"/>
          <p:cNvSpPr/>
          <p:nvPr/>
        </p:nvSpPr>
        <p:spPr>
          <a:xfrm>
            <a:off x="1185298" y="3668473"/>
            <a:ext cx="3160671" cy="5302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1" name="Group 20"/>
          <p:cNvGrpSpPr/>
          <p:nvPr/>
        </p:nvGrpSpPr>
        <p:grpSpPr>
          <a:xfrm>
            <a:off x="109362" y="5449293"/>
            <a:ext cx="1468606" cy="1238929"/>
            <a:chOff x="12383748" y="1219011"/>
            <a:chExt cx="1862104" cy="1570887"/>
          </a:xfrm>
        </p:grpSpPr>
        <p:sp>
          <p:nvSpPr>
            <p:cNvPr id="22" name="Freeform 21"/>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22"/>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23"/>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7" name="Rectangular Callout 26"/>
          <p:cNvSpPr/>
          <p:nvPr/>
        </p:nvSpPr>
        <p:spPr>
          <a:xfrm>
            <a:off x="1624622" y="4949415"/>
            <a:ext cx="4343931" cy="1908585"/>
          </a:xfrm>
          <a:prstGeom prst="wedgeRectCallout">
            <a:avLst>
              <a:gd name="adj1" fmla="val -63600"/>
              <a:gd name="adj2" fmla="val 3616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CNNs may be (and are) applied to such data as well since even here, we are looking for local features. However, special NN are designed for sequence data e.g. text, DNA</a:t>
            </a:r>
            <a:endParaRPr lang="en-US" sz="2400" dirty="0">
              <a:solidFill>
                <a:schemeClr val="tx1"/>
              </a:solidFill>
              <a:latin typeface="+mj-lt"/>
            </a:endParaRPr>
          </a:p>
        </p:txBody>
      </p:sp>
    </p:spTree>
    <p:extLst>
      <p:ext uri="{BB962C8B-B14F-4D97-AF65-F5344CB8AC3E}">
        <p14:creationId xmlns:p14="http://schemas.microsoft.com/office/powerpoint/2010/main" val="122640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childTnLst>
                          </p:cTn>
                        </p:par>
                        <p:par>
                          <p:cTn id="70" fill="hold">
                            <p:stCondLst>
                              <p:cond delay="0"/>
                            </p:stCondLst>
                            <p:childTnLst>
                              <p:par>
                                <p:cTn id="71" presetID="22" presetClass="entr" presetSubtype="8"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8" grpId="0"/>
      <p:bldP spid="9" grpId="0"/>
      <p:bldP spid="10" grpId="0" animBg="1"/>
      <p:bldP spid="11" grpId="0" animBg="1"/>
      <p:bldP spid="12" grpId="0" animBg="1"/>
      <p:bldP spid="13"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Learning with Sequence Data</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US" dirty="0" smtClean="0"/>
                  <a:t>Data such as text, stock values, DNA </a:t>
                </a:r>
                <a:r>
                  <a:rPr lang="en-US" dirty="0"/>
                  <a:t>best represented </a:t>
                </a:r>
                <a:r>
                  <a:rPr lang="en-US" dirty="0" smtClean="0"/>
                  <a:t>as sequences</a:t>
                </a:r>
              </a:p>
              <a:p>
                <a:pPr lvl="2"/>
                <a:r>
                  <a:rPr lang="en-US" dirty="0" smtClean="0"/>
                  <a:t>Bag-of-”tokens” can be (and are indeed) used as feature representation</a:t>
                </a:r>
              </a:p>
              <a:p>
                <a:pPr lvl="3"/>
                <a:r>
                  <a:rPr lang="en-US" dirty="0" smtClean="0"/>
                  <a:t>In text, words are tokens, in DNA, ‘A’’T’’G’’C’ are tokens, in stocks, price values are tokens</a:t>
                </a:r>
              </a:p>
              <a:p>
                <a:pPr lvl="3"/>
                <a:r>
                  <a:rPr lang="en-US" dirty="0" smtClean="0"/>
                  <a:t>Fast and convenient but may offer poor results for some apps, good results for others</a:t>
                </a:r>
              </a:p>
              <a:p>
                <a:pPr lvl="3"/>
                <a:r>
                  <a:rPr lang="en-US" dirty="0" smtClean="0"/>
                  <a:t>If we apply bag-of-words to DNA, all we will get is a 4-dim representation – poor!</a:t>
                </a:r>
              </a:p>
              <a:p>
                <a:pPr lvl="3"/>
                <a:r>
                  <a:rPr lang="en-US" dirty="0" smtClean="0"/>
                  <a:t>Bag of token approach may not work if tokens are continuous values e.g. prices</a:t>
                </a:r>
              </a:p>
              <a:p>
                <a:pPr lvl="2"/>
                <a:r>
                  <a:rPr lang="en-US" dirty="0" smtClean="0"/>
                  <a:t>Alternate solution – bag of n-grams</a:t>
                </a:r>
              </a:p>
              <a:p>
                <a:pPr lvl="3"/>
                <a:r>
                  <a:rPr lang="en-US" dirty="0" smtClean="0"/>
                  <a:t>E.g. in 2-gram, we count how many AT, AG, GT, GC </a:t>
                </a:r>
                <a:r>
                  <a:rPr lang="en-US" dirty="0" err="1" smtClean="0"/>
                  <a:t>etc</a:t>
                </a:r>
                <a:r>
                  <a:rPr lang="en-US" dirty="0" smtClean="0"/>
                  <a:t> … in the sequence – 16 dim feature</a:t>
                </a:r>
              </a:p>
              <a:p>
                <a:pPr lvl="3"/>
                <a:r>
                  <a:rPr lang="en-US" dirty="0" smtClean="0"/>
                  <a:t>If we count n-grams, we will get a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4</m:t>
                        </m:r>
                      </m:e>
                      <m:sup>
                        <m:r>
                          <a:rPr lang="en-IN" b="0" i="1" smtClean="0">
                            <a:latin typeface="Cambria Math" panose="02040503050406030204" pitchFamily="18" charset="0"/>
                          </a:rPr>
                          <m:t>𝑛</m:t>
                        </m:r>
                      </m:sup>
                    </m:sSup>
                  </m:oMath>
                </a14:m>
                <a:r>
                  <a:rPr lang="en-US" dirty="0" smtClean="0"/>
                  <a:t> dimensional representation – expensive!!</a:t>
                </a:r>
              </a:p>
              <a:p>
                <a:pPr lvl="3"/>
                <a:r>
                  <a:rPr lang="en-US" dirty="0" smtClean="0"/>
                  <a:t>N-gram approach also does not work if tokens are continuous</a:t>
                </a:r>
              </a:p>
              <a:p>
                <a:pPr lvl="2"/>
                <a:r>
                  <a:rPr lang="en-US" dirty="0" smtClean="0"/>
                  <a:t>Another solution – use convolutions (CNNs)</a:t>
                </a:r>
              </a:p>
              <a:p>
                <a:pPr lvl="3"/>
                <a:r>
                  <a:rPr lang="en-US" dirty="0" smtClean="0"/>
                  <a:t>Convolutions would capture features that account for a bunch of neighboring tokens</a:t>
                </a:r>
              </a:p>
              <a:p>
                <a:pPr lvl="3"/>
                <a:r>
                  <a:rPr lang="en-US" dirty="0" smtClean="0"/>
                  <a:t>Higher order convolutions would  capture higher order features (or so we hope)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4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55</a:t>
            </a:fld>
            <a:endParaRPr lang="en-US"/>
          </a:p>
        </p:txBody>
      </p:sp>
    </p:spTree>
    <p:extLst>
      <p:ext uri="{BB962C8B-B14F-4D97-AF65-F5344CB8AC3E}">
        <p14:creationId xmlns:p14="http://schemas.microsoft.com/office/powerpoint/2010/main" val="73660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Learning with Sequence Data</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A classical way to model sequence data is the </a:t>
                </a:r>
                <a:r>
                  <a:rPr lang="en-IN" i="1" dirty="0" smtClean="0"/>
                  <a:t>time series </a:t>
                </a:r>
                <a:r>
                  <a:rPr lang="en-IN" dirty="0" smtClean="0"/>
                  <a:t>model</a:t>
                </a:r>
              </a:p>
              <a:p>
                <a:pPr lvl="2"/>
                <a:r>
                  <a:rPr lang="en-IN" dirty="0" smtClean="0"/>
                  <a:t>Suppose we have a sequence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𝑇</m:t>
                        </m:r>
                      </m:sub>
                    </m:sSub>
                  </m:oMath>
                </a14:m>
                <a:r>
                  <a:rPr lang="en-IN" dirty="0" smtClean="0"/>
                  <a:t> (assume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for now)</a:t>
                </a:r>
              </a:p>
              <a:p>
                <a:pPr lvl="2"/>
                <a:r>
                  <a:rPr lang="en-IN" dirty="0" smtClean="0"/>
                  <a:t>Taking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0,1</m:t>
                            </m:r>
                          </m:e>
                        </m:d>
                      </m:e>
                      <m:sup>
                        <m:r>
                          <a:rPr lang="en-IN" b="0" i="1" smtClean="0">
                            <a:latin typeface="Cambria Math" panose="02040503050406030204" pitchFamily="18" charset="0"/>
                            <a:ea typeface="Cambria Math" panose="02040503050406030204" pitchFamily="18" charset="0"/>
                          </a:rPr>
                          <m:t>𝑑</m:t>
                        </m:r>
                      </m:sup>
                    </m:sSup>
                  </m:oMath>
                </a14:m>
                <a:r>
                  <a:rPr lang="en-IN" dirty="0" smtClean="0"/>
                  <a:t> can allow us to encode text, DNA as a time series as well</a:t>
                </a:r>
              </a:p>
              <a:p>
                <a:pPr lvl="2"/>
                <a:r>
                  <a:rPr lang="en-IN" dirty="0" smtClean="0"/>
                  <a:t>The linear autoregressive (AR) model postulates that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oMath>
                </a14:m>
                <a:r>
                  <a:rPr lang="en-IN" dirty="0" smtClean="0"/>
                  <a:t> depends linearly only on previous few, say </a:t>
                </a:r>
                <a14:m>
                  <m:oMath xmlns:m="http://schemas.openxmlformats.org/officeDocument/2006/math">
                    <m:r>
                      <a:rPr lang="en-IN" b="0" i="1" smtClean="0">
                        <a:latin typeface="Cambria Math" panose="02040503050406030204" pitchFamily="18" charset="0"/>
                      </a:rPr>
                      <m:t>𝑘</m:t>
                    </m:r>
                  </m:oMath>
                </a14:m>
                <a:r>
                  <a:rPr lang="en-IN" dirty="0" smtClean="0"/>
                  <a:t> tokens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𝑘</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r>
                          <a:rPr lang="en-IN" b="0" i="1" smtClean="0">
                            <a:latin typeface="Cambria Math" panose="02040503050406030204" pitchFamily="18" charset="0"/>
                          </a:rPr>
                          <m:t>−</m:t>
                        </m:r>
                        <m:r>
                          <a:rPr lang="en-IN" b="0" i="1" smtClean="0">
                            <a:latin typeface="Cambria Math" panose="02040503050406030204" pitchFamily="18" charset="0"/>
                          </a:rPr>
                          <m:t>𝑘</m:t>
                        </m:r>
                      </m:sub>
                    </m:sSub>
                  </m:oMath>
                </a14:m>
                <a:endParaRPr lang="en-IN" dirty="0" smtClean="0"/>
              </a:p>
              <a:p>
                <a:pPr lvl="2"/>
                <a:r>
                  <a:rPr lang="en-IN" dirty="0" smtClean="0"/>
                  <a:t>Works decently if, say the time series does not jump around too much</a:t>
                </a:r>
              </a:p>
              <a:p>
                <a:r>
                  <a:rPr lang="en-IN" dirty="0" smtClean="0"/>
                  <a:t>Consider a </a:t>
                </a:r>
                <a:r>
                  <a:rPr lang="en-IN" i="1" dirty="0" smtClean="0"/>
                  <a:t>sequence prediction</a:t>
                </a:r>
                <a:r>
                  <a:rPr lang="en-IN" dirty="0" smtClean="0"/>
                  <a:t> task now</a:t>
                </a:r>
              </a:p>
              <a:p>
                <a:pPr lvl="2"/>
                <a:r>
                  <a:rPr lang="en-IN" dirty="0" smtClean="0"/>
                  <a:t>Input is </a:t>
                </a:r>
                <a14:m>
                  <m:oMath xmlns:m="http://schemas.openxmlformats.org/officeDocument/2006/math">
                    <m:sSub>
                      <m:sSubPr>
                        <m:ctrlPr>
                          <a:rPr lang="en-IN" i="1">
                            <a:latin typeface="Cambria Math" panose="02040503050406030204" pitchFamily="18" charset="0"/>
                          </a:rPr>
                        </m:ctrlPr>
                      </m:sSubPr>
                      <m:e>
                        <m:r>
                          <a:rPr lang="en-IN" b="1" i="1">
                            <a:latin typeface="Cambria Math" panose="02040503050406030204" pitchFamily="18" charset="0"/>
                          </a:rPr>
                          <m:t>𝐱</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1" i="1">
                            <a:latin typeface="Cambria Math" panose="02040503050406030204" pitchFamily="18" charset="0"/>
                          </a:rPr>
                          <m:t>𝐱</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1" i="1">
                            <a:latin typeface="Cambria Math" panose="02040503050406030204" pitchFamily="18" charset="0"/>
                          </a:rPr>
                          <m:t>𝐱</m:t>
                        </m:r>
                      </m:e>
                      <m:sub>
                        <m:r>
                          <a:rPr lang="en-IN">
                            <a:latin typeface="Cambria Math" panose="02040503050406030204" pitchFamily="18" charset="0"/>
                          </a:rPr>
                          <m:t>𝑇</m:t>
                        </m:r>
                      </m:sub>
                    </m:sSub>
                  </m:oMath>
                </a14:m>
                <a:r>
                  <a:rPr lang="en-IN" dirty="0" smtClean="0"/>
                  <a:t> and we wish output </a:t>
                </a:r>
                <a14:m>
                  <m:oMath xmlns:m="http://schemas.openxmlformats.org/officeDocument/2006/math">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a:latin typeface="Cambria Math" panose="02040503050406030204" pitchFamily="18" charset="0"/>
                          </a:rPr>
                          <m:t>𝑇</m:t>
                        </m:r>
                      </m:sub>
                    </m:sSub>
                  </m:oMath>
                </a14:m>
                <a:r>
                  <a:rPr lang="en-IN" dirty="0" smtClean="0"/>
                  <a:t> i.e. “tag” each token</a:t>
                </a:r>
              </a:p>
              <a:p>
                <a:pPr lvl="3"/>
                <a:r>
                  <a:rPr lang="en-IN" dirty="0" smtClean="0"/>
                  <a:t>Given a sentence, tag each word with its correct part of speech (noun, verb </a:t>
                </a:r>
                <a:r>
                  <a:rPr lang="en-IN" dirty="0" err="1" smtClean="0"/>
                  <a:t>etc</a:t>
                </a:r>
                <a:r>
                  <a:rPr lang="en-IN" dirty="0" smtClean="0"/>
                  <a:t>)</a:t>
                </a:r>
              </a:p>
              <a:p>
                <a:pPr lvl="3"/>
                <a:r>
                  <a:rPr lang="en-IN" dirty="0" smtClean="0"/>
                  <a:t>Given stock data, predict at each time whether price would now go </a:t>
                </a:r>
                <a14:m>
                  <m:oMath xmlns:m="http://schemas.openxmlformats.org/officeDocument/2006/math">
                    <m:r>
                      <a:rPr lang="en-IN" b="0" i="1" smtClean="0">
                        <a:latin typeface="Cambria Math" panose="02040503050406030204" pitchFamily="18" charset="0"/>
                      </a:rPr>
                      <m:t>↑</m:t>
                    </m:r>
                  </m:oMath>
                </a14:m>
                <a:r>
                  <a:rPr lang="en-IN" dirty="0" smtClean="0"/>
                  <a:t> or </a:t>
                </a:r>
                <a14:m>
                  <m:oMath xmlns:m="http://schemas.openxmlformats.org/officeDocument/2006/math">
                    <m:r>
                      <a:rPr lang="en-IN" b="0" i="1" smtClean="0">
                        <a:latin typeface="Cambria Math" panose="02040503050406030204" pitchFamily="18" charset="0"/>
                      </a:rPr>
                      <m:t>↓</m:t>
                    </m:r>
                  </m:oMath>
                </a14:m>
                <a:endParaRPr lang="en-IN" dirty="0" smtClean="0"/>
              </a:p>
              <a:p>
                <a:pPr lvl="2"/>
                <a:r>
                  <a:rPr lang="en-IN" dirty="0" smtClean="0"/>
                  <a:t>The previous model can be modified to include features and tags as well</a:t>
                </a:r>
                <a:br>
                  <a:rPr lang="en-IN" dirty="0" smtClean="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1" i="0" smtClean="0">
                        <a:latin typeface="Cambria Math" panose="02040503050406030204" pitchFamily="18" charset="0"/>
                      </a:rPr>
                      <m:t>𝐰</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𝑡</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𝑎</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a:latin typeface="Cambria Math" panose="02040503050406030204" pitchFamily="18" charset="0"/>
                              </a:rPr>
                              <m:t>𝑡</m:t>
                            </m:r>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𝑎</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a:latin typeface="Cambria Math" panose="02040503050406030204" pitchFamily="18" charset="0"/>
                              </a:rPr>
                              <m:t>𝑡</m:t>
                            </m:r>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𝑎</m:t>
                            </m:r>
                          </m:e>
                          <m:sub>
                            <m:r>
                              <a:rPr lang="en-IN">
                                <a:latin typeface="Cambria Math" panose="02040503050406030204" pitchFamily="18" charset="0"/>
                              </a:rPr>
                              <m:t>𝑘</m:t>
                            </m:r>
                          </m:sub>
                        </m:sSub>
                        <m:sSub>
                          <m:sSubPr>
                            <m:ctrlPr>
                              <a:rPr lang="en-IN" i="1">
                                <a:latin typeface="Cambria Math" panose="02040503050406030204" pitchFamily="18" charset="0"/>
                              </a:rPr>
                            </m:ctrlPr>
                          </m:sSubPr>
                          <m:e>
                            <m:r>
                              <a:rPr lang="en-IN" b="0" i="1" smtClean="0">
                                <a:latin typeface="Cambria Math" panose="02040503050406030204" pitchFamily="18" charset="0"/>
                              </a:rPr>
                              <m:t>𝑦</m:t>
                            </m:r>
                          </m:e>
                          <m:sub>
                            <m:r>
                              <a:rPr lang="en-IN">
                                <a:latin typeface="Cambria Math" panose="02040503050406030204" pitchFamily="18" charset="0"/>
                              </a:rPr>
                              <m:t>𝑡</m:t>
                            </m:r>
                            <m:r>
                              <a:rPr lang="en-IN">
                                <a:latin typeface="Cambria Math" panose="02040503050406030204" pitchFamily="18" charset="0"/>
                              </a:rPr>
                              <m:t>−</m:t>
                            </m:r>
                            <m:r>
                              <a:rPr lang="en-IN">
                                <a:latin typeface="Cambria Math" panose="02040503050406030204" pitchFamily="18" charset="0"/>
                              </a:rPr>
                              <m:t>𝑘</m:t>
                            </m:r>
                          </m:sub>
                        </m:sSub>
                      </m:e>
                    </m:d>
                  </m:oMath>
                </a14:m>
                <a:endParaRPr lang="en-IN" dirty="0" smtClean="0"/>
              </a:p>
              <a:p>
                <a:pPr lvl="2"/>
                <a:r>
                  <a:rPr lang="en-IN" dirty="0" smtClean="0"/>
                  <a:t>A class of neural networks takes this intuition to non-linear models</a:t>
                </a:r>
              </a:p>
              <a:p>
                <a:pPr lvl="2"/>
                <a:endParaRPr lang="en-IN" dirty="0" smtClean="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409" b="-159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56</a:t>
            </a:fld>
            <a:endParaRPr lang="en-US"/>
          </a:p>
        </p:txBody>
      </p:sp>
    </p:spTree>
    <p:extLst>
      <p:ext uri="{BB962C8B-B14F-4D97-AF65-F5344CB8AC3E}">
        <p14:creationId xmlns:p14="http://schemas.microsoft.com/office/powerpoint/2010/main" val="389460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53352" y="2646555"/>
            <a:ext cx="5351646" cy="4181912"/>
            <a:chOff x="253353" y="2230535"/>
            <a:chExt cx="5351646" cy="4181912"/>
          </a:xfrm>
        </p:grpSpPr>
        <p:pic>
          <p:nvPicPr>
            <p:cNvPr id="5" name="Picture 4"/>
            <p:cNvPicPr>
              <a:picLocks noChangeAspect="1"/>
            </p:cNvPicPr>
            <p:nvPr/>
          </p:nvPicPr>
          <p:blipFill>
            <a:blip r:embed="rId2"/>
            <a:stretch>
              <a:fillRect/>
            </a:stretch>
          </p:blipFill>
          <p:spPr>
            <a:xfrm>
              <a:off x="253353" y="2230536"/>
              <a:ext cx="5351646" cy="4181911"/>
            </a:xfrm>
            <a:prstGeom prst="rect">
              <a:avLst/>
            </a:prstGeom>
            <a:solidFill>
              <a:schemeClr val="bg1"/>
            </a:solidFill>
          </p:spPr>
        </p:pic>
        <p:sp>
          <p:nvSpPr>
            <p:cNvPr id="15" name="Rectangle 14"/>
            <p:cNvSpPr/>
            <p:nvPr/>
          </p:nvSpPr>
          <p:spPr>
            <a:xfrm>
              <a:off x="2758947" y="2304907"/>
              <a:ext cx="215900" cy="17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p:cNvSpPr txBox="1"/>
                <p:nvPr/>
              </p:nvSpPr>
              <p:spPr>
                <a:xfrm>
                  <a:off x="2543570" y="2230535"/>
                  <a:ext cx="71194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𝑓</m:t>
                        </m:r>
                      </m:oMath>
                    </m:oMathPara>
                  </a14:m>
                  <a:endParaRPr lang="en-IN"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543570" y="2230535"/>
                  <a:ext cx="711944" cy="338554"/>
                </a:xfrm>
                <a:prstGeom prst="rect">
                  <a:avLst/>
                </a:prstGeom>
                <a:blipFill>
                  <a:blip r:embed="rId3"/>
                  <a:stretch>
                    <a:fillRect b="-8929"/>
                  </a:stretch>
                </a:blipFill>
              </p:spPr>
              <p:txBody>
                <a:bodyPr/>
                <a:lstStyle/>
                <a:p>
                  <a:r>
                    <a:rPr lang="en-IN">
                      <a:noFill/>
                    </a:rPr>
                    <a:t> </a:t>
                  </a:r>
                </a:p>
              </p:txBody>
            </p:sp>
          </mc:Fallback>
        </mc:AlternateContent>
      </p:grpSp>
      <p:sp>
        <p:nvSpPr>
          <p:cNvPr id="2" name="Title 1"/>
          <p:cNvSpPr>
            <a:spLocks noGrp="1"/>
          </p:cNvSpPr>
          <p:nvPr>
            <p:ph type="title"/>
          </p:nvPr>
        </p:nvSpPr>
        <p:spPr/>
        <p:txBody>
          <a:bodyPr/>
          <a:lstStyle/>
          <a:p>
            <a:r>
              <a:rPr lang="en-IN" dirty="0" smtClean="0"/>
              <a:t>Recurrent Neural Networks</a:t>
            </a:r>
            <a:endParaRPr lang="en-IN" dirty="0"/>
          </a:p>
        </p:txBody>
      </p:sp>
      <p:sp>
        <p:nvSpPr>
          <p:cNvPr id="3" name="Content Placeholder 2"/>
          <p:cNvSpPr>
            <a:spLocks noGrp="1"/>
          </p:cNvSpPr>
          <p:nvPr>
            <p:ph idx="1"/>
          </p:nvPr>
        </p:nvSpPr>
        <p:spPr>
          <a:xfrm>
            <a:off x="253353" y="981778"/>
            <a:ext cx="11938645" cy="5430670"/>
          </a:xfrm>
        </p:spPr>
        <p:txBody>
          <a:bodyPr/>
          <a:lstStyle/>
          <a:p>
            <a:r>
              <a:rPr lang="en-IN" dirty="0" smtClean="0"/>
              <a:t>For sake of notational clarity, we now represent all hidden layers, all nodes in those hidden layers, using a single hidden layer node</a:t>
            </a:r>
          </a:p>
          <a:p>
            <a:pPr lvl="2"/>
            <a:r>
              <a:rPr lang="en-IN" dirty="0" smtClean="0"/>
              <a:t>Recurrent neural networks in some sense, create a virtual copy of this network for every point in the time series and allow these copies to share information</a:t>
            </a:r>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57</a:t>
            </a:fld>
            <a:endParaRPr lang="en-US"/>
          </a:p>
        </p:txBody>
      </p:sp>
      <p:grpSp>
        <p:nvGrpSpPr>
          <p:cNvPr id="6" name="Group 5"/>
          <p:cNvGrpSpPr/>
          <p:nvPr/>
        </p:nvGrpSpPr>
        <p:grpSpPr>
          <a:xfrm>
            <a:off x="6035074" y="2679802"/>
            <a:ext cx="878490" cy="4115418"/>
            <a:chOff x="8392263" y="1421373"/>
            <a:chExt cx="878490" cy="4115418"/>
          </a:xfrm>
        </p:grpSpPr>
        <p:grpSp>
          <p:nvGrpSpPr>
            <p:cNvPr id="7" name="Group 6"/>
            <p:cNvGrpSpPr/>
            <p:nvPr/>
          </p:nvGrpSpPr>
          <p:grpSpPr>
            <a:xfrm>
              <a:off x="8392263" y="1421373"/>
              <a:ext cx="878490" cy="4115418"/>
              <a:chOff x="9400690" y="1421373"/>
              <a:chExt cx="878490" cy="4115418"/>
            </a:xfrm>
          </p:grpSpPr>
          <p:sp>
            <p:nvSpPr>
              <p:cNvPr id="9" name="Oval 8"/>
              <p:cNvSpPr/>
              <p:nvPr/>
            </p:nvSpPr>
            <p:spPr>
              <a:xfrm>
                <a:off x="9400690" y="4663823"/>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10" name="Picture 9"/>
              <p:cNvPicPr>
                <a:picLocks noChangeAspect="1"/>
              </p:cNvPicPr>
              <p:nvPr/>
            </p:nvPicPr>
            <p:blipFill>
              <a:blip r:embed="rId4"/>
              <a:stretch>
                <a:fillRect/>
              </a:stretch>
            </p:blipFill>
            <p:spPr>
              <a:xfrm>
                <a:off x="9400690" y="3042598"/>
                <a:ext cx="878490" cy="885750"/>
              </a:xfrm>
              <a:prstGeom prst="rect">
                <a:avLst/>
              </a:prstGeom>
            </p:spPr>
          </p:pic>
          <p:pic>
            <p:nvPicPr>
              <p:cNvPr id="11" name="Picture 10"/>
              <p:cNvPicPr>
                <a:picLocks noChangeAspect="1"/>
              </p:cNvPicPr>
              <p:nvPr/>
            </p:nvPicPr>
            <p:blipFill>
              <a:blip r:embed="rId4"/>
              <a:stretch>
                <a:fillRect/>
              </a:stretch>
            </p:blipFill>
            <p:spPr>
              <a:xfrm>
                <a:off x="9400690" y="1421373"/>
                <a:ext cx="878490" cy="885750"/>
              </a:xfrm>
              <a:prstGeom prst="rect">
                <a:avLst/>
              </a:prstGeom>
            </p:spPr>
          </p:pic>
          <p:cxnSp>
            <p:nvCxnSpPr>
              <p:cNvPr id="12" name="Straight Arrow Connector 11"/>
              <p:cNvCxnSpPr>
                <a:stCxn id="9" idx="0"/>
                <a:endCxn id="10" idx="2"/>
              </p:cNvCxnSpPr>
              <p:nvPr/>
            </p:nvCxnSpPr>
            <p:spPr>
              <a:xfrm flipV="1">
                <a:off x="9837174" y="3928348"/>
                <a:ext cx="2761" cy="7354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0"/>
                <a:endCxn id="11" idx="2"/>
              </p:cNvCxnSpPr>
              <p:nvPr/>
            </p:nvCxnSpPr>
            <p:spPr>
              <a:xfrm flipV="1">
                <a:off x="9839935" y="2307123"/>
                <a:ext cx="0" cy="7354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Rectangle 7"/>
                <p:cNvSpPr/>
                <p:nvPr/>
              </p:nvSpPr>
              <p:spPr>
                <a:xfrm>
                  <a:off x="8581724" y="4801610"/>
                  <a:ext cx="4940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61" name="Rectangle 60"/>
                <p:cNvSpPr>
                  <a:spLocks noRot="1" noChangeAspect="1" noMove="1" noResize="1" noEditPoints="1" noAdjustHandles="1" noChangeArrowheads="1" noChangeShapeType="1" noTextEdit="1"/>
                </p:cNvSpPr>
                <p:nvPr/>
              </p:nvSpPr>
              <p:spPr>
                <a:xfrm>
                  <a:off x="8581724" y="4801610"/>
                  <a:ext cx="494046" cy="584775"/>
                </a:xfrm>
                <a:prstGeom prst="rect">
                  <a:avLst/>
                </a:prstGeom>
                <a:blipFill rotWithShape="0">
                  <a:blip r:embed="rId5"/>
                  <a:stretch>
                    <a:fillRect/>
                  </a:stretch>
                </a:blipFill>
              </p:spPr>
              <p:txBody>
                <a:bodyPr/>
                <a:lstStyle/>
                <a:p>
                  <a:r>
                    <a:rPr lang="en-US">
                      <a:noFill/>
                    </a:rPr>
                    <a:t> </a:t>
                  </a:r>
                </a:p>
              </p:txBody>
            </p:sp>
          </mc:Fallback>
        </mc:AlternateContent>
      </p:grpSp>
      <p:grpSp>
        <p:nvGrpSpPr>
          <p:cNvPr id="18" name="Group 17"/>
          <p:cNvGrpSpPr/>
          <p:nvPr/>
        </p:nvGrpSpPr>
        <p:grpSpPr>
          <a:xfrm>
            <a:off x="8123387" y="2679802"/>
            <a:ext cx="872968" cy="4109027"/>
            <a:chOff x="10240314" y="1427764"/>
            <a:chExt cx="872968" cy="4109027"/>
          </a:xfrm>
        </p:grpSpPr>
        <p:sp>
          <p:nvSpPr>
            <p:cNvPr id="19" name="Oval 18"/>
            <p:cNvSpPr/>
            <p:nvPr/>
          </p:nvSpPr>
          <p:spPr>
            <a:xfrm>
              <a:off x="10240314" y="4663823"/>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0" name="Straight Arrow Connector 19"/>
            <p:cNvCxnSpPr>
              <a:stCxn id="19" idx="0"/>
              <a:endCxn id="23" idx="4"/>
            </p:cNvCxnSpPr>
            <p:nvPr/>
          </p:nvCxnSpPr>
          <p:spPr>
            <a:xfrm flipV="1">
              <a:off x="10676798" y="3926849"/>
              <a:ext cx="0" cy="73697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0"/>
              <a:endCxn id="24" idx="4"/>
            </p:cNvCxnSpPr>
            <p:nvPr/>
          </p:nvCxnSpPr>
          <p:spPr>
            <a:xfrm flipV="1">
              <a:off x="10676798" y="2300732"/>
              <a:ext cx="0" cy="75314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0240314" y="305388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Oval 23"/>
            <p:cNvSpPr/>
            <p:nvPr/>
          </p:nvSpPr>
          <p:spPr>
            <a:xfrm>
              <a:off x="10240314" y="1427764"/>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25" name="Rectangle 24"/>
                <p:cNvSpPr/>
                <p:nvPr/>
              </p:nvSpPr>
              <p:spPr>
                <a:xfrm>
                  <a:off x="10429775" y="4801610"/>
                  <a:ext cx="4940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68" name="Rectangle 67"/>
                <p:cNvSpPr>
                  <a:spLocks noRot="1" noChangeAspect="1" noMove="1" noResize="1" noEditPoints="1" noAdjustHandles="1" noChangeArrowheads="1" noChangeShapeType="1" noTextEdit="1"/>
                </p:cNvSpPr>
                <p:nvPr/>
              </p:nvSpPr>
              <p:spPr>
                <a:xfrm>
                  <a:off x="10429775" y="4801610"/>
                  <a:ext cx="494046"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10429775" y="3191668"/>
                  <a:ext cx="52931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𝐡</m:t>
                        </m:r>
                      </m:oMath>
                    </m:oMathPara>
                  </a14:m>
                  <a:endParaRPr lang="en-US" sz="1600" b="1" dirty="0"/>
                </a:p>
              </p:txBody>
            </p:sp>
          </mc:Choice>
          <mc:Fallback xmlns="">
            <p:sp>
              <p:nvSpPr>
                <p:cNvPr id="69" name="Rectangle 68"/>
                <p:cNvSpPr>
                  <a:spLocks noRot="1" noChangeAspect="1" noMove="1" noResize="1" noEditPoints="1" noAdjustHandles="1" noChangeArrowheads="1" noChangeShapeType="1" noTextEdit="1"/>
                </p:cNvSpPr>
                <p:nvPr/>
              </p:nvSpPr>
              <p:spPr>
                <a:xfrm>
                  <a:off x="10429775" y="3191668"/>
                  <a:ext cx="529312"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10429775" y="1546743"/>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oMath>
                    </m:oMathPara>
                  </a14:m>
                  <a:endParaRPr lang="en-US" sz="1600" i="1" dirty="0"/>
                </a:p>
              </p:txBody>
            </p:sp>
          </mc:Choice>
          <mc:Fallback xmlns="">
            <p:sp>
              <p:nvSpPr>
                <p:cNvPr id="70" name="Rectangle 69"/>
                <p:cNvSpPr>
                  <a:spLocks noRot="1" noChangeAspect="1" noMove="1" noResize="1" noEditPoints="1" noAdjustHandles="1" noChangeArrowheads="1" noChangeShapeType="1" noTextEdit="1"/>
                </p:cNvSpPr>
                <p:nvPr/>
              </p:nvSpPr>
              <p:spPr>
                <a:xfrm>
                  <a:off x="10429775" y="1546743"/>
                  <a:ext cx="513859" cy="584775"/>
                </a:xfrm>
                <a:prstGeom prst="rect">
                  <a:avLst/>
                </a:prstGeom>
                <a:blipFill rotWithShape="0">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TextBox 27"/>
              <p:cNvSpPr txBox="1"/>
              <p:nvPr/>
            </p:nvSpPr>
            <p:spPr>
              <a:xfrm>
                <a:off x="9385448" y="3220059"/>
                <a:ext cx="2544400" cy="95410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r>
                            <a:rPr lang="en-IN" sz="2800" b="1" i="0" smtClean="0">
                              <a:latin typeface="Cambria Math" panose="02040503050406030204" pitchFamily="18" charset="0"/>
                            </a:rPr>
                            <m:t>𝐯</m:t>
                          </m:r>
                          <m:r>
                            <a:rPr lang="en-IN" sz="2800" b="0" i="1" smtClean="0">
                              <a:latin typeface="Cambria Math" panose="02040503050406030204" pitchFamily="18" charset="0"/>
                            </a:rPr>
                            <m:t>,</m:t>
                          </m:r>
                          <m:r>
                            <a:rPr lang="en-IN" sz="2800" b="1" i="0" smtClean="0">
                              <a:latin typeface="Cambria Math" panose="02040503050406030204" pitchFamily="18" charset="0"/>
                            </a:rPr>
                            <m:t>𝐡</m:t>
                          </m:r>
                        </m:e>
                      </m:d>
                    </m:oMath>
                    <m:oMath xmlns:m="http://schemas.openxmlformats.org/officeDocument/2006/math">
                      <m:r>
                        <a:rPr lang="en-IN" sz="2800" b="1" i="0" smtClean="0">
                          <a:latin typeface="Cambria Math" panose="02040503050406030204" pitchFamily="18" charset="0"/>
                        </a:rPr>
                        <m:t>𝐡</m:t>
                      </m:r>
                      <m:r>
                        <a:rPr lang="en-IN" sz="2800" b="0" i="1" smtClean="0">
                          <a:latin typeface="Cambria Math" panose="02040503050406030204" pitchFamily="18" charset="0"/>
                        </a:rPr>
                        <m:t>=</m:t>
                      </m:r>
                      <m:r>
                        <a:rPr lang="en-IN" sz="2800" b="0" i="1" smtClean="0">
                          <a:latin typeface="Cambria Math" panose="02040503050406030204" pitchFamily="18" charset="0"/>
                        </a:rPr>
                        <m:t>𝑓</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𝑊</m:t>
                          </m:r>
                          <m:r>
                            <a:rPr lang="en-IN" sz="2800" b="1" i="0" smtClean="0">
                              <a:latin typeface="Cambria Math" panose="02040503050406030204" pitchFamily="18" charset="0"/>
                            </a:rPr>
                            <m:t>𝐱</m:t>
                          </m:r>
                        </m:e>
                      </m:d>
                    </m:oMath>
                  </m:oMathPara>
                </a14:m>
                <a:endParaRPr lang="en-US"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385448" y="3220059"/>
                <a:ext cx="2544400" cy="954107"/>
              </a:xfrm>
              <a:prstGeom prst="rect">
                <a:avLst/>
              </a:prstGeom>
              <a:blipFill>
                <a:blip r:embed="rId9"/>
                <a:stretch>
                  <a:fillRect/>
                </a:stretch>
              </a:blipFill>
            </p:spPr>
            <p:txBody>
              <a:bodyPr/>
              <a:lstStyle/>
              <a:p>
                <a:r>
                  <a:rPr lang="en-IN">
                    <a:noFill/>
                  </a:rPr>
                  <a:t> </a:t>
                </a:r>
              </a:p>
            </p:txBody>
          </p:sp>
        </mc:Fallback>
      </mc:AlternateContent>
      <p:cxnSp>
        <p:nvCxnSpPr>
          <p:cNvPr id="29" name="Curved Connector 28"/>
          <p:cNvCxnSpPr/>
          <p:nvPr/>
        </p:nvCxnSpPr>
        <p:spPr>
          <a:xfrm flipH="1">
            <a:off x="6035073" y="4758058"/>
            <a:ext cx="878490" cy="12700"/>
          </a:xfrm>
          <a:prstGeom prst="curvedConnector5">
            <a:avLst>
              <a:gd name="adj1" fmla="val -26022"/>
              <a:gd name="adj2" fmla="val -5550685"/>
              <a:gd name="adj3" fmla="val 126022"/>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flipH="1">
            <a:off x="8117865" y="4758058"/>
            <a:ext cx="878490" cy="12700"/>
          </a:xfrm>
          <a:prstGeom prst="curvedConnector5">
            <a:avLst>
              <a:gd name="adj1" fmla="val -26022"/>
              <a:gd name="adj2" fmla="val -5550685"/>
              <a:gd name="adj3" fmla="val 126022"/>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185816" y="3215616"/>
                <a:ext cx="2933493" cy="95410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r>
                            <a:rPr lang="en-IN" sz="2800" b="1" i="0" smtClean="0">
                              <a:latin typeface="Cambria Math" panose="02040503050406030204" pitchFamily="18" charset="0"/>
                            </a:rPr>
                            <m:t>𝐯</m:t>
                          </m:r>
                          <m:r>
                            <a:rPr lang="en-IN" sz="2800" b="0" i="1" smtClean="0">
                              <a:latin typeface="Cambria Math" panose="02040503050406030204" pitchFamily="18" charset="0"/>
                            </a:rPr>
                            <m:t>,</m:t>
                          </m:r>
                          <m:r>
                            <a:rPr lang="en-IN" sz="2800" b="1" i="0" smtClean="0">
                              <a:latin typeface="Cambria Math" panose="02040503050406030204" pitchFamily="18" charset="0"/>
                            </a:rPr>
                            <m:t>𝐡</m:t>
                          </m:r>
                        </m:e>
                      </m:d>
                    </m:oMath>
                    <m:oMath xmlns:m="http://schemas.openxmlformats.org/officeDocument/2006/math">
                      <m:r>
                        <a:rPr lang="en-IN" sz="2800" b="1" i="0" smtClean="0">
                          <a:latin typeface="Cambria Math" panose="02040503050406030204" pitchFamily="18" charset="0"/>
                        </a:rPr>
                        <m:t>𝐡</m:t>
                      </m:r>
                      <m:r>
                        <a:rPr lang="en-IN" sz="2800" b="0" i="1" smtClean="0">
                          <a:latin typeface="Cambria Math" panose="02040503050406030204" pitchFamily="18" charset="0"/>
                        </a:rPr>
                        <m:t>=</m:t>
                      </m:r>
                      <m:r>
                        <a:rPr lang="en-IN" sz="2800" b="0" i="1" smtClean="0">
                          <a:latin typeface="Cambria Math" panose="02040503050406030204" pitchFamily="18" charset="0"/>
                        </a:rPr>
                        <m:t>𝑓</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𝑊</m:t>
                          </m:r>
                          <m:r>
                            <a:rPr lang="en-IN" sz="2800" b="1" i="0" smtClean="0">
                              <a:latin typeface="Cambria Math" panose="02040503050406030204" pitchFamily="18" charset="0"/>
                            </a:rPr>
                            <m:t>𝐱</m:t>
                          </m:r>
                          <m:r>
                            <a:rPr lang="en-IN" sz="2800" b="0" i="1" smtClean="0">
                              <a:latin typeface="Cambria Math" panose="02040503050406030204" pitchFamily="18" charset="0"/>
                            </a:rPr>
                            <m:t>+</m:t>
                          </m:r>
                          <m:r>
                            <a:rPr lang="en-IN" sz="2800" b="0" i="1" smtClean="0">
                              <a:latin typeface="Cambria Math" panose="02040503050406030204" pitchFamily="18" charset="0"/>
                            </a:rPr>
                            <m:t>𝑈</m:t>
                          </m:r>
                          <m:r>
                            <a:rPr lang="en-IN" sz="2800" b="1" i="0" smtClean="0">
                              <a:latin typeface="Cambria Math" panose="02040503050406030204" pitchFamily="18" charset="0"/>
                            </a:rPr>
                            <m:t>𝐡</m:t>
                          </m:r>
                        </m:e>
                      </m:d>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9185816" y="3215616"/>
                <a:ext cx="2933493" cy="954107"/>
              </a:xfrm>
              <a:prstGeom prst="rect">
                <a:avLst/>
              </a:prstGeom>
              <a:blipFill>
                <a:blip r:embed="rId10"/>
                <a:stretch>
                  <a:fillRect/>
                </a:stretch>
              </a:blipFill>
            </p:spPr>
            <p:txBody>
              <a:bodyPr/>
              <a:lstStyle/>
              <a:p>
                <a:r>
                  <a:rPr lang="en-IN">
                    <a:noFill/>
                  </a:rPr>
                  <a:t> </a:t>
                </a:r>
              </a:p>
            </p:txBody>
          </p:sp>
        </mc:Fallback>
      </mc:AlternateContent>
      <p:pic>
        <p:nvPicPr>
          <p:cNvPr id="32" name="Pictur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08694" y="4909953"/>
            <a:ext cx="1783306" cy="1783306"/>
          </a:xfrm>
          <a:prstGeom prst="rect">
            <a:avLst/>
          </a:prstGeom>
        </p:spPr>
      </p:pic>
      <mc:AlternateContent xmlns:mc="http://schemas.openxmlformats.org/markup-compatibility/2006" xmlns:a14="http://schemas.microsoft.com/office/drawing/2010/main">
        <mc:Choice Requires="a14">
          <p:sp>
            <p:nvSpPr>
              <p:cNvPr id="33" name="Rectangular Callout 32"/>
              <p:cNvSpPr/>
              <p:nvPr/>
            </p:nvSpPr>
            <p:spPr>
              <a:xfrm>
                <a:off x="6122505" y="4910884"/>
                <a:ext cx="4530058" cy="1201828"/>
              </a:xfrm>
              <a:prstGeom prst="wedgeRectCallout">
                <a:avLst>
                  <a:gd name="adj1" fmla="val 59497"/>
                  <a:gd name="adj2" fmla="val 497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is just notation (a bit confusing but </a:t>
                </a:r>
                <a:r>
                  <a:rPr lang="en-IN" sz="2400" dirty="0" err="1" smtClean="0">
                    <a:solidFill>
                      <a:schemeClr val="tx1"/>
                    </a:solidFill>
                    <a:latin typeface="+mj-lt"/>
                  </a:rPr>
                  <a:t>consise</a:t>
                </a:r>
                <a:r>
                  <a:rPr lang="en-IN" sz="2400" dirty="0" smtClean="0">
                    <a:solidFill>
                      <a:schemeClr val="tx1"/>
                    </a:solidFill>
                    <a:latin typeface="+mj-lt"/>
                  </a:rPr>
                  <a:t>), the </a:t>
                </a:r>
                <a14:m>
                  <m:oMath xmlns:m="http://schemas.openxmlformats.org/officeDocument/2006/math">
                    <m:r>
                      <a:rPr lang="en-IN" sz="2400" b="1" i="0" smtClean="0">
                        <a:solidFill>
                          <a:schemeClr val="tx1"/>
                        </a:solidFill>
                        <a:latin typeface="Cambria Math" panose="02040503050406030204" pitchFamily="18" charset="0"/>
                      </a:rPr>
                      <m:t>𝐡</m:t>
                    </m:r>
                  </m:oMath>
                </a14:m>
                <a:r>
                  <a:rPr lang="en-US" sz="2400" dirty="0" smtClean="0">
                    <a:solidFill>
                      <a:schemeClr val="tx1"/>
                    </a:solidFill>
                    <a:latin typeface="+mj-lt"/>
                  </a:rPr>
                  <a:t> on the LHS and RHS are not the same vector.</a:t>
                </a:r>
                <a:endParaRPr lang="en-US" sz="2400" b="1" dirty="0">
                  <a:solidFill>
                    <a:schemeClr val="tx1"/>
                  </a:solidFill>
                  <a:latin typeface="+mj-lt"/>
                </a:endParaRPr>
              </a:p>
            </p:txBody>
          </p:sp>
        </mc:Choice>
        <mc:Fallback xmlns="">
          <p:sp>
            <p:nvSpPr>
              <p:cNvPr id="33" name="Rectangular Callout 32"/>
              <p:cNvSpPr>
                <a:spLocks noRot="1" noChangeAspect="1" noMove="1" noResize="1" noEditPoints="1" noAdjustHandles="1" noChangeArrowheads="1" noChangeShapeType="1" noTextEdit="1"/>
              </p:cNvSpPr>
              <p:nvPr/>
            </p:nvSpPr>
            <p:spPr>
              <a:xfrm>
                <a:off x="6122505" y="4910884"/>
                <a:ext cx="4530058" cy="1201828"/>
              </a:xfrm>
              <a:prstGeom prst="wedgeRectCallout">
                <a:avLst>
                  <a:gd name="adj1" fmla="val 59497"/>
                  <a:gd name="adj2" fmla="val 49778"/>
                </a:avLst>
              </a:prstGeom>
              <a:blipFill>
                <a:blip r:embed="rId12"/>
                <a:stretch>
                  <a:fillRect l="-976" t="-1970" b="-936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49844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righ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1" nodeType="clickEffect">
                                  <p:stCondLst>
                                    <p:cond delay="0"/>
                                  </p:stCondLst>
                                  <p:childTnLst>
                                    <p:animEffect transition="out" filter="wipe(left)">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0"/>
                            </p:stCondLst>
                            <p:childTnLst>
                              <p:par>
                                <p:cTn id="55" presetID="22" presetClass="entr" presetSubtype="2"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p:bldP spid="28" grpId="1"/>
      <p:bldP spid="31" grpId="0"/>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Recurrent Neural Networks</a:t>
            </a:r>
          </a:p>
        </p:txBody>
      </p:sp>
      <p:sp>
        <p:nvSpPr>
          <p:cNvPr id="4" name="Slide Number Placeholder 3"/>
          <p:cNvSpPr>
            <a:spLocks noGrp="1"/>
          </p:cNvSpPr>
          <p:nvPr>
            <p:ph type="sldNum" sz="quarter" idx="12"/>
          </p:nvPr>
        </p:nvSpPr>
        <p:spPr/>
        <p:txBody>
          <a:bodyPr/>
          <a:lstStyle/>
          <a:p>
            <a:fld id="{157B8E69-23A9-4619-9CFE-E27BFD8A78F9}" type="slidenum">
              <a:rPr lang="en-US" smtClean="0"/>
              <a:t>58</a:t>
            </a:fld>
            <a:endParaRPr lang="en-US"/>
          </a:p>
        </p:txBody>
      </p:sp>
      <mc:AlternateContent xmlns:mc="http://schemas.openxmlformats.org/markup-compatibility/2006" xmlns:a14="http://schemas.microsoft.com/office/drawing/2010/main">
        <mc:Choice Requires="a14">
          <p:sp>
            <p:nvSpPr>
              <p:cNvPr id="5" name="Content Placeholder 147"/>
              <p:cNvSpPr>
                <a:spLocks noGrp="1"/>
              </p:cNvSpPr>
              <p:nvPr>
                <p:ph idx="1"/>
              </p:nvPr>
            </p:nvSpPr>
            <p:spPr>
              <a:xfrm>
                <a:off x="7577808" y="1085530"/>
                <a:ext cx="4622345" cy="5772469"/>
              </a:xfrm>
            </p:spPr>
            <p:txBody>
              <a:bodyPr>
                <a:normAutofit/>
              </a:bodyPr>
              <a:lstStyle/>
              <a:p>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𝑡</m:t>
                        </m:r>
                      </m:sup>
                    </m:sSup>
                    <m:r>
                      <a:rPr lang="en-IN" i="1" smtClean="0">
                        <a:latin typeface="Cambria Math" panose="02040503050406030204" pitchFamily="18" charset="0"/>
                      </a:rPr>
                      <m:t>=</m:t>
                    </m:r>
                    <m:d>
                      <m:dPr>
                        <m:begChr m:val="⟨"/>
                        <m:endChr m:val="⟩"/>
                        <m:ctrlPr>
                          <a:rPr lang="en-IN" i="1">
                            <a:latin typeface="Cambria Math" panose="02040503050406030204" pitchFamily="18" charset="0"/>
                          </a:rPr>
                        </m:ctrlPr>
                      </m:dPr>
                      <m:e>
                        <m:r>
                          <a:rPr lang="en-IN" b="1">
                            <a:latin typeface="Cambria Math" panose="02040503050406030204" pitchFamily="18" charset="0"/>
                          </a:rPr>
                          <m:t>𝐯</m:t>
                        </m:r>
                        <m:r>
                          <a:rPr lang="en-IN" i="1">
                            <a:latin typeface="Cambria Math" panose="02040503050406030204" pitchFamily="18" charset="0"/>
                          </a:rPr>
                          <m:t>,</m:t>
                        </m:r>
                        <m:sSup>
                          <m:sSupPr>
                            <m:ctrlPr>
                              <a:rPr lang="en-IN" b="1" i="1" smtClean="0">
                                <a:latin typeface="Cambria Math" panose="02040503050406030204" pitchFamily="18" charset="0"/>
                              </a:rPr>
                            </m:ctrlPr>
                          </m:sSupPr>
                          <m:e>
                            <m:r>
                              <a:rPr lang="en-IN" b="1">
                                <a:latin typeface="Cambria Math" panose="02040503050406030204" pitchFamily="18" charset="0"/>
                              </a:rPr>
                              <m:t>𝐡</m:t>
                            </m:r>
                          </m:e>
                          <m:sup>
                            <m:r>
                              <a:rPr lang="en-IN" b="0" i="1" smtClean="0">
                                <a:latin typeface="Cambria Math" panose="02040503050406030204" pitchFamily="18" charset="0"/>
                              </a:rPr>
                              <m:t>𝑡</m:t>
                            </m:r>
                          </m:sup>
                        </m:sSup>
                      </m:e>
                    </m:d>
                  </m:oMath>
                </a14:m>
                <a:endParaRPr lang="en-IN" i="1" dirty="0" smtClean="0">
                  <a:latin typeface="Cambria Math" panose="02040503050406030204" pitchFamily="18" charset="0"/>
                </a:endParaRPr>
              </a:p>
              <a:p>
                <a14:m>
                  <m:oMath xmlns:m="http://schemas.openxmlformats.org/officeDocument/2006/math">
                    <m:sSup>
                      <m:sSupPr>
                        <m:ctrlPr>
                          <a:rPr lang="en-IN" b="1" i="1" smtClean="0">
                            <a:latin typeface="Cambria Math" panose="02040503050406030204" pitchFamily="18" charset="0"/>
                          </a:rPr>
                        </m:ctrlPr>
                      </m:sSupPr>
                      <m:e>
                        <m:r>
                          <a:rPr lang="en-IN" b="1">
                            <a:latin typeface="Cambria Math" panose="02040503050406030204" pitchFamily="18" charset="0"/>
                          </a:rPr>
                          <m:t>𝐡</m:t>
                        </m:r>
                      </m:e>
                      <m:sup>
                        <m:r>
                          <a:rPr lang="en-IN" b="0" i="1" smtClean="0">
                            <a:latin typeface="Cambria Math" panose="02040503050406030204" pitchFamily="18" charset="0"/>
                          </a:rPr>
                          <m:t>𝑡</m:t>
                        </m:r>
                      </m:sup>
                    </m:sSup>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i="1">
                            <a:latin typeface="Cambria Math" panose="02040503050406030204" pitchFamily="18" charset="0"/>
                          </a:rPr>
                          <m:t>𝑊</m:t>
                        </m:r>
                        <m:sSup>
                          <m:sSupPr>
                            <m:ctrlPr>
                              <a:rPr lang="en-IN" b="1"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𝑡</m:t>
                            </m:r>
                          </m:sup>
                        </m:sSup>
                        <m:r>
                          <a:rPr lang="en-IN" i="1">
                            <a:latin typeface="Cambria Math" panose="02040503050406030204" pitchFamily="18" charset="0"/>
                          </a:rPr>
                          <m:t>+</m:t>
                        </m:r>
                        <m:r>
                          <a:rPr lang="en-IN" i="1">
                            <a:latin typeface="Cambria Math" panose="02040503050406030204" pitchFamily="18" charset="0"/>
                          </a:rPr>
                          <m:t>𝑈</m:t>
                        </m:r>
                        <m:sSup>
                          <m:sSupPr>
                            <m:ctrlPr>
                              <a:rPr lang="en-IN" b="1" i="1" smtClean="0">
                                <a:latin typeface="Cambria Math" panose="02040503050406030204" pitchFamily="18" charset="0"/>
                              </a:rPr>
                            </m:ctrlPr>
                          </m:sSupPr>
                          <m:e>
                            <m:r>
                              <a:rPr lang="en-IN" b="1">
                                <a:latin typeface="Cambria Math" panose="02040503050406030204" pitchFamily="18" charset="0"/>
                              </a:rPr>
                              <m:t>𝐡</m:t>
                            </m:r>
                          </m:e>
                          <m:sup>
                            <m:r>
                              <a:rPr lang="en-IN" b="0" i="1" smtClean="0">
                                <a:latin typeface="Cambria Math" panose="02040503050406030204" pitchFamily="18" charset="0"/>
                              </a:rPr>
                              <m:t>𝑡</m:t>
                            </m:r>
                            <m:r>
                              <a:rPr lang="en-IN" b="0" i="1" smtClean="0">
                                <a:latin typeface="Cambria Math" panose="02040503050406030204" pitchFamily="18" charset="0"/>
                              </a:rPr>
                              <m:t>−1</m:t>
                            </m:r>
                          </m:sup>
                        </m:sSup>
                      </m:e>
                    </m:d>
                  </m:oMath>
                </a14:m>
                <a:endParaRPr lang="en-US" dirty="0" smtClean="0"/>
              </a:p>
              <a:p>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𝑡</m:t>
                        </m:r>
                      </m:sup>
                    </m:sSup>
                  </m:oMath>
                </a14:m>
                <a:r>
                  <a:rPr lang="en-US" dirty="0" smtClean="0"/>
                  <a:t> can do POS tagging </a:t>
                </a:r>
                <a:r>
                  <a:rPr lang="en-US" dirty="0" err="1" smtClean="0"/>
                  <a:t>etc</a:t>
                </a:r>
                <a:endParaRPr lang="en-US" dirty="0" smtClean="0"/>
              </a:p>
              <a:p>
                <a:pPr lvl="2"/>
                <a14:m>
                  <m:oMath xmlns:m="http://schemas.openxmlformats.org/officeDocument/2006/math">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e>
                      <m:sup>
                        <m:r>
                          <a:rPr lang="en-IN" b="0" i="1" smtClean="0">
                            <a:latin typeface="Cambria Math" panose="02040503050406030204" pitchFamily="18" charset="0"/>
                          </a:rPr>
                          <m:t>𝑡</m:t>
                        </m:r>
                      </m:sup>
                    </m:sSup>
                  </m:oMath>
                </a14:m>
                <a:r>
                  <a:rPr lang="en-US" dirty="0" smtClean="0"/>
                  <a:t> can even be a vector </a:t>
                </a:r>
                <a14:m>
                  <m:oMath xmlns:m="http://schemas.openxmlformats.org/officeDocument/2006/math">
                    <m:sSup>
                      <m:sSupPr>
                        <m:ctrlPr>
                          <a:rPr lang="en-IN" b="0" i="1" smtClean="0">
                            <a:latin typeface="Cambria Math" panose="02040503050406030204" pitchFamily="18" charset="0"/>
                          </a:rPr>
                        </m:ctrlPr>
                      </m:sSupPr>
                      <m:e>
                        <m:acc>
                          <m:accPr>
                            <m:chr m:val="̂"/>
                            <m:ctrlPr>
                              <a:rPr lang="en-IN" b="1" i="1" smtClean="0">
                                <a:latin typeface="Cambria Math" panose="02040503050406030204" pitchFamily="18" charset="0"/>
                              </a:rPr>
                            </m:ctrlPr>
                          </m:accPr>
                          <m:e>
                            <m:r>
                              <a:rPr lang="en-IN" b="1" i="0" smtClean="0">
                                <a:latin typeface="Cambria Math" panose="02040503050406030204" pitchFamily="18" charset="0"/>
                              </a:rPr>
                              <m:t>𝐲</m:t>
                            </m:r>
                          </m:e>
                        </m:acc>
                      </m:e>
                      <m:sup>
                        <m:r>
                          <a:rPr lang="en-IN" b="0" i="1" smtClean="0">
                            <a:latin typeface="Cambria Math" panose="02040503050406030204" pitchFamily="18" charset="0"/>
                          </a:rPr>
                          <m:t>𝑡</m:t>
                        </m:r>
                      </m:sup>
                    </m:sSup>
                  </m:oMath>
                </a14:m>
                <a:endParaRPr lang="en-US" dirty="0" smtClean="0"/>
              </a:p>
              <a:p>
                <a:pPr lvl="2"/>
                <a:r>
                  <a:rPr lang="en-IN" dirty="0" smtClean="0"/>
                  <a:t>Can have several hidden layers some recurrent i.e. receive input from their counterparts in previous time steps, others can be non recurrent as well</a:t>
                </a:r>
              </a:p>
              <a:p>
                <a:pPr lvl="2"/>
                <a:r>
                  <a:rPr lang="en-IN" dirty="0" smtClean="0"/>
                  <a:t>RNNs allow lot of freedom but get harder to train</a:t>
                </a:r>
                <a:endParaRPr lang="en-US" dirty="0"/>
              </a:p>
            </p:txBody>
          </p:sp>
        </mc:Choice>
        <mc:Fallback xmlns="">
          <p:sp>
            <p:nvSpPr>
              <p:cNvPr id="5" name="Content Placeholder 147"/>
              <p:cNvSpPr>
                <a:spLocks noGrp="1" noRot="1" noChangeAspect="1" noMove="1" noResize="1" noEditPoints="1" noAdjustHandles="1" noChangeArrowheads="1" noChangeShapeType="1" noTextEdit="1"/>
              </p:cNvSpPr>
              <p:nvPr>
                <p:ph idx="1"/>
              </p:nvPr>
            </p:nvSpPr>
            <p:spPr>
              <a:xfrm>
                <a:off x="7577808" y="1085530"/>
                <a:ext cx="4622345" cy="5772469"/>
              </a:xfrm>
              <a:blipFill>
                <a:blip r:embed="rId2"/>
                <a:stretch>
                  <a:fillRect r="-1055"/>
                </a:stretch>
              </a:blipFill>
            </p:spPr>
            <p:txBody>
              <a:bodyPr/>
              <a:lstStyle/>
              <a:p>
                <a:r>
                  <a:rPr lang="en-IN">
                    <a:noFill/>
                  </a:rPr>
                  <a:t> </a:t>
                </a:r>
              </a:p>
            </p:txBody>
          </p:sp>
        </mc:Fallback>
      </mc:AlternateContent>
      <p:grpSp>
        <p:nvGrpSpPr>
          <p:cNvPr id="6" name="Group 5"/>
          <p:cNvGrpSpPr/>
          <p:nvPr/>
        </p:nvGrpSpPr>
        <p:grpSpPr>
          <a:xfrm>
            <a:off x="1639176" y="4663823"/>
            <a:ext cx="872968" cy="872968"/>
            <a:chOff x="499547" y="4663823"/>
            <a:chExt cx="872968" cy="872968"/>
          </a:xfrm>
        </p:grpSpPr>
        <p:sp>
          <p:nvSpPr>
            <p:cNvPr id="7" name="Oval 6"/>
            <p:cNvSpPr/>
            <p:nvPr/>
          </p:nvSpPr>
          <p:spPr>
            <a:xfrm>
              <a:off x="499547" y="4663823"/>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8" name="Rectangle 7"/>
                <p:cNvSpPr/>
                <p:nvPr/>
              </p:nvSpPr>
              <p:spPr>
                <a:xfrm>
                  <a:off x="679828" y="4801610"/>
                  <a:ext cx="6877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latin typeface="Cambria Math" panose="02040503050406030204" pitchFamily="18" charset="0"/>
                              </a:rPr>
                            </m:ctrlPr>
                          </m:sSubPr>
                          <m:e>
                            <m:r>
                              <a:rPr lang="en-IN" sz="3200" b="1" i="0" smtClean="0">
                                <a:latin typeface="Cambria Math" panose="02040503050406030204" pitchFamily="18" charset="0"/>
                              </a:rPr>
                              <m:t>𝐱</m:t>
                            </m:r>
                          </m:e>
                          <m:sub>
                            <m:r>
                              <a:rPr lang="en-IN" sz="3200" b="0" i="1" smtClean="0">
                                <a:latin typeface="Cambria Math" panose="02040503050406030204" pitchFamily="18" charset="0"/>
                              </a:rPr>
                              <m:t>1</m:t>
                            </m:r>
                          </m:sub>
                        </m:sSub>
                      </m:oMath>
                    </m:oMathPara>
                  </a14:m>
                  <a:endParaRPr lang="en-US" sz="1600" b="1" dirty="0"/>
                </a:p>
              </p:txBody>
            </p:sp>
          </mc:Choice>
          <mc:Fallback xmlns="">
            <p:sp>
              <p:nvSpPr>
                <p:cNvPr id="8" name="Rectangle 7"/>
                <p:cNvSpPr>
                  <a:spLocks noRot="1" noChangeAspect="1" noMove="1" noResize="1" noEditPoints="1" noAdjustHandles="1" noChangeArrowheads="1" noChangeShapeType="1" noTextEdit="1"/>
                </p:cNvSpPr>
                <p:nvPr/>
              </p:nvSpPr>
              <p:spPr>
                <a:xfrm>
                  <a:off x="679828" y="4801610"/>
                  <a:ext cx="687752" cy="584775"/>
                </a:xfrm>
                <a:prstGeom prst="rect">
                  <a:avLst/>
                </a:prstGeom>
                <a:blipFill rotWithShape="0">
                  <a:blip r:embed="rId3"/>
                  <a:stretch>
                    <a:fillRect/>
                  </a:stretch>
                </a:blipFill>
              </p:spPr>
              <p:txBody>
                <a:bodyPr/>
                <a:lstStyle/>
                <a:p>
                  <a:r>
                    <a:rPr lang="en-US">
                      <a:noFill/>
                    </a:rPr>
                    <a:t> </a:t>
                  </a:r>
                </a:p>
              </p:txBody>
            </p:sp>
          </mc:Fallback>
        </mc:AlternateContent>
      </p:grpSp>
      <p:grpSp>
        <p:nvGrpSpPr>
          <p:cNvPr id="9" name="Group 8"/>
          <p:cNvGrpSpPr/>
          <p:nvPr/>
        </p:nvGrpSpPr>
        <p:grpSpPr>
          <a:xfrm>
            <a:off x="3092591" y="4663823"/>
            <a:ext cx="877523" cy="872968"/>
            <a:chOff x="499547" y="4663823"/>
            <a:chExt cx="877523" cy="872968"/>
          </a:xfrm>
        </p:grpSpPr>
        <p:sp>
          <p:nvSpPr>
            <p:cNvPr id="10" name="Oval 9"/>
            <p:cNvSpPr/>
            <p:nvPr/>
          </p:nvSpPr>
          <p:spPr>
            <a:xfrm>
              <a:off x="499547" y="4663823"/>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11" name="Rectangle 10"/>
                <p:cNvSpPr/>
                <p:nvPr/>
              </p:nvSpPr>
              <p:spPr>
                <a:xfrm>
                  <a:off x="679828" y="4801610"/>
                  <a:ext cx="69724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latin typeface="Cambria Math" panose="02040503050406030204" pitchFamily="18" charset="0"/>
                              </a:rPr>
                            </m:ctrlPr>
                          </m:sSubPr>
                          <m:e>
                            <m:r>
                              <a:rPr lang="en-IN" sz="3200" b="1" i="0" smtClean="0">
                                <a:latin typeface="Cambria Math" panose="02040503050406030204" pitchFamily="18" charset="0"/>
                              </a:rPr>
                              <m:t>𝐱</m:t>
                            </m:r>
                          </m:e>
                          <m:sub>
                            <m:r>
                              <a:rPr lang="en-IN" sz="3200" b="0" i="1" smtClean="0">
                                <a:latin typeface="Cambria Math" panose="02040503050406030204" pitchFamily="18" charset="0"/>
                              </a:rPr>
                              <m:t>2</m:t>
                            </m:r>
                          </m:sub>
                        </m:sSub>
                      </m:oMath>
                    </m:oMathPara>
                  </a14:m>
                  <a:endParaRPr lang="en-US" sz="1600" b="1" dirty="0"/>
                </a:p>
              </p:txBody>
            </p:sp>
          </mc:Choice>
          <mc:Fallback xmlns="">
            <p:sp>
              <p:nvSpPr>
                <p:cNvPr id="62" name="Rectangle 61"/>
                <p:cNvSpPr>
                  <a:spLocks noRot="1" noChangeAspect="1" noMove="1" noResize="1" noEditPoints="1" noAdjustHandles="1" noChangeArrowheads="1" noChangeShapeType="1" noTextEdit="1"/>
                </p:cNvSpPr>
                <p:nvPr/>
              </p:nvSpPr>
              <p:spPr>
                <a:xfrm>
                  <a:off x="679828" y="4801610"/>
                  <a:ext cx="697242" cy="584775"/>
                </a:xfrm>
                <a:prstGeom prst="rect">
                  <a:avLst/>
                </a:prstGeom>
                <a:blipFill rotWithShape="0">
                  <a:blip r:embed="rId4"/>
                  <a:stretch>
                    <a:fillRect/>
                  </a:stretch>
                </a:blipFill>
              </p:spPr>
              <p:txBody>
                <a:bodyPr/>
                <a:lstStyle/>
                <a:p>
                  <a:r>
                    <a:rPr lang="en-US">
                      <a:noFill/>
                    </a:rPr>
                    <a:t> </a:t>
                  </a:r>
                </a:p>
              </p:txBody>
            </p:sp>
          </mc:Fallback>
        </mc:AlternateContent>
      </p:grpSp>
      <p:grpSp>
        <p:nvGrpSpPr>
          <p:cNvPr id="12" name="Group 11"/>
          <p:cNvGrpSpPr/>
          <p:nvPr/>
        </p:nvGrpSpPr>
        <p:grpSpPr>
          <a:xfrm>
            <a:off x="4546006" y="4663823"/>
            <a:ext cx="877523" cy="872968"/>
            <a:chOff x="499547" y="4663823"/>
            <a:chExt cx="877523" cy="872968"/>
          </a:xfrm>
        </p:grpSpPr>
        <p:sp>
          <p:nvSpPr>
            <p:cNvPr id="13" name="Oval 12"/>
            <p:cNvSpPr/>
            <p:nvPr/>
          </p:nvSpPr>
          <p:spPr>
            <a:xfrm>
              <a:off x="499547" y="4663823"/>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679828" y="4801610"/>
                  <a:ext cx="69724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latin typeface="Cambria Math" panose="02040503050406030204" pitchFamily="18" charset="0"/>
                              </a:rPr>
                            </m:ctrlPr>
                          </m:sSubPr>
                          <m:e>
                            <m:r>
                              <a:rPr lang="en-IN" sz="3200" b="1" i="0" smtClean="0">
                                <a:latin typeface="Cambria Math" panose="02040503050406030204" pitchFamily="18" charset="0"/>
                              </a:rPr>
                              <m:t>𝐱</m:t>
                            </m:r>
                          </m:e>
                          <m:sub>
                            <m:r>
                              <a:rPr lang="en-IN" sz="3200" b="0" i="1" smtClean="0">
                                <a:latin typeface="Cambria Math" panose="02040503050406030204" pitchFamily="18" charset="0"/>
                              </a:rPr>
                              <m:t>3</m:t>
                            </m:r>
                          </m:sub>
                        </m:sSub>
                      </m:oMath>
                    </m:oMathPara>
                  </a14:m>
                  <a:endParaRPr lang="en-US" sz="1600" b="1" dirty="0"/>
                </a:p>
              </p:txBody>
            </p:sp>
          </mc:Choice>
          <mc:Fallback xmlns="">
            <p:sp>
              <p:nvSpPr>
                <p:cNvPr id="74" name="Rectangle 73"/>
                <p:cNvSpPr>
                  <a:spLocks noRot="1" noChangeAspect="1" noMove="1" noResize="1" noEditPoints="1" noAdjustHandles="1" noChangeArrowheads="1" noChangeShapeType="1" noTextEdit="1"/>
                </p:cNvSpPr>
                <p:nvPr/>
              </p:nvSpPr>
              <p:spPr>
                <a:xfrm>
                  <a:off x="679828" y="4801610"/>
                  <a:ext cx="697242" cy="584775"/>
                </a:xfrm>
                <a:prstGeom prst="rect">
                  <a:avLst/>
                </a:prstGeom>
                <a:blipFill rotWithShape="0">
                  <a:blip r:embed="rId5"/>
                  <a:stretch>
                    <a:fillRect/>
                  </a:stretch>
                </a:blipFill>
              </p:spPr>
              <p:txBody>
                <a:bodyPr/>
                <a:lstStyle/>
                <a:p>
                  <a:r>
                    <a:rPr lang="en-US">
                      <a:noFill/>
                    </a:rPr>
                    <a:t> </a:t>
                  </a:r>
                </a:p>
              </p:txBody>
            </p:sp>
          </mc:Fallback>
        </mc:AlternateContent>
      </p:grpSp>
      <p:grpSp>
        <p:nvGrpSpPr>
          <p:cNvPr id="15" name="Group 14"/>
          <p:cNvGrpSpPr/>
          <p:nvPr/>
        </p:nvGrpSpPr>
        <p:grpSpPr>
          <a:xfrm>
            <a:off x="5999420" y="4663823"/>
            <a:ext cx="877523" cy="872968"/>
            <a:chOff x="499547" y="4663823"/>
            <a:chExt cx="877523" cy="872968"/>
          </a:xfrm>
        </p:grpSpPr>
        <p:sp>
          <p:nvSpPr>
            <p:cNvPr id="16" name="Oval 15"/>
            <p:cNvSpPr/>
            <p:nvPr/>
          </p:nvSpPr>
          <p:spPr>
            <a:xfrm>
              <a:off x="499547" y="4663823"/>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17" name="Rectangle 16"/>
                <p:cNvSpPr/>
                <p:nvPr/>
              </p:nvSpPr>
              <p:spPr>
                <a:xfrm>
                  <a:off x="679828" y="4801610"/>
                  <a:ext cx="69724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latin typeface="Cambria Math" panose="02040503050406030204" pitchFamily="18" charset="0"/>
                              </a:rPr>
                            </m:ctrlPr>
                          </m:sSubPr>
                          <m:e>
                            <m:r>
                              <a:rPr lang="en-IN" sz="3200" b="1" i="0" smtClean="0">
                                <a:latin typeface="Cambria Math" panose="02040503050406030204" pitchFamily="18" charset="0"/>
                              </a:rPr>
                              <m:t>𝐱</m:t>
                            </m:r>
                          </m:e>
                          <m:sub>
                            <m:r>
                              <a:rPr lang="en-IN" sz="3200" b="0" i="1" smtClean="0">
                                <a:latin typeface="Cambria Math" panose="02040503050406030204" pitchFamily="18" charset="0"/>
                              </a:rPr>
                              <m:t>4</m:t>
                            </m:r>
                          </m:sub>
                        </m:sSub>
                      </m:oMath>
                    </m:oMathPara>
                  </a14:m>
                  <a:endParaRPr lang="en-US" sz="1600" b="1" dirty="0"/>
                </a:p>
              </p:txBody>
            </p:sp>
          </mc:Choice>
          <mc:Fallback xmlns="">
            <p:sp>
              <p:nvSpPr>
                <p:cNvPr id="86" name="Rectangle 85"/>
                <p:cNvSpPr>
                  <a:spLocks noRot="1" noChangeAspect="1" noMove="1" noResize="1" noEditPoints="1" noAdjustHandles="1" noChangeArrowheads="1" noChangeShapeType="1" noTextEdit="1"/>
                </p:cNvSpPr>
                <p:nvPr/>
              </p:nvSpPr>
              <p:spPr>
                <a:xfrm>
                  <a:off x="679828" y="4801610"/>
                  <a:ext cx="697242" cy="584775"/>
                </a:xfrm>
                <a:prstGeom prst="rect">
                  <a:avLst/>
                </a:prstGeom>
                <a:blipFill rotWithShape="0">
                  <a:blip r:embed="rId6"/>
                  <a:stretch>
                    <a:fillRect/>
                  </a:stretch>
                </a:blipFill>
              </p:spPr>
              <p:txBody>
                <a:bodyPr/>
                <a:lstStyle/>
                <a:p>
                  <a:r>
                    <a:rPr lang="en-US">
                      <a:noFill/>
                    </a:rPr>
                    <a:t> </a:t>
                  </a:r>
                </a:p>
              </p:txBody>
            </p:sp>
          </mc:Fallback>
        </mc:AlternateContent>
      </p:grpSp>
      <p:grpSp>
        <p:nvGrpSpPr>
          <p:cNvPr id="18" name="Group 17"/>
          <p:cNvGrpSpPr/>
          <p:nvPr/>
        </p:nvGrpSpPr>
        <p:grpSpPr>
          <a:xfrm>
            <a:off x="2507209" y="2797403"/>
            <a:ext cx="580447" cy="523220"/>
            <a:chOff x="2691176" y="2797403"/>
            <a:chExt cx="580447" cy="523220"/>
          </a:xfrm>
        </p:grpSpPr>
        <p:cxnSp>
          <p:nvCxnSpPr>
            <p:cNvPr id="19" name="Straight Arrow Connector 18"/>
            <p:cNvCxnSpPr>
              <a:stCxn id="43" idx="6"/>
              <a:endCxn id="54" idx="2"/>
            </p:cNvCxnSpPr>
            <p:nvPr/>
          </p:nvCxnSpPr>
          <p:spPr>
            <a:xfrm>
              <a:off x="2691176" y="3314356"/>
              <a:ext cx="580447"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2692348" y="2797403"/>
                  <a:ext cx="5202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𝑈</m:t>
                        </m:r>
                      </m:oMath>
                    </m:oMathPara>
                  </a14:m>
                  <a:endParaRPr lang="en-US" sz="2800" dirty="0"/>
                </a:p>
              </p:txBody>
            </p:sp>
          </mc:Choice>
          <mc:Fallback xmlns="">
            <p:sp>
              <p:nvSpPr>
                <p:cNvPr id="116" name="Rectangle 115"/>
                <p:cNvSpPr>
                  <a:spLocks noRot="1" noChangeAspect="1" noMove="1" noResize="1" noEditPoints="1" noAdjustHandles="1" noChangeArrowheads="1" noChangeShapeType="1" noTextEdit="1"/>
                </p:cNvSpPr>
                <p:nvPr/>
              </p:nvSpPr>
              <p:spPr>
                <a:xfrm>
                  <a:off x="2692348" y="2797403"/>
                  <a:ext cx="520271" cy="523220"/>
                </a:xfrm>
                <a:prstGeom prst="rect">
                  <a:avLst/>
                </a:prstGeom>
                <a:blipFill rotWithShape="0">
                  <a:blip r:embed="rId7"/>
                  <a:stretch>
                    <a:fillRect/>
                  </a:stretch>
                </a:blipFill>
              </p:spPr>
              <p:txBody>
                <a:bodyPr/>
                <a:lstStyle/>
                <a:p>
                  <a:r>
                    <a:rPr lang="en-US">
                      <a:noFill/>
                    </a:rPr>
                    <a:t> </a:t>
                  </a:r>
                </a:p>
              </p:txBody>
            </p:sp>
          </mc:Fallback>
        </mc:AlternateContent>
      </p:grpSp>
      <p:grpSp>
        <p:nvGrpSpPr>
          <p:cNvPr id="21" name="Group 20"/>
          <p:cNvGrpSpPr/>
          <p:nvPr/>
        </p:nvGrpSpPr>
        <p:grpSpPr>
          <a:xfrm>
            <a:off x="3960624" y="2797403"/>
            <a:ext cx="580447" cy="523220"/>
            <a:chOff x="4144591" y="2797403"/>
            <a:chExt cx="580447" cy="523220"/>
          </a:xfrm>
        </p:grpSpPr>
        <p:cxnSp>
          <p:nvCxnSpPr>
            <p:cNvPr id="22" name="Straight Arrow Connector 21"/>
            <p:cNvCxnSpPr>
              <a:stCxn id="54" idx="6"/>
              <a:endCxn id="65" idx="2"/>
            </p:cNvCxnSpPr>
            <p:nvPr/>
          </p:nvCxnSpPr>
          <p:spPr>
            <a:xfrm>
              <a:off x="4144591" y="3314356"/>
              <a:ext cx="580447"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4153166" y="2797403"/>
                  <a:ext cx="5202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𝑈</m:t>
                        </m:r>
                      </m:oMath>
                    </m:oMathPara>
                  </a14:m>
                  <a:endParaRPr lang="en-US" sz="2800" dirty="0"/>
                </a:p>
              </p:txBody>
            </p:sp>
          </mc:Choice>
          <mc:Fallback xmlns="">
            <p:sp>
              <p:nvSpPr>
                <p:cNvPr id="117" name="Rectangle 116"/>
                <p:cNvSpPr>
                  <a:spLocks noRot="1" noChangeAspect="1" noMove="1" noResize="1" noEditPoints="1" noAdjustHandles="1" noChangeArrowheads="1" noChangeShapeType="1" noTextEdit="1"/>
                </p:cNvSpPr>
                <p:nvPr/>
              </p:nvSpPr>
              <p:spPr>
                <a:xfrm>
                  <a:off x="4153166" y="2797403"/>
                  <a:ext cx="520271" cy="523220"/>
                </a:xfrm>
                <a:prstGeom prst="rect">
                  <a:avLst/>
                </a:prstGeom>
                <a:blipFill rotWithShape="0">
                  <a:blip r:embed="rId8"/>
                  <a:stretch>
                    <a:fillRect/>
                  </a:stretch>
                </a:blipFill>
              </p:spPr>
              <p:txBody>
                <a:bodyPr/>
                <a:lstStyle/>
                <a:p>
                  <a:r>
                    <a:rPr lang="en-US">
                      <a:noFill/>
                    </a:rPr>
                    <a:t> </a:t>
                  </a:r>
                </a:p>
              </p:txBody>
            </p:sp>
          </mc:Fallback>
        </mc:AlternateContent>
      </p:grpSp>
      <p:grpSp>
        <p:nvGrpSpPr>
          <p:cNvPr id="24" name="Group 23"/>
          <p:cNvGrpSpPr/>
          <p:nvPr/>
        </p:nvGrpSpPr>
        <p:grpSpPr>
          <a:xfrm>
            <a:off x="5414039" y="2797403"/>
            <a:ext cx="580446" cy="523220"/>
            <a:chOff x="5598006" y="2797403"/>
            <a:chExt cx="580446" cy="523220"/>
          </a:xfrm>
        </p:grpSpPr>
        <p:cxnSp>
          <p:nvCxnSpPr>
            <p:cNvPr id="25" name="Straight Arrow Connector 24"/>
            <p:cNvCxnSpPr>
              <a:stCxn id="65" idx="6"/>
              <a:endCxn id="78" idx="2"/>
            </p:cNvCxnSpPr>
            <p:nvPr/>
          </p:nvCxnSpPr>
          <p:spPr>
            <a:xfrm>
              <a:off x="5598006" y="3314356"/>
              <a:ext cx="580446"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p:cNvSpPr/>
                <p:nvPr/>
              </p:nvSpPr>
              <p:spPr>
                <a:xfrm>
                  <a:off x="5606579" y="2797403"/>
                  <a:ext cx="5202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𝑈</m:t>
                        </m:r>
                      </m:oMath>
                    </m:oMathPara>
                  </a14:m>
                  <a:endParaRPr lang="en-US" sz="2800" dirty="0"/>
                </a:p>
              </p:txBody>
            </p:sp>
          </mc:Choice>
          <mc:Fallback xmlns="">
            <p:sp>
              <p:nvSpPr>
                <p:cNvPr id="118" name="Rectangle 117"/>
                <p:cNvSpPr>
                  <a:spLocks noRot="1" noChangeAspect="1" noMove="1" noResize="1" noEditPoints="1" noAdjustHandles="1" noChangeArrowheads="1" noChangeShapeType="1" noTextEdit="1"/>
                </p:cNvSpPr>
                <p:nvPr/>
              </p:nvSpPr>
              <p:spPr>
                <a:xfrm>
                  <a:off x="5606579" y="2797403"/>
                  <a:ext cx="520271" cy="523220"/>
                </a:xfrm>
                <a:prstGeom prst="rect">
                  <a:avLst/>
                </a:prstGeom>
                <a:blipFill rotWithShape="0">
                  <a:blip r:embed="rId9"/>
                  <a:stretch>
                    <a:fillRect/>
                  </a:stretch>
                </a:blipFill>
              </p:spPr>
              <p:txBody>
                <a:bodyPr/>
                <a:lstStyle/>
                <a:p>
                  <a:r>
                    <a:rPr lang="en-US">
                      <a:noFill/>
                    </a:rPr>
                    <a:t> </a:t>
                  </a:r>
                </a:p>
              </p:txBody>
            </p:sp>
          </mc:Fallback>
        </mc:AlternateContent>
      </p:grpSp>
      <p:grpSp>
        <p:nvGrpSpPr>
          <p:cNvPr id="27" name="Group 26"/>
          <p:cNvGrpSpPr/>
          <p:nvPr/>
        </p:nvGrpSpPr>
        <p:grpSpPr>
          <a:xfrm>
            <a:off x="6683486" y="2797403"/>
            <a:ext cx="702996" cy="523220"/>
            <a:chOff x="6867453" y="2797403"/>
            <a:chExt cx="702996" cy="523220"/>
          </a:xfrm>
        </p:grpSpPr>
        <p:cxnSp>
          <p:nvCxnSpPr>
            <p:cNvPr id="28" name="Straight Arrow Connector 27"/>
            <p:cNvCxnSpPr>
              <a:stCxn id="78" idx="6"/>
            </p:cNvCxnSpPr>
            <p:nvPr/>
          </p:nvCxnSpPr>
          <p:spPr>
            <a:xfrm>
              <a:off x="6867453" y="3314356"/>
              <a:ext cx="580446"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7050178" y="2797403"/>
                  <a:ext cx="5202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𝑈</m:t>
                        </m:r>
                      </m:oMath>
                    </m:oMathPara>
                  </a14:m>
                  <a:endParaRPr lang="en-US" sz="2800" dirty="0"/>
                </a:p>
              </p:txBody>
            </p:sp>
          </mc:Choice>
          <mc:Fallback xmlns="">
            <p:sp>
              <p:nvSpPr>
                <p:cNvPr id="119" name="Rectangle 118"/>
                <p:cNvSpPr>
                  <a:spLocks noRot="1" noChangeAspect="1" noMove="1" noResize="1" noEditPoints="1" noAdjustHandles="1" noChangeArrowheads="1" noChangeShapeType="1" noTextEdit="1"/>
                </p:cNvSpPr>
                <p:nvPr/>
              </p:nvSpPr>
              <p:spPr>
                <a:xfrm>
                  <a:off x="7050178" y="2797403"/>
                  <a:ext cx="520271" cy="523220"/>
                </a:xfrm>
                <a:prstGeom prst="rect">
                  <a:avLst/>
                </a:prstGeom>
                <a:blipFill rotWithShape="0">
                  <a:blip r:embed="rId10"/>
                  <a:stretch>
                    <a:fillRect/>
                  </a:stretch>
                </a:blipFill>
              </p:spPr>
              <p:txBody>
                <a:bodyPr/>
                <a:lstStyle/>
                <a:p>
                  <a:r>
                    <a:rPr lang="en-US">
                      <a:noFill/>
                    </a:rPr>
                    <a:t> </a:t>
                  </a:r>
                </a:p>
              </p:txBody>
            </p:sp>
          </mc:Fallback>
        </mc:AlternateContent>
      </p:grpSp>
      <p:grpSp>
        <p:nvGrpSpPr>
          <p:cNvPr id="30" name="Group 29"/>
          <p:cNvGrpSpPr/>
          <p:nvPr/>
        </p:nvGrpSpPr>
        <p:grpSpPr>
          <a:xfrm>
            <a:off x="185761" y="2797403"/>
            <a:ext cx="1448480" cy="962606"/>
            <a:chOff x="369728" y="2797403"/>
            <a:chExt cx="1448480" cy="962606"/>
          </a:xfrm>
        </p:grpSpPr>
        <p:cxnSp>
          <p:nvCxnSpPr>
            <p:cNvPr id="31" name="Straight Arrow Connector 30"/>
            <p:cNvCxnSpPr>
              <a:stCxn id="34" idx="6"/>
              <a:endCxn id="43" idx="2"/>
            </p:cNvCxnSpPr>
            <p:nvPr/>
          </p:nvCxnSpPr>
          <p:spPr>
            <a:xfrm flipV="1">
              <a:off x="1242696" y="3314356"/>
              <a:ext cx="575512" cy="916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69728" y="2887041"/>
              <a:ext cx="872968" cy="872968"/>
              <a:chOff x="1970608" y="3030272"/>
              <a:chExt cx="872968" cy="872968"/>
            </a:xfrm>
          </p:grpSpPr>
          <p:sp>
            <p:nvSpPr>
              <p:cNvPr id="34" name="Oval 33"/>
              <p:cNvSpPr/>
              <p:nvPr/>
            </p:nvSpPr>
            <p:spPr>
              <a:xfrm>
                <a:off x="1970608" y="303027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35" name="Rectangle 34"/>
                  <p:cNvSpPr/>
                  <p:nvPr/>
                </p:nvSpPr>
                <p:spPr>
                  <a:xfrm>
                    <a:off x="2117672" y="3168059"/>
                    <a:ext cx="725904" cy="595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b="1" i="1" smtClean="0">
                                  <a:latin typeface="Cambria Math" panose="02040503050406030204" pitchFamily="18" charset="0"/>
                                </a:rPr>
                              </m:ctrlPr>
                            </m:sSupPr>
                            <m:e>
                              <m:r>
                                <a:rPr lang="en-IN" sz="3200" b="1" smtClean="0">
                                  <a:latin typeface="Cambria Math" panose="02040503050406030204" pitchFamily="18" charset="0"/>
                                </a:rPr>
                                <m:t>𝐡</m:t>
                              </m:r>
                            </m:e>
                            <m:sup>
                              <m:r>
                                <a:rPr lang="en-IN" sz="3200" b="0" i="1" smtClean="0">
                                  <a:latin typeface="Cambria Math" panose="02040503050406030204" pitchFamily="18" charset="0"/>
                                </a:rPr>
                                <m:t>0</m:t>
                              </m:r>
                            </m:sup>
                          </m:sSup>
                        </m:oMath>
                      </m:oMathPara>
                    </a14:m>
                    <a:endParaRPr lang="en-US" sz="1600" b="1" dirty="0"/>
                  </a:p>
                </p:txBody>
              </p:sp>
            </mc:Choice>
            <mc:Fallback xmlns="">
              <p:sp>
                <p:nvSpPr>
                  <p:cNvPr id="88" name="Rectangle 87"/>
                  <p:cNvSpPr>
                    <a:spLocks noRot="1" noChangeAspect="1" noMove="1" noResize="1" noEditPoints="1" noAdjustHandles="1" noChangeArrowheads="1" noChangeShapeType="1" noTextEdit="1"/>
                  </p:cNvSpPr>
                  <p:nvPr/>
                </p:nvSpPr>
                <p:spPr>
                  <a:xfrm>
                    <a:off x="2117672" y="3168059"/>
                    <a:ext cx="725904" cy="595932"/>
                  </a:xfrm>
                  <a:prstGeom prst="rect">
                    <a:avLst/>
                  </a:prstGeom>
                  <a:blipFill rotWithShape="0">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3" name="Rectangle 32"/>
                <p:cNvSpPr/>
                <p:nvPr/>
              </p:nvSpPr>
              <p:spPr>
                <a:xfrm>
                  <a:off x="1249109" y="2797403"/>
                  <a:ext cx="5202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𝑈</m:t>
                        </m:r>
                      </m:oMath>
                    </m:oMathPara>
                  </a14:m>
                  <a:endParaRPr lang="en-US" sz="2800" dirty="0"/>
                </a:p>
              </p:txBody>
            </p:sp>
          </mc:Choice>
          <mc:Fallback xmlns="">
            <p:sp>
              <p:nvSpPr>
                <p:cNvPr id="115" name="Rectangle 114"/>
                <p:cNvSpPr>
                  <a:spLocks noRot="1" noChangeAspect="1" noMove="1" noResize="1" noEditPoints="1" noAdjustHandles="1" noChangeArrowheads="1" noChangeShapeType="1" noTextEdit="1"/>
                </p:cNvSpPr>
                <p:nvPr/>
              </p:nvSpPr>
              <p:spPr>
                <a:xfrm>
                  <a:off x="1249109" y="2797403"/>
                  <a:ext cx="520271" cy="523220"/>
                </a:xfrm>
                <a:prstGeom prst="rect">
                  <a:avLst/>
                </a:prstGeom>
                <a:blipFill rotWithShape="0">
                  <a:blip r:embed="rId12"/>
                  <a:stretch>
                    <a:fillRect/>
                  </a:stretch>
                </a:blipFill>
              </p:spPr>
              <p:txBody>
                <a:bodyPr/>
                <a:lstStyle/>
                <a:p>
                  <a:r>
                    <a:rPr lang="en-US">
                      <a:noFill/>
                    </a:rPr>
                    <a:t> </a:t>
                  </a:r>
                </a:p>
              </p:txBody>
            </p:sp>
          </mc:Fallback>
        </mc:AlternateContent>
      </p:grpSp>
      <p:grpSp>
        <p:nvGrpSpPr>
          <p:cNvPr id="36" name="Group 35"/>
          <p:cNvGrpSpPr/>
          <p:nvPr/>
        </p:nvGrpSpPr>
        <p:grpSpPr>
          <a:xfrm>
            <a:off x="1455451" y="1091921"/>
            <a:ext cx="1051758" cy="3571902"/>
            <a:chOff x="1639418" y="1091921"/>
            <a:chExt cx="1051758" cy="3571902"/>
          </a:xfrm>
        </p:grpSpPr>
        <p:grpSp>
          <p:nvGrpSpPr>
            <p:cNvPr id="37" name="Group 36"/>
            <p:cNvGrpSpPr/>
            <p:nvPr/>
          </p:nvGrpSpPr>
          <p:grpSpPr>
            <a:xfrm>
              <a:off x="1818208" y="1091921"/>
              <a:ext cx="872968" cy="872968"/>
              <a:chOff x="10240314" y="1091921"/>
              <a:chExt cx="872968" cy="872968"/>
            </a:xfrm>
          </p:grpSpPr>
          <p:sp>
            <p:nvSpPr>
              <p:cNvPr id="45" name="Oval 44"/>
              <p:cNvSpPr/>
              <p:nvPr/>
            </p:nvSpPr>
            <p:spPr>
              <a:xfrm>
                <a:off x="10240314" y="109192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6" name="Rectangle 45"/>
                  <p:cNvSpPr/>
                  <p:nvPr/>
                </p:nvSpPr>
                <p:spPr>
                  <a:xfrm>
                    <a:off x="10387378" y="1210900"/>
                    <a:ext cx="708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𝑦</m:t>
                              </m:r>
                            </m:e>
                            <m:sup>
                              <m:r>
                                <a:rPr lang="en-IN" sz="3200" b="0" i="1" smtClean="0">
                                  <a:latin typeface="Cambria Math" panose="02040503050406030204" pitchFamily="18" charset="0"/>
                                </a:rPr>
                                <m:t>1</m:t>
                              </m:r>
                            </m:sup>
                          </m:sSup>
                        </m:oMath>
                      </m:oMathPara>
                    </a14:m>
                    <a:endParaRPr lang="en-US" sz="1600" i="1" dirty="0"/>
                  </a:p>
                </p:txBody>
              </p:sp>
            </mc:Choice>
            <mc:Fallback xmlns="">
              <p:sp>
                <p:nvSpPr>
                  <p:cNvPr id="41" name="Rectangle 40"/>
                  <p:cNvSpPr>
                    <a:spLocks noRot="1" noChangeAspect="1" noMove="1" noResize="1" noEditPoints="1" noAdjustHandles="1" noChangeArrowheads="1" noChangeShapeType="1" noTextEdit="1"/>
                  </p:cNvSpPr>
                  <p:nvPr/>
                </p:nvSpPr>
                <p:spPr>
                  <a:xfrm>
                    <a:off x="10387378" y="1210900"/>
                    <a:ext cx="708271" cy="584775"/>
                  </a:xfrm>
                  <a:prstGeom prst="rect">
                    <a:avLst/>
                  </a:prstGeom>
                  <a:blipFill rotWithShape="0">
                    <a:blip r:embed="rId13"/>
                    <a:stretch>
                      <a:fillRect/>
                    </a:stretch>
                  </a:blipFill>
                </p:spPr>
                <p:txBody>
                  <a:bodyPr/>
                  <a:lstStyle/>
                  <a:p>
                    <a:r>
                      <a:rPr lang="en-US">
                        <a:noFill/>
                      </a:rPr>
                      <a:t> </a:t>
                    </a:r>
                  </a:p>
                </p:txBody>
              </p:sp>
            </mc:Fallback>
          </mc:AlternateContent>
        </p:grpSp>
        <p:cxnSp>
          <p:nvCxnSpPr>
            <p:cNvPr id="38" name="Straight Arrow Connector 37"/>
            <p:cNvCxnSpPr>
              <a:stCxn id="7" idx="0"/>
              <a:endCxn id="43" idx="4"/>
            </p:cNvCxnSpPr>
            <p:nvPr/>
          </p:nvCxnSpPr>
          <p:spPr>
            <a:xfrm flipH="1" flipV="1">
              <a:off x="2254692" y="3750840"/>
              <a:ext cx="4935"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3" idx="0"/>
              <a:endCxn id="45" idx="4"/>
            </p:cNvCxnSpPr>
            <p:nvPr/>
          </p:nvCxnSpPr>
          <p:spPr>
            <a:xfrm flipV="1">
              <a:off x="2254692" y="1964889"/>
              <a:ext cx="0"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818208" y="2877872"/>
              <a:ext cx="872968" cy="872968"/>
              <a:chOff x="10240314" y="2718038"/>
              <a:chExt cx="872968" cy="872968"/>
            </a:xfrm>
          </p:grpSpPr>
          <p:sp>
            <p:nvSpPr>
              <p:cNvPr id="43" name="Oval 42"/>
              <p:cNvSpPr/>
              <p:nvPr/>
            </p:nvSpPr>
            <p:spPr>
              <a:xfrm>
                <a:off x="10240314" y="2718038"/>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4" name="Rectangle 43"/>
                  <p:cNvSpPr/>
                  <p:nvPr/>
                </p:nvSpPr>
                <p:spPr>
                  <a:xfrm>
                    <a:off x="10387378" y="2855825"/>
                    <a:ext cx="71070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b="1" i="1" smtClean="0">
                                  <a:latin typeface="Cambria Math" panose="02040503050406030204" pitchFamily="18" charset="0"/>
                                </a:rPr>
                              </m:ctrlPr>
                            </m:sSupPr>
                            <m:e>
                              <m:r>
                                <a:rPr lang="en-IN" sz="3200" b="1">
                                  <a:latin typeface="Cambria Math" panose="02040503050406030204" pitchFamily="18" charset="0"/>
                                </a:rPr>
                                <m:t>𝐡</m:t>
                              </m:r>
                            </m:e>
                            <m:sup>
                              <m:r>
                                <a:rPr lang="en-IN" sz="3200" b="0" i="1" smtClean="0">
                                  <a:latin typeface="Cambria Math" panose="02040503050406030204" pitchFamily="18" charset="0"/>
                                </a:rPr>
                                <m:t>1</m:t>
                              </m:r>
                            </m:sup>
                          </m:sSup>
                        </m:oMath>
                      </m:oMathPara>
                    </a14:m>
                    <a:endParaRPr lang="en-US" sz="1600" b="1" dirty="0"/>
                  </a:p>
                </p:txBody>
              </p:sp>
            </mc:Choice>
            <mc:Fallback xmlns="">
              <p:sp>
                <p:nvSpPr>
                  <p:cNvPr id="40" name="Rectangle 39"/>
                  <p:cNvSpPr>
                    <a:spLocks noRot="1" noChangeAspect="1" noMove="1" noResize="1" noEditPoints="1" noAdjustHandles="1" noChangeArrowheads="1" noChangeShapeType="1" noTextEdit="1"/>
                  </p:cNvSpPr>
                  <p:nvPr/>
                </p:nvSpPr>
                <p:spPr>
                  <a:xfrm>
                    <a:off x="10387378" y="2855825"/>
                    <a:ext cx="710707" cy="584775"/>
                  </a:xfrm>
                  <a:prstGeom prst="rect">
                    <a:avLst/>
                  </a:prstGeom>
                  <a:blipFill rotWithShape="0">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Rectangle 40"/>
                <p:cNvSpPr/>
                <p:nvPr/>
              </p:nvSpPr>
              <p:spPr>
                <a:xfrm>
                  <a:off x="1639418" y="4031880"/>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oMath>
                    </m:oMathPara>
                  </a14:m>
                  <a:endParaRPr lang="en-US" sz="2800" dirty="0"/>
                </a:p>
              </p:txBody>
            </p:sp>
          </mc:Choice>
          <mc:Fallback xmlns="">
            <p:sp>
              <p:nvSpPr>
                <p:cNvPr id="107" name="Rectangle 106"/>
                <p:cNvSpPr>
                  <a:spLocks noRot="1" noChangeAspect="1" noMove="1" noResize="1" noEditPoints="1" noAdjustHandles="1" noChangeArrowheads="1" noChangeShapeType="1" noTextEdit="1"/>
                </p:cNvSpPr>
                <p:nvPr/>
              </p:nvSpPr>
              <p:spPr>
                <a:xfrm>
                  <a:off x="1639418" y="4031880"/>
                  <a:ext cx="621902" cy="52322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1715150" y="2161936"/>
                  <a:ext cx="460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𝐯</m:t>
                        </m:r>
                      </m:oMath>
                    </m:oMathPara>
                  </a14:m>
                  <a:endParaRPr lang="en-US" sz="2800" dirty="0"/>
                </a:p>
              </p:txBody>
            </p:sp>
          </mc:Choice>
          <mc:Fallback xmlns="">
            <p:sp>
              <p:nvSpPr>
                <p:cNvPr id="120" name="Rectangle 119"/>
                <p:cNvSpPr>
                  <a:spLocks noRot="1" noChangeAspect="1" noMove="1" noResize="1" noEditPoints="1" noAdjustHandles="1" noChangeArrowheads="1" noChangeShapeType="1" noTextEdit="1"/>
                </p:cNvSpPr>
                <p:nvPr/>
              </p:nvSpPr>
              <p:spPr>
                <a:xfrm>
                  <a:off x="1715150" y="2161936"/>
                  <a:ext cx="460382" cy="523220"/>
                </a:xfrm>
                <a:prstGeom prst="rect">
                  <a:avLst/>
                </a:prstGeom>
                <a:blipFill rotWithShape="0">
                  <a:blip r:embed="rId16"/>
                  <a:stretch>
                    <a:fillRect/>
                  </a:stretch>
                </a:blipFill>
              </p:spPr>
              <p:txBody>
                <a:bodyPr/>
                <a:lstStyle/>
                <a:p>
                  <a:r>
                    <a:rPr lang="en-US">
                      <a:noFill/>
                    </a:rPr>
                    <a:t> </a:t>
                  </a:r>
                </a:p>
              </p:txBody>
            </p:sp>
          </mc:Fallback>
        </mc:AlternateContent>
      </p:grpSp>
      <p:grpSp>
        <p:nvGrpSpPr>
          <p:cNvPr id="47" name="Group 46"/>
          <p:cNvGrpSpPr/>
          <p:nvPr/>
        </p:nvGrpSpPr>
        <p:grpSpPr>
          <a:xfrm>
            <a:off x="2918833" y="1091921"/>
            <a:ext cx="1041791" cy="3571902"/>
            <a:chOff x="3102800" y="1091921"/>
            <a:chExt cx="1041791" cy="3571902"/>
          </a:xfrm>
        </p:grpSpPr>
        <p:grpSp>
          <p:nvGrpSpPr>
            <p:cNvPr id="48" name="Group 47"/>
            <p:cNvGrpSpPr/>
            <p:nvPr/>
          </p:nvGrpSpPr>
          <p:grpSpPr>
            <a:xfrm>
              <a:off x="3271623" y="1091921"/>
              <a:ext cx="872968" cy="872968"/>
              <a:chOff x="10240314" y="1091921"/>
              <a:chExt cx="872968" cy="872968"/>
            </a:xfrm>
          </p:grpSpPr>
          <p:sp>
            <p:nvSpPr>
              <p:cNvPr id="56" name="Oval 55"/>
              <p:cNvSpPr/>
              <p:nvPr/>
            </p:nvSpPr>
            <p:spPr>
              <a:xfrm>
                <a:off x="10240314" y="109192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7" name="Rectangle 56"/>
                  <p:cNvSpPr/>
                  <p:nvPr/>
                </p:nvSpPr>
                <p:spPr>
                  <a:xfrm>
                    <a:off x="10387378" y="1210900"/>
                    <a:ext cx="7170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i="1" smtClean="0">
                                  <a:latin typeface="Cambria Math" panose="02040503050406030204" pitchFamily="18" charset="0"/>
                                </a:rPr>
                              </m:ctrlPr>
                            </m:sSupPr>
                            <m:e>
                              <m:r>
                                <a:rPr lang="en-IN" sz="3200" i="1">
                                  <a:latin typeface="Cambria Math" panose="02040503050406030204" pitchFamily="18" charset="0"/>
                                </a:rPr>
                                <m:t>𝑦</m:t>
                              </m:r>
                            </m:e>
                            <m:sup>
                              <m:r>
                                <a:rPr lang="en-IN" sz="3200" b="0" i="1" smtClean="0">
                                  <a:latin typeface="Cambria Math" panose="02040503050406030204" pitchFamily="18" charset="0"/>
                                </a:rPr>
                                <m:t>2</m:t>
                              </m:r>
                            </m:sup>
                          </m:sSup>
                        </m:oMath>
                      </m:oMathPara>
                    </a14:m>
                    <a:endParaRPr lang="en-US" sz="1600" i="1" dirty="0"/>
                  </a:p>
                </p:txBody>
              </p:sp>
            </mc:Choice>
            <mc:Fallback xmlns="">
              <p:sp>
                <p:nvSpPr>
                  <p:cNvPr id="58" name="Rectangle 57"/>
                  <p:cNvSpPr>
                    <a:spLocks noRot="1" noChangeAspect="1" noMove="1" noResize="1" noEditPoints="1" noAdjustHandles="1" noChangeArrowheads="1" noChangeShapeType="1" noTextEdit="1"/>
                  </p:cNvSpPr>
                  <p:nvPr/>
                </p:nvSpPr>
                <p:spPr>
                  <a:xfrm>
                    <a:off x="10387378" y="1210900"/>
                    <a:ext cx="717056" cy="584775"/>
                  </a:xfrm>
                  <a:prstGeom prst="rect">
                    <a:avLst/>
                  </a:prstGeom>
                  <a:blipFill rotWithShape="0">
                    <a:blip r:embed="rId17"/>
                    <a:stretch>
                      <a:fillRect/>
                    </a:stretch>
                  </a:blipFill>
                </p:spPr>
                <p:txBody>
                  <a:bodyPr/>
                  <a:lstStyle/>
                  <a:p>
                    <a:r>
                      <a:rPr lang="en-US">
                        <a:noFill/>
                      </a:rPr>
                      <a:t> </a:t>
                    </a:r>
                  </a:p>
                </p:txBody>
              </p:sp>
            </mc:Fallback>
          </mc:AlternateContent>
        </p:grpSp>
        <p:cxnSp>
          <p:nvCxnSpPr>
            <p:cNvPr id="49" name="Straight Arrow Connector 48"/>
            <p:cNvCxnSpPr>
              <a:stCxn id="10" idx="0"/>
              <a:endCxn id="54" idx="4"/>
            </p:cNvCxnSpPr>
            <p:nvPr/>
          </p:nvCxnSpPr>
          <p:spPr>
            <a:xfrm flipH="1" flipV="1">
              <a:off x="3708107" y="3750840"/>
              <a:ext cx="4935"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54" idx="0"/>
              <a:endCxn id="56" idx="4"/>
            </p:cNvCxnSpPr>
            <p:nvPr/>
          </p:nvCxnSpPr>
          <p:spPr>
            <a:xfrm flipV="1">
              <a:off x="3708107" y="1964889"/>
              <a:ext cx="0"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271623" y="2877872"/>
              <a:ext cx="872968" cy="872968"/>
              <a:chOff x="10240314" y="2718038"/>
              <a:chExt cx="872968" cy="872968"/>
            </a:xfrm>
          </p:grpSpPr>
          <p:sp>
            <p:nvSpPr>
              <p:cNvPr id="54" name="Oval 53"/>
              <p:cNvSpPr/>
              <p:nvPr/>
            </p:nvSpPr>
            <p:spPr>
              <a:xfrm>
                <a:off x="10240314" y="2718038"/>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5" name="Rectangle 54"/>
                  <p:cNvSpPr/>
                  <p:nvPr/>
                </p:nvSpPr>
                <p:spPr>
                  <a:xfrm>
                    <a:off x="10387378" y="2855825"/>
                    <a:ext cx="71949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b="1" i="1" smtClean="0">
                                  <a:latin typeface="Cambria Math" panose="02040503050406030204" pitchFamily="18" charset="0"/>
                                </a:rPr>
                              </m:ctrlPr>
                            </m:sSupPr>
                            <m:e>
                              <m:r>
                                <a:rPr lang="en-IN" sz="3200" b="1">
                                  <a:latin typeface="Cambria Math" panose="02040503050406030204" pitchFamily="18" charset="0"/>
                                </a:rPr>
                                <m:t>𝐡</m:t>
                              </m:r>
                            </m:e>
                            <m:sup>
                              <m:r>
                                <a:rPr lang="en-IN" sz="3200" b="0" i="1" smtClean="0">
                                  <a:latin typeface="Cambria Math" panose="02040503050406030204" pitchFamily="18" charset="0"/>
                                </a:rPr>
                                <m:t>2</m:t>
                              </m:r>
                            </m:sup>
                          </m:sSup>
                        </m:oMath>
                      </m:oMathPara>
                    </a14:m>
                    <a:endParaRPr lang="en-US" sz="1600" b="1" dirty="0"/>
                  </a:p>
                </p:txBody>
              </p:sp>
            </mc:Choice>
            <mc:Fallback xmlns="">
              <p:sp>
                <p:nvSpPr>
                  <p:cNvPr id="60" name="Rectangle 59"/>
                  <p:cNvSpPr>
                    <a:spLocks noRot="1" noChangeAspect="1" noMove="1" noResize="1" noEditPoints="1" noAdjustHandles="1" noChangeArrowheads="1" noChangeShapeType="1" noTextEdit="1"/>
                  </p:cNvSpPr>
                  <p:nvPr/>
                </p:nvSpPr>
                <p:spPr>
                  <a:xfrm>
                    <a:off x="10387378" y="2855825"/>
                    <a:ext cx="719491" cy="584775"/>
                  </a:xfrm>
                  <a:prstGeom prst="rect">
                    <a:avLst/>
                  </a:prstGeom>
                  <a:blipFill rotWithShape="0">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Rectangle 51"/>
                <p:cNvSpPr/>
                <p:nvPr/>
              </p:nvSpPr>
              <p:spPr>
                <a:xfrm>
                  <a:off x="3102800" y="4031880"/>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oMath>
                    </m:oMathPara>
                  </a14:m>
                  <a:endParaRPr lang="en-US" sz="2800" dirty="0"/>
                </a:p>
              </p:txBody>
            </p:sp>
          </mc:Choice>
          <mc:Fallback xmlns="">
            <p:sp>
              <p:nvSpPr>
                <p:cNvPr id="108" name="Rectangle 107"/>
                <p:cNvSpPr>
                  <a:spLocks noRot="1" noChangeAspect="1" noMove="1" noResize="1" noEditPoints="1" noAdjustHandles="1" noChangeArrowheads="1" noChangeShapeType="1" noTextEdit="1"/>
                </p:cNvSpPr>
                <p:nvPr/>
              </p:nvSpPr>
              <p:spPr>
                <a:xfrm>
                  <a:off x="3102800" y="4031880"/>
                  <a:ext cx="621902" cy="52322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3188399" y="2161936"/>
                  <a:ext cx="460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𝐯</m:t>
                        </m:r>
                      </m:oMath>
                    </m:oMathPara>
                  </a14:m>
                  <a:endParaRPr lang="en-US" sz="2800" dirty="0"/>
                </a:p>
              </p:txBody>
            </p:sp>
          </mc:Choice>
          <mc:Fallback xmlns="">
            <p:sp>
              <p:nvSpPr>
                <p:cNvPr id="121" name="Rectangle 120"/>
                <p:cNvSpPr>
                  <a:spLocks noRot="1" noChangeAspect="1" noMove="1" noResize="1" noEditPoints="1" noAdjustHandles="1" noChangeArrowheads="1" noChangeShapeType="1" noTextEdit="1"/>
                </p:cNvSpPr>
                <p:nvPr/>
              </p:nvSpPr>
              <p:spPr>
                <a:xfrm>
                  <a:off x="3188399" y="2161936"/>
                  <a:ext cx="460382" cy="523220"/>
                </a:xfrm>
                <a:prstGeom prst="rect">
                  <a:avLst/>
                </a:prstGeom>
                <a:blipFill rotWithShape="0">
                  <a:blip r:embed="rId20"/>
                  <a:stretch>
                    <a:fillRect/>
                  </a:stretch>
                </a:blipFill>
              </p:spPr>
              <p:txBody>
                <a:bodyPr/>
                <a:lstStyle/>
                <a:p>
                  <a:r>
                    <a:rPr lang="en-US">
                      <a:noFill/>
                    </a:rPr>
                    <a:t> </a:t>
                  </a:r>
                </a:p>
              </p:txBody>
            </p:sp>
          </mc:Fallback>
        </mc:AlternateContent>
      </p:grpSp>
      <p:grpSp>
        <p:nvGrpSpPr>
          <p:cNvPr id="58" name="Group 57"/>
          <p:cNvGrpSpPr/>
          <p:nvPr/>
        </p:nvGrpSpPr>
        <p:grpSpPr>
          <a:xfrm>
            <a:off x="4358120" y="1091921"/>
            <a:ext cx="1055919" cy="3571902"/>
            <a:chOff x="4542087" y="1091921"/>
            <a:chExt cx="1055919" cy="3571902"/>
          </a:xfrm>
        </p:grpSpPr>
        <p:grpSp>
          <p:nvGrpSpPr>
            <p:cNvPr id="59" name="Group 58"/>
            <p:cNvGrpSpPr/>
            <p:nvPr/>
          </p:nvGrpSpPr>
          <p:grpSpPr>
            <a:xfrm>
              <a:off x="4725038" y="1091921"/>
              <a:ext cx="872968" cy="872968"/>
              <a:chOff x="10240314" y="1091921"/>
              <a:chExt cx="872968" cy="872968"/>
            </a:xfrm>
          </p:grpSpPr>
          <p:sp>
            <p:nvSpPr>
              <p:cNvPr id="67" name="Oval 66"/>
              <p:cNvSpPr/>
              <p:nvPr/>
            </p:nvSpPr>
            <p:spPr>
              <a:xfrm>
                <a:off x="10240314" y="109192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8" name="Rectangle 67"/>
                  <p:cNvSpPr/>
                  <p:nvPr/>
                </p:nvSpPr>
                <p:spPr>
                  <a:xfrm>
                    <a:off x="10387378" y="1210900"/>
                    <a:ext cx="7170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i="1" smtClean="0">
                                  <a:latin typeface="Cambria Math" panose="02040503050406030204" pitchFamily="18" charset="0"/>
                                </a:rPr>
                              </m:ctrlPr>
                            </m:sSupPr>
                            <m:e>
                              <m:r>
                                <a:rPr lang="en-IN" sz="3200" i="1">
                                  <a:latin typeface="Cambria Math" panose="02040503050406030204" pitchFamily="18" charset="0"/>
                                </a:rPr>
                                <m:t>𝑦</m:t>
                              </m:r>
                            </m:e>
                            <m:sup>
                              <m:r>
                                <a:rPr lang="en-IN" sz="3200" b="0" i="1" smtClean="0">
                                  <a:latin typeface="Cambria Math" panose="02040503050406030204" pitchFamily="18" charset="0"/>
                                </a:rPr>
                                <m:t>3</m:t>
                              </m:r>
                            </m:sup>
                          </m:sSup>
                        </m:oMath>
                      </m:oMathPara>
                    </a14:m>
                    <a:endParaRPr lang="en-US" sz="1600" i="1" dirty="0"/>
                  </a:p>
                </p:txBody>
              </p:sp>
            </mc:Choice>
            <mc:Fallback xmlns="">
              <p:sp>
                <p:nvSpPr>
                  <p:cNvPr id="70" name="Rectangle 69"/>
                  <p:cNvSpPr>
                    <a:spLocks noRot="1" noChangeAspect="1" noMove="1" noResize="1" noEditPoints="1" noAdjustHandles="1" noChangeArrowheads="1" noChangeShapeType="1" noTextEdit="1"/>
                  </p:cNvSpPr>
                  <p:nvPr/>
                </p:nvSpPr>
                <p:spPr>
                  <a:xfrm>
                    <a:off x="10387378" y="1210900"/>
                    <a:ext cx="717056" cy="584775"/>
                  </a:xfrm>
                  <a:prstGeom prst="rect">
                    <a:avLst/>
                  </a:prstGeom>
                  <a:blipFill rotWithShape="0">
                    <a:blip r:embed="rId21"/>
                    <a:stretch>
                      <a:fillRect/>
                    </a:stretch>
                  </a:blipFill>
                </p:spPr>
                <p:txBody>
                  <a:bodyPr/>
                  <a:lstStyle/>
                  <a:p>
                    <a:r>
                      <a:rPr lang="en-US">
                        <a:noFill/>
                      </a:rPr>
                      <a:t> </a:t>
                    </a:r>
                  </a:p>
                </p:txBody>
              </p:sp>
            </mc:Fallback>
          </mc:AlternateContent>
        </p:grpSp>
        <p:cxnSp>
          <p:nvCxnSpPr>
            <p:cNvPr id="60" name="Straight Arrow Connector 59"/>
            <p:cNvCxnSpPr>
              <a:stCxn id="13" idx="0"/>
              <a:endCxn id="65" idx="4"/>
            </p:cNvCxnSpPr>
            <p:nvPr/>
          </p:nvCxnSpPr>
          <p:spPr>
            <a:xfrm flipH="1" flipV="1">
              <a:off x="5161522" y="3750840"/>
              <a:ext cx="4935"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65" idx="0"/>
              <a:endCxn id="67" idx="4"/>
            </p:cNvCxnSpPr>
            <p:nvPr/>
          </p:nvCxnSpPr>
          <p:spPr>
            <a:xfrm flipV="1">
              <a:off x="5161522" y="1964889"/>
              <a:ext cx="0"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4725038" y="2877872"/>
              <a:ext cx="872968" cy="872968"/>
              <a:chOff x="10240314" y="2718038"/>
              <a:chExt cx="872968" cy="872968"/>
            </a:xfrm>
          </p:grpSpPr>
          <p:sp>
            <p:nvSpPr>
              <p:cNvPr id="65" name="Oval 64"/>
              <p:cNvSpPr/>
              <p:nvPr/>
            </p:nvSpPr>
            <p:spPr>
              <a:xfrm>
                <a:off x="10240314" y="2718038"/>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6" name="Rectangle 65"/>
                  <p:cNvSpPr/>
                  <p:nvPr/>
                </p:nvSpPr>
                <p:spPr>
                  <a:xfrm>
                    <a:off x="10387378" y="2855825"/>
                    <a:ext cx="71949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b="1" i="1" smtClean="0">
                                  <a:latin typeface="Cambria Math" panose="02040503050406030204" pitchFamily="18" charset="0"/>
                                </a:rPr>
                              </m:ctrlPr>
                            </m:sSupPr>
                            <m:e>
                              <m:r>
                                <a:rPr lang="en-IN" sz="3200" b="1">
                                  <a:latin typeface="Cambria Math" panose="02040503050406030204" pitchFamily="18" charset="0"/>
                                </a:rPr>
                                <m:t>𝐡</m:t>
                              </m:r>
                            </m:e>
                            <m:sup>
                              <m:r>
                                <a:rPr lang="en-IN" sz="3200" b="0" i="1" smtClean="0">
                                  <a:latin typeface="Cambria Math" panose="02040503050406030204" pitchFamily="18" charset="0"/>
                                </a:rPr>
                                <m:t>3</m:t>
                              </m:r>
                            </m:sup>
                          </m:sSup>
                        </m:oMath>
                      </m:oMathPara>
                    </a14:m>
                    <a:endParaRPr lang="en-US" sz="1600" b="1" dirty="0"/>
                  </a:p>
                </p:txBody>
              </p:sp>
            </mc:Choice>
            <mc:Fallback xmlns="">
              <p:sp>
                <p:nvSpPr>
                  <p:cNvPr id="72" name="Rectangle 71"/>
                  <p:cNvSpPr>
                    <a:spLocks noRot="1" noChangeAspect="1" noMove="1" noResize="1" noEditPoints="1" noAdjustHandles="1" noChangeArrowheads="1" noChangeShapeType="1" noTextEdit="1"/>
                  </p:cNvSpPr>
                  <p:nvPr/>
                </p:nvSpPr>
                <p:spPr>
                  <a:xfrm>
                    <a:off x="10387378" y="2855825"/>
                    <a:ext cx="719491" cy="584775"/>
                  </a:xfrm>
                  <a:prstGeom prst="rect">
                    <a:avLst/>
                  </a:prstGeom>
                  <a:blipFill rotWithShape="0">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Rectangle 62"/>
                <p:cNvSpPr/>
                <p:nvPr/>
              </p:nvSpPr>
              <p:spPr>
                <a:xfrm>
                  <a:off x="4542087" y="4031880"/>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oMath>
                    </m:oMathPara>
                  </a14:m>
                  <a:endParaRPr lang="en-US" sz="2800" dirty="0"/>
                </a:p>
              </p:txBody>
            </p:sp>
          </mc:Choice>
          <mc:Fallback xmlns="">
            <p:sp>
              <p:nvSpPr>
                <p:cNvPr id="109" name="Rectangle 108"/>
                <p:cNvSpPr>
                  <a:spLocks noRot="1" noChangeAspect="1" noMove="1" noResize="1" noEditPoints="1" noAdjustHandles="1" noChangeArrowheads="1" noChangeShapeType="1" noTextEdit="1"/>
                </p:cNvSpPr>
                <p:nvPr/>
              </p:nvSpPr>
              <p:spPr>
                <a:xfrm>
                  <a:off x="4542087" y="4031880"/>
                  <a:ext cx="621902" cy="523220"/>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4622847" y="2161936"/>
                  <a:ext cx="460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𝐯</m:t>
                        </m:r>
                      </m:oMath>
                    </m:oMathPara>
                  </a14:m>
                  <a:endParaRPr lang="en-US" sz="2800" dirty="0"/>
                </a:p>
              </p:txBody>
            </p:sp>
          </mc:Choice>
          <mc:Fallback xmlns="">
            <p:sp>
              <p:nvSpPr>
                <p:cNvPr id="122" name="Rectangle 121"/>
                <p:cNvSpPr>
                  <a:spLocks noRot="1" noChangeAspect="1" noMove="1" noResize="1" noEditPoints="1" noAdjustHandles="1" noChangeArrowheads="1" noChangeShapeType="1" noTextEdit="1"/>
                </p:cNvSpPr>
                <p:nvPr/>
              </p:nvSpPr>
              <p:spPr>
                <a:xfrm>
                  <a:off x="4622847" y="2161936"/>
                  <a:ext cx="460382" cy="523220"/>
                </a:xfrm>
                <a:prstGeom prst="rect">
                  <a:avLst/>
                </a:prstGeom>
                <a:blipFill rotWithShape="0">
                  <a:blip r:embed="rId24"/>
                  <a:stretch>
                    <a:fillRect/>
                  </a:stretch>
                </a:blipFill>
              </p:spPr>
              <p:txBody>
                <a:bodyPr/>
                <a:lstStyle/>
                <a:p>
                  <a:r>
                    <a:rPr lang="en-US">
                      <a:noFill/>
                    </a:rPr>
                    <a:t> </a:t>
                  </a:r>
                </a:p>
              </p:txBody>
            </p:sp>
          </mc:Fallback>
        </mc:AlternateContent>
      </p:grpSp>
      <p:grpSp>
        <p:nvGrpSpPr>
          <p:cNvPr id="69" name="Group 68"/>
          <p:cNvGrpSpPr/>
          <p:nvPr/>
        </p:nvGrpSpPr>
        <p:grpSpPr>
          <a:xfrm>
            <a:off x="5830598" y="1091921"/>
            <a:ext cx="1036855" cy="3571902"/>
            <a:chOff x="6014565" y="1091921"/>
            <a:chExt cx="1036855" cy="3571902"/>
          </a:xfrm>
        </p:grpSpPr>
        <p:cxnSp>
          <p:nvCxnSpPr>
            <p:cNvPr id="70" name="Straight Arrow Connector 69"/>
            <p:cNvCxnSpPr>
              <a:stCxn id="16" idx="0"/>
              <a:endCxn id="78" idx="4"/>
            </p:cNvCxnSpPr>
            <p:nvPr/>
          </p:nvCxnSpPr>
          <p:spPr>
            <a:xfrm flipH="1" flipV="1">
              <a:off x="6614936" y="3750840"/>
              <a:ext cx="4935"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8" idx="0"/>
              <a:endCxn id="76" idx="4"/>
            </p:cNvCxnSpPr>
            <p:nvPr/>
          </p:nvCxnSpPr>
          <p:spPr>
            <a:xfrm flipV="1">
              <a:off x="6614936" y="1964889"/>
              <a:ext cx="0" cy="912983"/>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178452" y="2877872"/>
              <a:ext cx="872968" cy="872968"/>
              <a:chOff x="10240314" y="2718038"/>
              <a:chExt cx="872968" cy="872968"/>
            </a:xfrm>
          </p:grpSpPr>
          <p:sp>
            <p:nvSpPr>
              <p:cNvPr id="78" name="Oval 77"/>
              <p:cNvSpPr/>
              <p:nvPr/>
            </p:nvSpPr>
            <p:spPr>
              <a:xfrm>
                <a:off x="10240314" y="2718038"/>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9" name="Rectangle 78"/>
                  <p:cNvSpPr/>
                  <p:nvPr/>
                </p:nvSpPr>
                <p:spPr>
                  <a:xfrm>
                    <a:off x="10387378" y="2855825"/>
                    <a:ext cx="71949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b="1" i="1" smtClean="0">
                                  <a:latin typeface="Cambria Math" panose="02040503050406030204" pitchFamily="18" charset="0"/>
                                </a:rPr>
                              </m:ctrlPr>
                            </m:sSupPr>
                            <m:e>
                              <m:r>
                                <a:rPr lang="en-IN" sz="3200" b="1">
                                  <a:latin typeface="Cambria Math" panose="02040503050406030204" pitchFamily="18" charset="0"/>
                                </a:rPr>
                                <m:t>𝐡</m:t>
                              </m:r>
                            </m:e>
                            <m:sup>
                              <m:r>
                                <a:rPr lang="en-IN" sz="3200" b="0" i="1" smtClean="0">
                                  <a:latin typeface="Cambria Math" panose="02040503050406030204" pitchFamily="18" charset="0"/>
                                </a:rPr>
                                <m:t>4</m:t>
                              </m:r>
                            </m:sup>
                          </m:sSup>
                        </m:oMath>
                      </m:oMathPara>
                    </a14:m>
                    <a:endParaRPr lang="en-US" sz="1600" b="1" dirty="0"/>
                  </a:p>
                </p:txBody>
              </p:sp>
            </mc:Choice>
            <mc:Fallback xmlns="">
              <p:sp>
                <p:nvSpPr>
                  <p:cNvPr id="84" name="Rectangle 83"/>
                  <p:cNvSpPr>
                    <a:spLocks noRot="1" noChangeAspect="1" noMove="1" noResize="1" noEditPoints="1" noAdjustHandles="1" noChangeArrowheads="1" noChangeShapeType="1" noTextEdit="1"/>
                  </p:cNvSpPr>
                  <p:nvPr/>
                </p:nvSpPr>
                <p:spPr>
                  <a:xfrm>
                    <a:off x="10387378" y="2855825"/>
                    <a:ext cx="719491" cy="584775"/>
                  </a:xfrm>
                  <a:prstGeom prst="rect">
                    <a:avLst/>
                  </a:prstGeom>
                  <a:blipFill rotWithShape="0">
                    <a:blip r:embed="rId25"/>
                    <a:stretch>
                      <a:fillRect/>
                    </a:stretch>
                  </a:blipFill>
                </p:spPr>
                <p:txBody>
                  <a:bodyPr/>
                  <a:lstStyle/>
                  <a:p>
                    <a:r>
                      <a:rPr lang="en-US">
                        <a:noFill/>
                      </a:rPr>
                      <a:t> </a:t>
                    </a:r>
                  </a:p>
                </p:txBody>
              </p:sp>
            </mc:Fallback>
          </mc:AlternateContent>
        </p:grpSp>
        <p:grpSp>
          <p:nvGrpSpPr>
            <p:cNvPr id="73" name="Group 72"/>
            <p:cNvGrpSpPr/>
            <p:nvPr/>
          </p:nvGrpSpPr>
          <p:grpSpPr>
            <a:xfrm>
              <a:off x="6178452" y="1091921"/>
              <a:ext cx="872968" cy="872968"/>
              <a:chOff x="10240314" y="1091921"/>
              <a:chExt cx="872968" cy="872968"/>
            </a:xfrm>
          </p:grpSpPr>
          <p:sp>
            <p:nvSpPr>
              <p:cNvPr id="76" name="Oval 75"/>
              <p:cNvSpPr/>
              <p:nvPr/>
            </p:nvSpPr>
            <p:spPr>
              <a:xfrm>
                <a:off x="10240314" y="1091921"/>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7" name="Rectangle 76"/>
                  <p:cNvSpPr/>
                  <p:nvPr/>
                </p:nvSpPr>
                <p:spPr>
                  <a:xfrm>
                    <a:off x="10387378" y="1210900"/>
                    <a:ext cx="7170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i="1" smtClean="0">
                                  <a:latin typeface="Cambria Math" panose="02040503050406030204" pitchFamily="18" charset="0"/>
                                </a:rPr>
                              </m:ctrlPr>
                            </m:sSupPr>
                            <m:e>
                              <m:r>
                                <a:rPr lang="en-IN" sz="3200" i="1">
                                  <a:latin typeface="Cambria Math" panose="02040503050406030204" pitchFamily="18" charset="0"/>
                                </a:rPr>
                                <m:t>𝑦</m:t>
                              </m:r>
                            </m:e>
                            <m:sup>
                              <m:r>
                                <a:rPr lang="en-IN" sz="3200" b="0" i="1" smtClean="0">
                                  <a:latin typeface="Cambria Math" panose="02040503050406030204" pitchFamily="18" charset="0"/>
                                </a:rPr>
                                <m:t>4</m:t>
                              </m:r>
                            </m:sup>
                          </m:sSup>
                        </m:oMath>
                      </m:oMathPara>
                    </a14:m>
                    <a:endParaRPr lang="en-US" sz="1600" i="1" dirty="0"/>
                  </a:p>
                </p:txBody>
              </p:sp>
            </mc:Choice>
            <mc:Fallback xmlns="">
              <p:sp>
                <p:nvSpPr>
                  <p:cNvPr id="82" name="Rectangle 81"/>
                  <p:cNvSpPr>
                    <a:spLocks noRot="1" noChangeAspect="1" noMove="1" noResize="1" noEditPoints="1" noAdjustHandles="1" noChangeArrowheads="1" noChangeShapeType="1" noTextEdit="1"/>
                  </p:cNvSpPr>
                  <p:nvPr/>
                </p:nvSpPr>
                <p:spPr>
                  <a:xfrm>
                    <a:off x="10387378" y="1210900"/>
                    <a:ext cx="717056" cy="584775"/>
                  </a:xfrm>
                  <a:prstGeom prst="rect">
                    <a:avLst/>
                  </a:prstGeom>
                  <a:blipFill rotWithShape="0">
                    <a:blip r:embed="rId2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4" name="Rectangle 73"/>
                <p:cNvSpPr/>
                <p:nvPr/>
              </p:nvSpPr>
              <p:spPr>
                <a:xfrm>
                  <a:off x="6014565" y="4031880"/>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oMath>
                    </m:oMathPara>
                  </a14:m>
                  <a:endParaRPr lang="en-US" sz="2800" dirty="0"/>
                </a:p>
              </p:txBody>
            </p:sp>
          </mc:Choice>
          <mc:Fallback xmlns="">
            <p:sp>
              <p:nvSpPr>
                <p:cNvPr id="110" name="Rectangle 109"/>
                <p:cNvSpPr>
                  <a:spLocks noRot="1" noChangeAspect="1" noMove="1" noResize="1" noEditPoints="1" noAdjustHandles="1" noChangeArrowheads="1" noChangeShapeType="1" noTextEdit="1"/>
                </p:cNvSpPr>
                <p:nvPr/>
              </p:nvSpPr>
              <p:spPr>
                <a:xfrm>
                  <a:off x="6014565" y="4031880"/>
                  <a:ext cx="621902" cy="523220"/>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6100496" y="2161936"/>
                  <a:ext cx="460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𝐯</m:t>
                        </m:r>
                      </m:oMath>
                    </m:oMathPara>
                  </a14:m>
                  <a:endParaRPr lang="en-US" sz="2800" dirty="0"/>
                </a:p>
              </p:txBody>
            </p:sp>
          </mc:Choice>
          <mc:Fallback xmlns="">
            <p:sp>
              <p:nvSpPr>
                <p:cNvPr id="123" name="Rectangle 122"/>
                <p:cNvSpPr>
                  <a:spLocks noRot="1" noChangeAspect="1" noMove="1" noResize="1" noEditPoints="1" noAdjustHandles="1" noChangeArrowheads="1" noChangeShapeType="1" noTextEdit="1"/>
                </p:cNvSpPr>
                <p:nvPr/>
              </p:nvSpPr>
              <p:spPr>
                <a:xfrm>
                  <a:off x="6100496" y="2161936"/>
                  <a:ext cx="460382" cy="523220"/>
                </a:xfrm>
                <a:prstGeom prst="rect">
                  <a:avLst/>
                </a:prstGeom>
                <a:blipFill rotWithShape="0">
                  <a:blip r:embed="rId2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p:cNvSpPr txBox="1"/>
              <p:nvPr/>
            </p:nvSpPr>
            <p:spPr>
              <a:xfrm>
                <a:off x="7016461" y="4555100"/>
                <a:ext cx="1087654"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m:t>
                      </m:r>
                    </m:oMath>
                  </m:oMathPara>
                </a14:m>
                <a:endParaRPr lang="en-US" sz="4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7016461" y="4555100"/>
                <a:ext cx="1087654" cy="769441"/>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7016461" y="2769433"/>
                <a:ext cx="1087654"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m:t>
                      </m:r>
                    </m:oMath>
                  </m:oMathPara>
                </a14:m>
                <a:endParaRPr lang="en-US" sz="4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7016461" y="2769433"/>
                <a:ext cx="1087654" cy="769441"/>
              </a:xfrm>
              <a:prstGeom prst="rect">
                <a:avLst/>
              </a:prstGeom>
              <a:blipFill>
                <a:blip r:embed="rId30"/>
                <a:stretch>
                  <a:fillRect/>
                </a:stretch>
              </a:blipFill>
            </p:spPr>
            <p:txBody>
              <a:bodyPr/>
              <a:lstStyle/>
              <a:p>
                <a:r>
                  <a:rPr lang="en-IN">
                    <a:noFill/>
                  </a:rPr>
                  <a:t> </a:t>
                </a:r>
              </a:p>
            </p:txBody>
          </p:sp>
        </mc:Fallback>
      </mc:AlternateContent>
      <p:sp>
        <p:nvSpPr>
          <p:cNvPr id="82" name="TextBox 81"/>
          <p:cNvSpPr txBox="1"/>
          <p:nvPr/>
        </p:nvSpPr>
        <p:spPr>
          <a:xfrm>
            <a:off x="1585413" y="5733961"/>
            <a:ext cx="10780767" cy="646331"/>
          </a:xfrm>
          <a:prstGeom prst="rect">
            <a:avLst/>
          </a:prstGeom>
          <a:noFill/>
        </p:spPr>
        <p:txBody>
          <a:bodyPr wrap="square" rtlCol="0">
            <a:spAutoFit/>
          </a:bodyPr>
          <a:lstStyle/>
          <a:p>
            <a:r>
              <a:rPr lang="en-IN" sz="3600" dirty="0" smtClean="0">
                <a:latin typeface="+mj-lt"/>
              </a:rPr>
              <a:t>The       quick    brown     fox      …</a:t>
            </a:r>
            <a:endParaRPr lang="en-US" sz="3600" dirty="0">
              <a:latin typeface="+mj-lt"/>
            </a:endParaRPr>
          </a:p>
        </p:txBody>
      </p:sp>
      <p:pic>
        <p:nvPicPr>
          <p:cNvPr id="87" name="Picture 8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290164" y="4743723"/>
            <a:ext cx="1783306" cy="1783306"/>
          </a:xfrm>
          <a:prstGeom prst="rect">
            <a:avLst/>
          </a:prstGeom>
        </p:spPr>
      </p:pic>
      <mc:AlternateContent xmlns:mc="http://schemas.openxmlformats.org/markup-compatibility/2006" xmlns:a14="http://schemas.microsoft.com/office/drawing/2010/main">
        <mc:Choice Requires="a14">
          <p:sp>
            <p:nvSpPr>
              <p:cNvPr id="88" name="Rectangular Callout 87"/>
              <p:cNvSpPr/>
              <p:nvPr/>
            </p:nvSpPr>
            <p:spPr>
              <a:xfrm>
                <a:off x="4065103" y="4744654"/>
                <a:ext cx="6468929" cy="1201828"/>
              </a:xfrm>
              <a:prstGeom prst="wedgeRectCallout">
                <a:avLst>
                  <a:gd name="adj1" fmla="val 59497"/>
                  <a:gd name="adj2" fmla="val 497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We can think of the hidden layer activations at time </a:t>
                </a:r>
                <a14:m>
                  <m:oMath xmlns:m="http://schemas.openxmlformats.org/officeDocument/2006/math">
                    <m:r>
                      <a:rPr lang="en-IN" sz="2400" b="0" i="1" smtClean="0">
                        <a:solidFill>
                          <a:schemeClr val="tx1"/>
                        </a:solidFill>
                        <a:latin typeface="Cambria Math" panose="02040503050406030204" pitchFamily="18" charset="0"/>
                      </a:rPr>
                      <m:t>𝑡</m:t>
                    </m:r>
                  </m:oMath>
                </a14:m>
                <a:r>
                  <a:rPr lang="en-US" sz="2400" dirty="0" smtClean="0">
                    <a:solidFill>
                      <a:schemeClr val="tx1"/>
                    </a:solidFill>
                    <a:latin typeface="+mj-lt"/>
                  </a:rPr>
                  <a:t> (denoted by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𝐡</m:t>
                        </m:r>
                      </m:e>
                      <m:sup>
                        <m:r>
                          <a:rPr lang="en-IN" sz="2400" b="0" i="1" smtClean="0">
                            <a:solidFill>
                              <a:schemeClr val="tx1"/>
                            </a:solidFill>
                            <a:latin typeface="Cambria Math" panose="02040503050406030204" pitchFamily="18" charset="0"/>
                          </a:rPr>
                          <m:t>𝑡</m:t>
                        </m:r>
                      </m:sup>
                    </m:sSup>
                  </m:oMath>
                </a14:m>
                <a:r>
                  <a:rPr lang="en-US" sz="2400" dirty="0" smtClean="0">
                    <a:solidFill>
                      <a:schemeClr val="tx1"/>
                    </a:solidFill>
                    <a:latin typeface="+mj-lt"/>
                  </a:rPr>
                  <a:t>) </a:t>
                </a:r>
                <a:r>
                  <a:rPr lang="en-US" sz="2400" dirty="0">
                    <a:solidFill>
                      <a:schemeClr val="tx1"/>
                    </a:solidFill>
                    <a:latin typeface="+mj-lt"/>
                  </a:rPr>
                  <a:t>as encoding </a:t>
                </a:r>
                <a:r>
                  <a:rPr lang="en-US" sz="2400" dirty="0" smtClean="0">
                    <a:solidFill>
                      <a:schemeClr val="tx1"/>
                    </a:solidFill>
                    <a:latin typeface="+mj-lt"/>
                  </a:rPr>
                  <a:t>whatever happened in the times series till time </a:t>
                </a:r>
                <a14:m>
                  <m:oMath xmlns:m="http://schemas.openxmlformats.org/officeDocument/2006/math">
                    <m:r>
                      <a:rPr lang="en-IN" sz="2400" b="0" i="1" smtClean="0">
                        <a:solidFill>
                          <a:schemeClr val="tx1"/>
                        </a:solidFill>
                        <a:latin typeface="Cambria Math" panose="02040503050406030204" pitchFamily="18" charset="0"/>
                      </a:rPr>
                      <m:t>𝑡</m:t>
                    </m:r>
                  </m:oMath>
                </a14:m>
                <a:r>
                  <a:rPr lang="en-US" sz="2400" dirty="0" smtClean="0">
                    <a:solidFill>
                      <a:schemeClr val="tx1"/>
                    </a:solidFill>
                    <a:latin typeface="+mj-lt"/>
                  </a:rPr>
                  <a:t> i.e.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sSup>
                          <m:sSupPr>
                            <m:ctrlPr>
                              <a:rPr lang="en-IN" sz="2400" b="0" i="1" smtClean="0">
                                <a:solidFill>
                                  <a:schemeClr val="tx1"/>
                                </a:solidFill>
                                <a:latin typeface="Cambria Math" panose="02040503050406030204" pitchFamily="18" charset="0"/>
                              </a:rPr>
                            </m:ctrlPr>
                          </m:sSupPr>
                          <m:e>
                            <m:r>
                              <a:rPr lang="en-IN" sz="2400" b="1" i="0" smtClean="0">
                                <a:solidFill>
                                  <a:schemeClr val="tx1"/>
                                </a:solidFill>
                                <a:latin typeface="Cambria Math" panose="02040503050406030204" pitchFamily="18" charset="0"/>
                              </a:rPr>
                              <m:t>𝐱</m:t>
                            </m:r>
                          </m:e>
                          <m:sup>
                            <m:r>
                              <a:rPr lang="en-IN" sz="2400" b="0" i="1" smtClean="0">
                                <a:solidFill>
                                  <a:schemeClr val="tx1"/>
                                </a:solidFill>
                                <a:latin typeface="Cambria Math" panose="02040503050406030204" pitchFamily="18" charset="0"/>
                              </a:rPr>
                              <m:t>𝜏</m:t>
                            </m:r>
                          </m:sup>
                        </m:sSup>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𝑦</m:t>
                            </m:r>
                          </m:e>
                          <m:sup>
                            <m:r>
                              <a:rPr lang="en-IN" sz="2400" b="0" i="1" smtClean="0">
                                <a:solidFill>
                                  <a:schemeClr val="tx1"/>
                                </a:solidFill>
                                <a:latin typeface="Cambria Math" panose="02040503050406030204" pitchFamily="18" charset="0"/>
                              </a:rPr>
                              <m:t>𝜏</m:t>
                            </m:r>
                          </m:sup>
                        </m:sSup>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rPr>
                                  <m:t>𝑦</m:t>
                                </m:r>
                              </m:e>
                            </m:acc>
                          </m:e>
                          <m:sup>
                            <m:r>
                              <a:rPr lang="en-IN" sz="2400" b="0" i="1" smtClean="0">
                                <a:solidFill>
                                  <a:schemeClr val="tx1"/>
                                </a:solidFill>
                                <a:latin typeface="Cambria Math" panose="02040503050406030204" pitchFamily="18" charset="0"/>
                              </a:rPr>
                              <m:t>𝜏</m:t>
                            </m:r>
                          </m:sup>
                        </m:sSup>
                      </m:e>
                    </m:d>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𝜏</m:t>
                    </m:r>
                    <m:r>
                      <a:rPr lang="en-IN" sz="2400" b="0" i="1" smtClean="0">
                        <a:solidFill>
                          <a:schemeClr val="tx1"/>
                        </a:solidFill>
                        <a:latin typeface="Cambria Math" panose="02040503050406030204" pitchFamily="18" charset="0"/>
                      </a:rPr>
                      <m:t>&lt;</m:t>
                    </m:r>
                    <m:r>
                      <a:rPr lang="en-IN" sz="2400" b="0" i="1" smtClean="0">
                        <a:solidFill>
                          <a:schemeClr val="tx1"/>
                        </a:solidFill>
                        <a:latin typeface="Cambria Math" panose="02040503050406030204" pitchFamily="18" charset="0"/>
                      </a:rPr>
                      <m:t>𝑡</m:t>
                    </m:r>
                  </m:oMath>
                </a14:m>
                <a:endParaRPr lang="en-US" sz="2400" dirty="0">
                  <a:solidFill>
                    <a:schemeClr val="tx1"/>
                  </a:solidFill>
                  <a:latin typeface="+mj-lt"/>
                </a:endParaRPr>
              </a:p>
            </p:txBody>
          </p:sp>
        </mc:Choice>
        <mc:Fallback xmlns="">
          <p:sp>
            <p:nvSpPr>
              <p:cNvPr id="88" name="Rectangular Callout 87"/>
              <p:cNvSpPr>
                <a:spLocks noRot="1" noChangeAspect="1" noMove="1" noResize="1" noEditPoints="1" noAdjustHandles="1" noChangeArrowheads="1" noChangeShapeType="1" noTextEdit="1"/>
              </p:cNvSpPr>
              <p:nvPr/>
            </p:nvSpPr>
            <p:spPr>
              <a:xfrm>
                <a:off x="4065103" y="4744654"/>
                <a:ext cx="6468929" cy="1201828"/>
              </a:xfrm>
              <a:prstGeom prst="wedgeRectCallout">
                <a:avLst>
                  <a:gd name="adj1" fmla="val 59497"/>
                  <a:gd name="adj2" fmla="val 49778"/>
                </a:avLst>
              </a:prstGeom>
              <a:blipFill>
                <a:blip r:embed="rId32"/>
                <a:stretch>
                  <a:fillRect l="-1113" t="-1970" b="-9360"/>
                </a:stretch>
              </a:blipFill>
              <a:ln w="38100">
                <a:solidFill>
                  <a:schemeClr val="accent1"/>
                </a:solidFill>
              </a:ln>
            </p:spPr>
            <p:txBody>
              <a:bodyPr/>
              <a:lstStyle/>
              <a:p>
                <a:r>
                  <a:rPr lang="en-IN">
                    <a:noFill/>
                  </a:rPr>
                  <a:t> </a:t>
                </a:r>
              </a:p>
            </p:txBody>
          </p:sp>
        </mc:Fallback>
      </mc:AlternateContent>
      <p:grpSp>
        <p:nvGrpSpPr>
          <p:cNvPr id="89" name="Group 88"/>
          <p:cNvGrpSpPr/>
          <p:nvPr/>
        </p:nvGrpSpPr>
        <p:grpSpPr>
          <a:xfrm>
            <a:off x="10484637" y="3285230"/>
            <a:ext cx="1468606" cy="1238929"/>
            <a:chOff x="12383748" y="1219011"/>
            <a:chExt cx="1862104" cy="1570887"/>
          </a:xfrm>
        </p:grpSpPr>
        <p:sp>
          <p:nvSpPr>
            <p:cNvPr id="90" name="Freeform 8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Freeform 9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9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95" name="Rectangular Callout 94"/>
              <p:cNvSpPr/>
              <p:nvPr/>
            </p:nvSpPr>
            <p:spPr>
              <a:xfrm>
                <a:off x="4557666" y="3273133"/>
                <a:ext cx="6021540" cy="1201828"/>
              </a:xfrm>
              <a:prstGeom prst="wedgeRectCallout">
                <a:avLst>
                  <a:gd name="adj1" fmla="val 59497"/>
                  <a:gd name="adj2" fmla="val 497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Remember, there could be multiple hidden layers each with several nodes but are denoting them all using a single </a:t>
                </a:r>
                <a14:m>
                  <m:oMath xmlns:m="http://schemas.openxmlformats.org/officeDocument/2006/math">
                    <m:r>
                      <a:rPr lang="en-IN" sz="2400" b="1" i="0" smtClean="0">
                        <a:solidFill>
                          <a:schemeClr val="tx1"/>
                        </a:solidFill>
                        <a:latin typeface="Cambria Math" panose="02040503050406030204" pitchFamily="18" charset="0"/>
                      </a:rPr>
                      <m:t>𝐡</m:t>
                    </m:r>
                  </m:oMath>
                </a14:m>
                <a:r>
                  <a:rPr lang="en-US" sz="2400" dirty="0" smtClean="0">
                    <a:solidFill>
                      <a:schemeClr val="tx1"/>
                    </a:solidFill>
                    <a:latin typeface="+mj-lt"/>
                  </a:rPr>
                  <a:t> here for sake of clarity.</a:t>
                </a:r>
                <a:endParaRPr lang="en-US" sz="2400" dirty="0">
                  <a:solidFill>
                    <a:schemeClr val="tx1"/>
                  </a:solidFill>
                  <a:latin typeface="+mj-lt"/>
                </a:endParaRPr>
              </a:p>
            </p:txBody>
          </p:sp>
        </mc:Choice>
        <mc:Fallback xmlns="">
          <p:sp>
            <p:nvSpPr>
              <p:cNvPr id="95" name="Rectangular Callout 94"/>
              <p:cNvSpPr>
                <a:spLocks noRot="1" noChangeAspect="1" noMove="1" noResize="1" noEditPoints="1" noAdjustHandles="1" noChangeArrowheads="1" noChangeShapeType="1" noTextEdit="1"/>
              </p:cNvSpPr>
              <p:nvPr/>
            </p:nvSpPr>
            <p:spPr>
              <a:xfrm>
                <a:off x="4557666" y="3273133"/>
                <a:ext cx="6021540" cy="1201828"/>
              </a:xfrm>
              <a:prstGeom prst="wedgeRectCallout">
                <a:avLst>
                  <a:gd name="adj1" fmla="val 59497"/>
                  <a:gd name="adj2" fmla="val 49778"/>
                </a:avLst>
              </a:prstGeom>
              <a:blipFill>
                <a:blip r:embed="rId33"/>
                <a:stretch>
                  <a:fillRect l="-920" t="-1970" b="-9360"/>
                </a:stretch>
              </a:blipFill>
              <a:ln w="38100">
                <a:solidFill>
                  <a:schemeClr val="accent1"/>
                </a:solidFill>
              </a:ln>
            </p:spPr>
            <p:txBody>
              <a:bodyPr/>
              <a:lstStyle/>
              <a:p>
                <a:r>
                  <a:rPr lang="en-IN">
                    <a:noFill/>
                  </a:rPr>
                  <a:t> </a:t>
                </a:r>
              </a:p>
            </p:txBody>
          </p:sp>
        </mc:Fallback>
      </mc:AlternateContent>
      <p:pic>
        <p:nvPicPr>
          <p:cNvPr id="96" name="Picture 9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90164" y="1326341"/>
            <a:ext cx="1783305" cy="1783305"/>
          </a:xfrm>
          <a:prstGeom prst="rect">
            <a:avLst/>
          </a:prstGeom>
        </p:spPr>
      </p:pic>
      <mc:AlternateContent xmlns:mc="http://schemas.openxmlformats.org/markup-compatibility/2006" xmlns:a14="http://schemas.microsoft.com/office/drawing/2010/main">
        <mc:Choice Requires="a14">
          <p:sp>
            <p:nvSpPr>
              <p:cNvPr id="97" name="Rectangular Callout 96"/>
              <p:cNvSpPr/>
              <p:nvPr/>
            </p:nvSpPr>
            <p:spPr>
              <a:xfrm>
                <a:off x="1058729" y="1409694"/>
                <a:ext cx="9241710" cy="1320362"/>
              </a:xfrm>
              <a:prstGeom prst="wedgeRectCallout">
                <a:avLst>
                  <a:gd name="adj1" fmla="val 60123"/>
                  <a:gd name="adj2" fmla="val 3801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These hidden layer activations (denoted by </a:t>
                </a:r>
                <a14:m>
                  <m:oMath xmlns:m="http://schemas.openxmlformats.org/officeDocument/2006/math">
                    <m:r>
                      <a:rPr lang="en-IN" sz="2400" b="0" i="1" smtClean="0">
                        <a:solidFill>
                          <a:schemeClr val="tx1"/>
                        </a:solidFill>
                        <a:latin typeface="Cambria Math" panose="02040503050406030204" pitchFamily="18" charset="0"/>
                      </a:rPr>
                      <m:t>h</m:t>
                    </m:r>
                  </m:oMath>
                </a14:m>
                <a:r>
                  <a:rPr lang="en-US" sz="2400" dirty="0" smtClean="0">
                    <a:solidFill>
                      <a:schemeClr val="tx1"/>
                    </a:solidFill>
                    <a:latin typeface="+mj-lt"/>
                  </a:rPr>
                  <a:t> here) are often called the </a:t>
                </a:r>
                <a:r>
                  <a:rPr lang="en-US" sz="2400" i="1" dirty="0" smtClean="0">
                    <a:solidFill>
                      <a:schemeClr val="tx1"/>
                    </a:solidFill>
                    <a:latin typeface="+mj-lt"/>
                  </a:rPr>
                  <a:t>hidden states</a:t>
                </a:r>
                <a:r>
                  <a:rPr lang="en-US" sz="2400" dirty="0" smtClean="0">
                    <a:solidFill>
                      <a:schemeClr val="tx1"/>
                    </a:solidFill>
                    <a:latin typeface="+mj-lt"/>
                  </a:rPr>
                  <a:t> of the RNN – terminology dates back decades to when other models called </a:t>
                </a:r>
                <a:r>
                  <a:rPr lang="en-US" sz="2400" i="1" dirty="0" smtClean="0">
                    <a:solidFill>
                      <a:schemeClr val="tx1"/>
                    </a:solidFill>
                    <a:latin typeface="+mj-lt"/>
                  </a:rPr>
                  <a:t>Hidden Markov Models </a:t>
                </a:r>
                <a:r>
                  <a:rPr lang="en-US" sz="2400" dirty="0" smtClean="0">
                    <a:solidFill>
                      <a:schemeClr val="tx1"/>
                    </a:solidFill>
                    <a:latin typeface="+mj-lt"/>
                  </a:rPr>
                  <a:t>used to be used instead of RNNs</a:t>
                </a:r>
                <a:endParaRPr lang="en-US" sz="2400" dirty="0">
                  <a:solidFill>
                    <a:schemeClr val="tx1"/>
                  </a:solidFill>
                  <a:latin typeface="+mj-lt"/>
                </a:endParaRPr>
              </a:p>
            </p:txBody>
          </p:sp>
        </mc:Choice>
        <mc:Fallback xmlns="">
          <p:sp>
            <p:nvSpPr>
              <p:cNvPr id="97" name="Rectangular Callout 96"/>
              <p:cNvSpPr>
                <a:spLocks noRot="1" noChangeAspect="1" noMove="1" noResize="1" noEditPoints="1" noAdjustHandles="1" noChangeArrowheads="1" noChangeShapeType="1" noTextEdit="1"/>
              </p:cNvSpPr>
              <p:nvPr/>
            </p:nvSpPr>
            <p:spPr>
              <a:xfrm>
                <a:off x="1058729" y="1409694"/>
                <a:ext cx="9241710" cy="1320362"/>
              </a:xfrm>
              <a:prstGeom prst="wedgeRectCallout">
                <a:avLst>
                  <a:gd name="adj1" fmla="val 60123"/>
                  <a:gd name="adj2" fmla="val 38016"/>
                </a:avLst>
              </a:prstGeom>
              <a:blipFill>
                <a:blip r:embed="rId35"/>
                <a:stretch>
                  <a:fillRect l="-776" b="-403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9100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wipe(left)">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20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10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10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1000"/>
                                        <p:tgtEl>
                                          <p:spTgt spid="47"/>
                                        </p:tgtEl>
                                      </p:cBhvr>
                                    </p:animEffect>
                                  </p:childTnLst>
                                </p:cTn>
                              </p:par>
                              <p:par>
                                <p:cTn id="52" presetID="22" presetClass="entr" presetSubtype="8"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10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1000"/>
                                        <p:tgtEl>
                                          <p:spTgt spid="58"/>
                                        </p:tgtEl>
                                      </p:cBhvr>
                                    </p:animEffect>
                                  </p:childTnLst>
                                </p:cTn>
                              </p:par>
                              <p:par>
                                <p:cTn id="60" presetID="2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10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wipe(down)">
                                      <p:cBhvr>
                                        <p:cTn id="67" dur="1000"/>
                                        <p:tgtEl>
                                          <p:spTgt spid="69"/>
                                        </p:tgtEl>
                                      </p:cBhvr>
                                    </p:animEffect>
                                  </p:childTnLst>
                                </p:cTn>
                              </p:par>
                              <p:par>
                                <p:cTn id="68" presetID="22" presetClass="entr" presetSubtype="8"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10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1000"/>
                                        <p:tgtEl>
                                          <p:spTgt spid="27"/>
                                        </p:tgtEl>
                                      </p:cBhvr>
                                    </p:animEffect>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wipe(left)">
                                      <p:cBhvr>
                                        <p:cTn id="79" dur="10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87"/>
                                        </p:tgtEl>
                                        <p:attrNameLst>
                                          <p:attrName>style.visibility</p:attrName>
                                        </p:attrNameLst>
                                      </p:cBhvr>
                                      <p:to>
                                        <p:strVal val="visible"/>
                                      </p:to>
                                    </p:set>
                                  </p:childTnLst>
                                </p:cTn>
                              </p:par>
                            </p:childTnLst>
                          </p:cTn>
                        </p:par>
                        <p:par>
                          <p:cTn id="100" fill="hold">
                            <p:stCondLst>
                              <p:cond delay="0"/>
                            </p:stCondLst>
                            <p:childTnLst>
                              <p:par>
                                <p:cTn id="101" presetID="22" presetClass="entr" presetSubtype="2" fill="hold" grpId="0" nodeType="after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wipe(right)">
                                      <p:cBhvr>
                                        <p:cTn id="103" dur="500"/>
                                        <p:tgtEl>
                                          <p:spTgt spid="8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89"/>
                                        </p:tgtEl>
                                        <p:attrNameLst>
                                          <p:attrName>style.visibility</p:attrName>
                                        </p:attrNameLst>
                                      </p:cBhvr>
                                      <p:to>
                                        <p:strVal val="visible"/>
                                      </p:to>
                                    </p:set>
                                  </p:childTnLst>
                                </p:cTn>
                              </p:par>
                            </p:childTnLst>
                          </p:cTn>
                        </p:par>
                        <p:par>
                          <p:cTn id="108" fill="hold">
                            <p:stCondLst>
                              <p:cond delay="0"/>
                            </p:stCondLst>
                            <p:childTnLst>
                              <p:par>
                                <p:cTn id="109" presetID="22" presetClass="entr" presetSubtype="2" fill="hold" grpId="0" nodeType="afterEffect">
                                  <p:stCondLst>
                                    <p:cond delay="0"/>
                                  </p:stCondLst>
                                  <p:childTnLst>
                                    <p:set>
                                      <p:cBhvr>
                                        <p:cTn id="110" dur="1" fill="hold">
                                          <p:stCondLst>
                                            <p:cond delay="0"/>
                                          </p:stCondLst>
                                        </p:cTn>
                                        <p:tgtEl>
                                          <p:spTgt spid="95"/>
                                        </p:tgtEl>
                                        <p:attrNameLst>
                                          <p:attrName>style.visibility</p:attrName>
                                        </p:attrNameLst>
                                      </p:cBhvr>
                                      <p:to>
                                        <p:strVal val="visible"/>
                                      </p:to>
                                    </p:set>
                                    <p:animEffect transition="in" filter="wipe(right)">
                                      <p:cBhvr>
                                        <p:cTn id="111" dur="500"/>
                                        <p:tgtEl>
                                          <p:spTgt spid="9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96"/>
                                        </p:tgtEl>
                                        <p:attrNameLst>
                                          <p:attrName>style.visibility</p:attrName>
                                        </p:attrNameLst>
                                      </p:cBhvr>
                                      <p:to>
                                        <p:strVal val="visible"/>
                                      </p:to>
                                    </p:set>
                                  </p:childTnLst>
                                </p:cTn>
                              </p:par>
                            </p:childTnLst>
                          </p:cTn>
                        </p:par>
                        <p:par>
                          <p:cTn id="116" fill="hold">
                            <p:stCondLst>
                              <p:cond delay="0"/>
                            </p:stCondLst>
                            <p:childTnLst>
                              <p:par>
                                <p:cTn id="117" presetID="22" presetClass="entr" presetSubtype="2" fill="hold" grpId="0" nodeType="afterEffect">
                                  <p:stCondLst>
                                    <p:cond delay="0"/>
                                  </p:stCondLst>
                                  <p:childTnLst>
                                    <p:set>
                                      <p:cBhvr>
                                        <p:cTn id="118" dur="1" fill="hold">
                                          <p:stCondLst>
                                            <p:cond delay="0"/>
                                          </p:stCondLst>
                                        </p:cTn>
                                        <p:tgtEl>
                                          <p:spTgt spid="97"/>
                                        </p:tgtEl>
                                        <p:attrNameLst>
                                          <p:attrName>style.visibility</p:attrName>
                                        </p:attrNameLst>
                                      </p:cBhvr>
                                      <p:to>
                                        <p:strVal val="visible"/>
                                      </p:to>
                                    </p:set>
                                    <p:animEffect transition="in" filter="wipe(right)">
                                      <p:cBhvr>
                                        <p:cTn id="11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0" grpId="0"/>
      <p:bldP spid="81" grpId="0"/>
      <p:bldP spid="82" grpId="0"/>
      <p:bldP spid="88" grpId="0" animBg="1"/>
      <p:bldP spid="95" grpId="0" animBg="1"/>
      <p:bldP spid="9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RNN Variants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59</a:t>
            </a:fld>
            <a:endParaRPr lang="en-US"/>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4487957" y="1085530"/>
                <a:ext cx="7704044" cy="5772470"/>
              </a:xfrm>
            </p:spPr>
            <p:txBody>
              <a:bodyPr>
                <a:normAutofit/>
              </a:bodyPr>
              <a:lstStyle/>
              <a:p>
                <a:r>
                  <a:rPr lang="en-IN" dirty="0" smtClean="0">
                    <a:sym typeface="Webdings" panose="05030102010509060703" pitchFamily="18" charset="2"/>
                  </a:rPr>
                  <a:t> indicates a time lag</a:t>
                </a:r>
              </a:p>
              <a:p>
                <a:pPr lvl="2"/>
                <a14:m>
                  <m:oMath xmlns:m="http://schemas.openxmlformats.org/officeDocument/2006/math">
                    <m:sSup>
                      <m:sSupPr>
                        <m:ctrlPr>
                          <a:rPr lang="en-IN" i="1">
                            <a:latin typeface="Cambria Math" panose="02040503050406030204" pitchFamily="18" charset="0"/>
                            <a:sym typeface="Webdings" panose="05030102010509060703" pitchFamily="18" charset="2"/>
                          </a:rPr>
                        </m:ctrlPr>
                      </m:sSupPr>
                      <m:e>
                        <m:r>
                          <a:rPr lang="en-IN" b="1">
                            <a:latin typeface="Cambria Math" panose="02040503050406030204" pitchFamily="18" charset="0"/>
                            <a:sym typeface="Webdings" panose="05030102010509060703" pitchFamily="18" charset="2"/>
                          </a:rPr>
                          <m:t>𝐠</m:t>
                        </m:r>
                      </m:e>
                      <m:sup>
                        <m:r>
                          <a:rPr lang="en-IN" i="1">
                            <a:latin typeface="Cambria Math" panose="02040503050406030204" pitchFamily="18" charset="0"/>
                            <a:sym typeface="Webdings" panose="05030102010509060703" pitchFamily="18" charset="2"/>
                          </a:rPr>
                          <m:t>𝑡</m:t>
                        </m:r>
                      </m:sup>
                    </m:sSup>
                    <m:r>
                      <a:rPr lang="en-IN" b="0" i="1" smtClean="0">
                        <a:latin typeface="Cambria Math" panose="02040503050406030204" pitchFamily="18" charset="0"/>
                        <a:sym typeface="Webdings" panose="05030102010509060703" pitchFamily="18" charset="2"/>
                      </a:rPr>
                      <m:t>/</m:t>
                    </m:r>
                    <m:sSup>
                      <m:sSupPr>
                        <m:ctrlPr>
                          <a:rPr lang="en-IN" b="0" i="1" smtClean="0">
                            <a:latin typeface="Cambria Math" panose="02040503050406030204" pitchFamily="18" charset="0"/>
                            <a:sym typeface="Webdings" panose="05030102010509060703" pitchFamily="18" charset="2"/>
                          </a:rPr>
                        </m:ctrlPr>
                      </m:sSupPr>
                      <m:e>
                        <m:r>
                          <a:rPr lang="en-IN" b="0" i="1" smtClean="0">
                            <a:latin typeface="Cambria Math" panose="02040503050406030204" pitchFamily="18" charset="0"/>
                            <a:sym typeface="Webdings" panose="05030102010509060703" pitchFamily="18" charset="2"/>
                          </a:rPr>
                          <m:t>𝑦</m:t>
                        </m:r>
                      </m:e>
                      <m:sup>
                        <m:r>
                          <a:rPr lang="en-IN" b="0" i="1" smtClean="0">
                            <a:latin typeface="Cambria Math" panose="02040503050406030204" pitchFamily="18" charset="0"/>
                            <a:sym typeface="Webdings" panose="05030102010509060703" pitchFamily="18" charset="2"/>
                          </a:rPr>
                          <m:t>𝑡</m:t>
                        </m:r>
                      </m:sup>
                    </m:sSup>
                  </m:oMath>
                </a14:m>
                <a:r>
                  <a:rPr lang="en-IN" dirty="0"/>
                  <a:t> is passed onto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𝑡</m:t>
                        </m:r>
                        <m:r>
                          <a:rPr lang="en-IN" i="1">
                            <a:latin typeface="Cambria Math" panose="02040503050406030204" pitchFamily="18" charset="0"/>
                          </a:rPr>
                          <m:t>+1</m:t>
                        </m:r>
                      </m:sup>
                    </m:sSup>
                  </m:oMath>
                </a14:m>
                <a:r>
                  <a:rPr lang="en-IN" dirty="0"/>
                  <a:t> </a:t>
                </a:r>
                <a:r>
                  <a:rPr lang="en-IN" dirty="0" smtClean="0"/>
                  <a:t> and not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𝑡</m:t>
                        </m:r>
                      </m:sup>
                    </m:sSup>
                  </m:oMath>
                </a14:m>
                <a:endParaRPr lang="en-IN" dirty="0" smtClean="0"/>
              </a:p>
              <a:p>
                <a:pPr lvl="2"/>
                <a:r>
                  <a:rPr lang="en-IN" dirty="0" smtClean="0"/>
                  <a:t>Often this symbol is omitted and assumed</a:t>
                </a:r>
              </a:p>
              <a:p>
                <a:r>
                  <a:rPr lang="en-IN" dirty="0" smtClean="0"/>
                  <a:t>Notice that RNNs violate the strict rules that feedforward networks obeyed</a:t>
                </a:r>
              </a:p>
              <a:p>
                <a:pPr lvl="2"/>
                <a:r>
                  <a:rPr lang="en-IN" dirty="0" smtClean="0"/>
                  <a:t>Nodes can send signals to nodes in lower layers</a:t>
                </a:r>
              </a:p>
              <a:p>
                <a:pPr lvl="2"/>
                <a:r>
                  <a:rPr lang="en-IN" dirty="0" smtClean="0"/>
                  <a:t>Can even send signals to the future</a:t>
                </a:r>
              </a:p>
              <a:p>
                <a:pPr lvl="2"/>
                <a:r>
                  <a:rPr lang="en-IN" dirty="0" smtClean="0"/>
                  <a:t>Can construct RNNs using convolutional layers as well i.e. the hidden layers can be CNN-like</a:t>
                </a:r>
              </a:p>
              <a:p>
                <a:pPr lvl="2"/>
                <a:r>
                  <a:rPr lang="en-IN" dirty="0" smtClean="0"/>
                  <a:t>The RNN model can in principle handle sequences of arbitrary length</a:t>
                </a:r>
              </a:p>
              <a:p>
                <a:pPr lvl="2"/>
                <a:r>
                  <a:rPr lang="en-IN" dirty="0" smtClean="0"/>
                  <a:t>Practical difficulties arise in training on long sequences – will soon see some of them</a:t>
                </a:r>
              </a:p>
              <a:p>
                <a:endParaRPr lang="en-IN" dirty="0" smtClean="0"/>
              </a:p>
              <a:p>
                <a:endParaRPr lang="en-US" dirty="0" smtClean="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4487957" y="1085530"/>
                <a:ext cx="7704044" cy="5772470"/>
              </a:xfrm>
              <a:blipFill>
                <a:blip r:embed="rId3"/>
                <a:stretch>
                  <a:fillRect l="-791" t="-2746" r="-2611" b="-1162"/>
                </a:stretch>
              </a:blipFill>
            </p:spPr>
            <p:txBody>
              <a:bodyPr/>
              <a:lstStyle/>
              <a:p>
                <a:r>
                  <a:rPr lang="en-IN">
                    <a:noFill/>
                  </a:rPr>
                  <a:t> </a:t>
                </a:r>
              </a:p>
            </p:txBody>
          </p:sp>
        </mc:Fallback>
      </mc:AlternateContent>
      <p:grpSp>
        <p:nvGrpSpPr>
          <p:cNvPr id="7" name="Group 6"/>
          <p:cNvGrpSpPr/>
          <p:nvPr/>
        </p:nvGrpSpPr>
        <p:grpSpPr>
          <a:xfrm>
            <a:off x="494404" y="1019355"/>
            <a:ext cx="878490" cy="5336995"/>
            <a:chOff x="10240314" y="1201808"/>
            <a:chExt cx="878490" cy="5336995"/>
          </a:xfrm>
          <a:solidFill>
            <a:schemeClr val="bg1"/>
          </a:solidFill>
        </p:grpSpPr>
        <p:sp>
          <p:nvSpPr>
            <p:cNvPr id="8" name="Oval 7"/>
            <p:cNvSpPr/>
            <p:nvPr/>
          </p:nvSpPr>
          <p:spPr>
            <a:xfrm>
              <a:off x="10240314" y="5665835"/>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9" name="Straight Arrow Connector 8"/>
            <p:cNvCxnSpPr>
              <a:stCxn id="8" idx="0"/>
            </p:cNvCxnSpPr>
            <p:nvPr/>
          </p:nvCxnSpPr>
          <p:spPr>
            <a:xfrm flipV="1">
              <a:off x="10676798" y="4928861"/>
              <a:ext cx="0" cy="736974"/>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0"/>
              <a:endCxn id="13" idx="4"/>
            </p:cNvCxnSpPr>
            <p:nvPr/>
          </p:nvCxnSpPr>
          <p:spPr>
            <a:xfrm flipV="1">
              <a:off x="10676798" y="2074776"/>
              <a:ext cx="0" cy="719075"/>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H="1">
              <a:off x="10240314" y="3253637"/>
              <a:ext cx="878490" cy="12700"/>
            </a:xfrm>
            <a:prstGeom prst="curvedConnector5">
              <a:avLst>
                <a:gd name="adj1" fmla="val -26022"/>
                <a:gd name="adj2" fmla="val -6271386"/>
                <a:gd name="adj3" fmla="val 126022"/>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0240314" y="279385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 name="Oval 12"/>
            <p:cNvSpPr/>
            <p:nvPr/>
          </p:nvSpPr>
          <p:spPr>
            <a:xfrm>
              <a:off x="10240314" y="1201808"/>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14" name="Rectangle 13"/>
                <p:cNvSpPr/>
                <p:nvPr/>
              </p:nvSpPr>
              <p:spPr>
                <a:xfrm>
                  <a:off x="10429775" y="5803622"/>
                  <a:ext cx="494046"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14" name="Rectangle 13"/>
                <p:cNvSpPr>
                  <a:spLocks noRot="1" noChangeAspect="1" noMove="1" noResize="1" noEditPoints="1" noAdjustHandles="1" noChangeArrowheads="1" noChangeShapeType="1" noTextEdit="1"/>
                </p:cNvSpPr>
                <p:nvPr/>
              </p:nvSpPr>
              <p:spPr>
                <a:xfrm>
                  <a:off x="10429775" y="5803622"/>
                  <a:ext cx="494046" cy="58477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429775" y="2931638"/>
                  <a:ext cx="498855"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𝐠</m:t>
                        </m:r>
                      </m:oMath>
                    </m:oMathPara>
                  </a14:m>
                  <a:endParaRPr lang="en-US" sz="1600" b="1" dirty="0"/>
                </a:p>
              </p:txBody>
            </p:sp>
          </mc:Choice>
          <mc:Fallback xmlns="">
            <p:sp>
              <p:nvSpPr>
                <p:cNvPr id="15" name="Rectangle 14"/>
                <p:cNvSpPr>
                  <a:spLocks noRot="1" noChangeAspect="1" noMove="1" noResize="1" noEditPoints="1" noAdjustHandles="1" noChangeArrowheads="1" noChangeShapeType="1" noTextEdit="1"/>
                </p:cNvSpPr>
                <p:nvPr/>
              </p:nvSpPr>
              <p:spPr>
                <a:xfrm>
                  <a:off x="10429775" y="2931638"/>
                  <a:ext cx="498855"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0429775" y="1320787"/>
                  <a:ext cx="513859"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oMath>
                    </m:oMathPara>
                  </a14:m>
                  <a:endParaRPr lang="en-US" sz="1600" i="1" dirty="0"/>
                </a:p>
              </p:txBody>
            </p:sp>
          </mc:Choice>
          <mc:Fallback xmlns="">
            <p:sp>
              <p:nvSpPr>
                <p:cNvPr id="16" name="Rectangle 15"/>
                <p:cNvSpPr>
                  <a:spLocks noRot="1" noChangeAspect="1" noMove="1" noResize="1" noEditPoints="1" noAdjustHandles="1" noChangeArrowheads="1" noChangeShapeType="1" noTextEdit="1"/>
                </p:cNvSpPr>
                <p:nvPr/>
              </p:nvSpPr>
              <p:spPr>
                <a:xfrm>
                  <a:off x="10429775" y="1320787"/>
                  <a:ext cx="513859" cy="584775"/>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19" idx="0"/>
              <a:endCxn id="12" idx="4"/>
            </p:cNvCxnSpPr>
            <p:nvPr/>
          </p:nvCxnSpPr>
          <p:spPr>
            <a:xfrm flipV="1">
              <a:off x="10676798" y="3666819"/>
              <a:ext cx="0" cy="705812"/>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H="1">
              <a:off x="10240314" y="4832417"/>
              <a:ext cx="878490" cy="12700"/>
            </a:xfrm>
            <a:prstGeom prst="curvedConnector5">
              <a:avLst>
                <a:gd name="adj1" fmla="val -26022"/>
                <a:gd name="adj2" fmla="val -5771386"/>
                <a:gd name="adj3" fmla="val 126022"/>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240314" y="437263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20" name="Rectangle 19"/>
                <p:cNvSpPr/>
                <p:nvPr/>
              </p:nvSpPr>
              <p:spPr>
                <a:xfrm>
                  <a:off x="10429775" y="4491388"/>
                  <a:ext cx="529312"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𝐡</m:t>
                        </m:r>
                      </m:oMath>
                    </m:oMathPara>
                  </a14:m>
                  <a:endParaRPr lang="en-US" sz="1600" b="1" dirty="0"/>
                </a:p>
              </p:txBody>
            </p:sp>
          </mc:Choice>
          <mc:Fallback xmlns="">
            <p:sp>
              <p:nvSpPr>
                <p:cNvPr id="20" name="Rectangle 19"/>
                <p:cNvSpPr>
                  <a:spLocks noRot="1" noChangeAspect="1" noMove="1" noResize="1" noEditPoints="1" noAdjustHandles="1" noChangeArrowheads="1" noChangeShapeType="1" noTextEdit="1"/>
                </p:cNvSpPr>
                <p:nvPr/>
              </p:nvSpPr>
              <p:spPr>
                <a:xfrm>
                  <a:off x="10429775" y="4491388"/>
                  <a:ext cx="529312" cy="584775"/>
                </a:xfrm>
                <a:prstGeom prst="rect">
                  <a:avLst/>
                </a:prstGeom>
                <a:blipFill rotWithShape="0">
                  <a:blip r:embed="rId7"/>
                  <a:stretch>
                    <a:fillRect/>
                  </a:stretch>
                </a:blipFill>
              </p:spPr>
              <p:txBody>
                <a:bodyPr/>
                <a:lstStyle/>
                <a:p>
                  <a:r>
                    <a:rPr lang="en-US">
                      <a:noFill/>
                    </a:rPr>
                    <a:t> </a:t>
                  </a:r>
                </a:p>
              </p:txBody>
            </p:sp>
          </mc:Fallback>
        </mc:AlternateContent>
      </p:grpSp>
      <p:grpSp>
        <p:nvGrpSpPr>
          <p:cNvPr id="21" name="Group 20"/>
          <p:cNvGrpSpPr/>
          <p:nvPr/>
        </p:nvGrpSpPr>
        <p:grpSpPr>
          <a:xfrm>
            <a:off x="1908541" y="1019355"/>
            <a:ext cx="878490" cy="5336995"/>
            <a:chOff x="10240314" y="1201808"/>
            <a:chExt cx="878490" cy="5336995"/>
          </a:xfrm>
          <a:solidFill>
            <a:schemeClr val="bg1"/>
          </a:solidFill>
        </p:grpSpPr>
        <p:sp>
          <p:nvSpPr>
            <p:cNvPr id="22" name="Oval 21"/>
            <p:cNvSpPr/>
            <p:nvPr/>
          </p:nvSpPr>
          <p:spPr>
            <a:xfrm>
              <a:off x="10240314" y="5665835"/>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3" name="Straight Arrow Connector 22"/>
            <p:cNvCxnSpPr>
              <a:stCxn id="22" idx="0"/>
            </p:cNvCxnSpPr>
            <p:nvPr/>
          </p:nvCxnSpPr>
          <p:spPr>
            <a:xfrm flipV="1">
              <a:off x="10676798" y="4928861"/>
              <a:ext cx="0" cy="736974"/>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5" idx="0"/>
              <a:endCxn id="26" idx="4"/>
            </p:cNvCxnSpPr>
            <p:nvPr/>
          </p:nvCxnSpPr>
          <p:spPr>
            <a:xfrm flipV="1">
              <a:off x="10676798" y="2074776"/>
              <a:ext cx="0" cy="719075"/>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0240314" y="279385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6" name="Oval 25"/>
            <p:cNvSpPr/>
            <p:nvPr/>
          </p:nvSpPr>
          <p:spPr>
            <a:xfrm>
              <a:off x="10240314" y="1201808"/>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27" name="Rectangle 26"/>
                <p:cNvSpPr/>
                <p:nvPr/>
              </p:nvSpPr>
              <p:spPr>
                <a:xfrm>
                  <a:off x="10429775" y="5803622"/>
                  <a:ext cx="494046"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27" name="Rectangle 26"/>
                <p:cNvSpPr>
                  <a:spLocks noRot="1" noChangeAspect="1" noMove="1" noResize="1" noEditPoints="1" noAdjustHandles="1" noChangeArrowheads="1" noChangeShapeType="1" noTextEdit="1"/>
                </p:cNvSpPr>
                <p:nvPr/>
              </p:nvSpPr>
              <p:spPr>
                <a:xfrm>
                  <a:off x="10429775" y="5803622"/>
                  <a:ext cx="494046"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10429775" y="2931638"/>
                  <a:ext cx="498855"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𝐠</m:t>
                        </m:r>
                      </m:oMath>
                    </m:oMathPara>
                  </a14:m>
                  <a:endParaRPr lang="en-US" sz="1600" b="1" dirty="0"/>
                </a:p>
              </p:txBody>
            </p:sp>
          </mc:Choice>
          <mc:Fallback xmlns="">
            <p:sp>
              <p:nvSpPr>
                <p:cNvPr id="28" name="Rectangle 27"/>
                <p:cNvSpPr>
                  <a:spLocks noRot="1" noChangeAspect="1" noMove="1" noResize="1" noEditPoints="1" noAdjustHandles="1" noChangeArrowheads="1" noChangeShapeType="1" noTextEdit="1"/>
                </p:cNvSpPr>
                <p:nvPr/>
              </p:nvSpPr>
              <p:spPr>
                <a:xfrm>
                  <a:off x="10429775" y="2931638"/>
                  <a:ext cx="498855"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10429775" y="1320787"/>
                  <a:ext cx="513859"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oMath>
                    </m:oMathPara>
                  </a14:m>
                  <a:endParaRPr lang="en-US" sz="1600" i="1" dirty="0"/>
                </a:p>
              </p:txBody>
            </p:sp>
          </mc:Choice>
          <mc:Fallback xmlns="">
            <p:sp>
              <p:nvSpPr>
                <p:cNvPr id="29" name="Rectangle 28"/>
                <p:cNvSpPr>
                  <a:spLocks noRot="1" noChangeAspect="1" noMove="1" noResize="1" noEditPoints="1" noAdjustHandles="1" noChangeArrowheads="1" noChangeShapeType="1" noTextEdit="1"/>
                </p:cNvSpPr>
                <p:nvPr/>
              </p:nvSpPr>
              <p:spPr>
                <a:xfrm>
                  <a:off x="10429775" y="1320787"/>
                  <a:ext cx="513859" cy="584775"/>
                </a:xfrm>
                <a:prstGeom prst="rect">
                  <a:avLst/>
                </a:prstGeom>
                <a:blipFill rotWithShape="0">
                  <a:blip r:embed="rId10"/>
                  <a:stretch>
                    <a:fillRect/>
                  </a:stretch>
                </a:blipFill>
              </p:spPr>
              <p:txBody>
                <a:bodyPr/>
                <a:lstStyle/>
                <a:p>
                  <a:r>
                    <a:rPr lang="en-US">
                      <a:noFill/>
                    </a:rPr>
                    <a:t> </a:t>
                  </a:r>
                </a:p>
              </p:txBody>
            </p:sp>
          </mc:Fallback>
        </mc:AlternateContent>
        <p:cxnSp>
          <p:nvCxnSpPr>
            <p:cNvPr id="30" name="Straight Arrow Connector 29"/>
            <p:cNvCxnSpPr>
              <a:stCxn id="32" idx="0"/>
              <a:endCxn id="25" idx="4"/>
            </p:cNvCxnSpPr>
            <p:nvPr/>
          </p:nvCxnSpPr>
          <p:spPr>
            <a:xfrm flipV="1">
              <a:off x="10676798" y="3666819"/>
              <a:ext cx="0" cy="705812"/>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flipH="1">
              <a:off x="10240314" y="4832417"/>
              <a:ext cx="878490" cy="12700"/>
            </a:xfrm>
            <a:prstGeom prst="curvedConnector5">
              <a:avLst>
                <a:gd name="adj1" fmla="val -26022"/>
                <a:gd name="adj2" fmla="val -5804717"/>
                <a:gd name="adj3" fmla="val 126022"/>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0240314" y="437263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33" name="Rectangle 32"/>
                <p:cNvSpPr/>
                <p:nvPr/>
              </p:nvSpPr>
              <p:spPr>
                <a:xfrm>
                  <a:off x="10429775" y="4491388"/>
                  <a:ext cx="529312"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𝐡</m:t>
                        </m:r>
                      </m:oMath>
                    </m:oMathPara>
                  </a14:m>
                  <a:endParaRPr lang="en-US" sz="1600" b="1" dirty="0"/>
                </a:p>
              </p:txBody>
            </p:sp>
          </mc:Choice>
          <mc:Fallback xmlns="">
            <p:sp>
              <p:nvSpPr>
                <p:cNvPr id="33" name="Rectangle 32"/>
                <p:cNvSpPr>
                  <a:spLocks noRot="1" noChangeAspect="1" noMove="1" noResize="1" noEditPoints="1" noAdjustHandles="1" noChangeArrowheads="1" noChangeShapeType="1" noTextEdit="1"/>
                </p:cNvSpPr>
                <p:nvPr/>
              </p:nvSpPr>
              <p:spPr>
                <a:xfrm>
                  <a:off x="10429775" y="4491388"/>
                  <a:ext cx="529312" cy="584775"/>
                </a:xfrm>
                <a:prstGeom prst="rect">
                  <a:avLst/>
                </a:prstGeom>
                <a:blipFill rotWithShape="0">
                  <a:blip r:embed="rId11"/>
                  <a:stretch>
                    <a:fillRect/>
                  </a:stretch>
                </a:blipFill>
              </p:spPr>
              <p:txBody>
                <a:bodyPr/>
                <a:lstStyle/>
                <a:p>
                  <a:r>
                    <a:rPr lang="en-US">
                      <a:noFill/>
                    </a:rPr>
                    <a:t> </a:t>
                  </a:r>
                </a:p>
              </p:txBody>
            </p:sp>
          </mc:Fallback>
        </mc:AlternateContent>
      </p:grpSp>
      <p:grpSp>
        <p:nvGrpSpPr>
          <p:cNvPr id="35" name="Group 34"/>
          <p:cNvGrpSpPr/>
          <p:nvPr/>
        </p:nvGrpSpPr>
        <p:grpSpPr>
          <a:xfrm>
            <a:off x="3213158" y="1019355"/>
            <a:ext cx="872968" cy="5336995"/>
            <a:chOff x="10240314" y="1201808"/>
            <a:chExt cx="872968" cy="5336995"/>
          </a:xfrm>
          <a:solidFill>
            <a:schemeClr val="bg1"/>
          </a:solidFill>
        </p:grpSpPr>
        <p:sp>
          <p:nvSpPr>
            <p:cNvPr id="37" name="Oval 36"/>
            <p:cNvSpPr/>
            <p:nvPr/>
          </p:nvSpPr>
          <p:spPr>
            <a:xfrm>
              <a:off x="10240314" y="5665835"/>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8" name="Straight Arrow Connector 37"/>
            <p:cNvCxnSpPr>
              <a:stCxn id="37" idx="0"/>
            </p:cNvCxnSpPr>
            <p:nvPr/>
          </p:nvCxnSpPr>
          <p:spPr>
            <a:xfrm flipV="1">
              <a:off x="10676798" y="4928861"/>
              <a:ext cx="0" cy="736974"/>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0" idx="0"/>
              <a:endCxn id="41" idx="4"/>
            </p:cNvCxnSpPr>
            <p:nvPr/>
          </p:nvCxnSpPr>
          <p:spPr>
            <a:xfrm flipV="1">
              <a:off x="10676798" y="2074776"/>
              <a:ext cx="0" cy="719075"/>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240314" y="279385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1" name="Oval 40"/>
            <p:cNvSpPr/>
            <p:nvPr/>
          </p:nvSpPr>
          <p:spPr>
            <a:xfrm>
              <a:off x="10240314" y="1201808"/>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2" name="Rectangle 41"/>
                <p:cNvSpPr/>
                <p:nvPr/>
              </p:nvSpPr>
              <p:spPr>
                <a:xfrm>
                  <a:off x="10429775" y="5803622"/>
                  <a:ext cx="494046"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42" name="Rectangle 41"/>
                <p:cNvSpPr>
                  <a:spLocks noRot="1" noChangeAspect="1" noMove="1" noResize="1" noEditPoints="1" noAdjustHandles="1" noChangeArrowheads="1" noChangeShapeType="1" noTextEdit="1"/>
                </p:cNvSpPr>
                <p:nvPr/>
              </p:nvSpPr>
              <p:spPr>
                <a:xfrm>
                  <a:off x="10429775" y="5803622"/>
                  <a:ext cx="494046" cy="58477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10429775" y="2931638"/>
                  <a:ext cx="498855"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𝐠</m:t>
                        </m:r>
                      </m:oMath>
                    </m:oMathPara>
                  </a14:m>
                  <a:endParaRPr lang="en-US" sz="1600" b="1" dirty="0"/>
                </a:p>
              </p:txBody>
            </p:sp>
          </mc:Choice>
          <mc:Fallback xmlns="">
            <p:sp>
              <p:nvSpPr>
                <p:cNvPr id="43" name="Rectangle 42"/>
                <p:cNvSpPr>
                  <a:spLocks noRot="1" noChangeAspect="1" noMove="1" noResize="1" noEditPoints="1" noAdjustHandles="1" noChangeArrowheads="1" noChangeShapeType="1" noTextEdit="1"/>
                </p:cNvSpPr>
                <p:nvPr/>
              </p:nvSpPr>
              <p:spPr>
                <a:xfrm>
                  <a:off x="10429775" y="2931638"/>
                  <a:ext cx="498855"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10429775" y="1320787"/>
                  <a:ext cx="513859"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oMath>
                    </m:oMathPara>
                  </a14:m>
                  <a:endParaRPr lang="en-US" sz="1600" i="1" dirty="0"/>
                </a:p>
              </p:txBody>
            </p:sp>
          </mc:Choice>
          <mc:Fallback xmlns="">
            <p:sp>
              <p:nvSpPr>
                <p:cNvPr id="44" name="Rectangle 43"/>
                <p:cNvSpPr>
                  <a:spLocks noRot="1" noChangeAspect="1" noMove="1" noResize="1" noEditPoints="1" noAdjustHandles="1" noChangeArrowheads="1" noChangeShapeType="1" noTextEdit="1"/>
                </p:cNvSpPr>
                <p:nvPr/>
              </p:nvSpPr>
              <p:spPr>
                <a:xfrm>
                  <a:off x="10429775" y="1320787"/>
                  <a:ext cx="513859" cy="584775"/>
                </a:xfrm>
                <a:prstGeom prst="rect">
                  <a:avLst/>
                </a:prstGeom>
                <a:blipFill rotWithShape="0">
                  <a:blip r:embed="rId14"/>
                  <a:stretch>
                    <a:fillRect/>
                  </a:stretch>
                </a:blipFill>
              </p:spPr>
              <p:txBody>
                <a:bodyPr/>
                <a:lstStyle/>
                <a:p>
                  <a:r>
                    <a:rPr lang="en-US">
                      <a:noFill/>
                    </a:rPr>
                    <a:t> </a:t>
                  </a:r>
                </a:p>
              </p:txBody>
            </p:sp>
          </mc:Fallback>
        </mc:AlternateContent>
        <p:cxnSp>
          <p:nvCxnSpPr>
            <p:cNvPr id="45" name="Straight Arrow Connector 44"/>
            <p:cNvCxnSpPr>
              <a:stCxn id="47" idx="0"/>
              <a:endCxn id="40" idx="4"/>
            </p:cNvCxnSpPr>
            <p:nvPr/>
          </p:nvCxnSpPr>
          <p:spPr>
            <a:xfrm flipV="1">
              <a:off x="10676798" y="3666819"/>
              <a:ext cx="0" cy="705812"/>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40" idx="2"/>
              <a:endCxn id="47" idx="6"/>
            </p:cNvCxnSpPr>
            <p:nvPr/>
          </p:nvCxnSpPr>
          <p:spPr>
            <a:xfrm rot="10800000" flipH="1" flipV="1">
              <a:off x="10240314" y="3230335"/>
              <a:ext cx="872968" cy="1578780"/>
            </a:xfrm>
            <a:prstGeom prst="curvedConnector5">
              <a:avLst>
                <a:gd name="adj1" fmla="val -26187"/>
                <a:gd name="adj2" fmla="val 50000"/>
                <a:gd name="adj3" fmla="val 126187"/>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240314" y="437263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48" name="Rectangle 47"/>
                <p:cNvSpPr/>
                <p:nvPr/>
              </p:nvSpPr>
              <p:spPr>
                <a:xfrm>
                  <a:off x="10429775" y="4491388"/>
                  <a:ext cx="529312"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𝐡</m:t>
                        </m:r>
                      </m:oMath>
                    </m:oMathPara>
                  </a14:m>
                  <a:endParaRPr lang="en-US" sz="1600" b="1" dirty="0"/>
                </a:p>
              </p:txBody>
            </p:sp>
          </mc:Choice>
          <mc:Fallback xmlns="">
            <p:sp>
              <p:nvSpPr>
                <p:cNvPr id="48" name="Rectangle 47"/>
                <p:cNvSpPr>
                  <a:spLocks noRot="1" noChangeAspect="1" noMove="1" noResize="1" noEditPoints="1" noAdjustHandles="1" noChangeArrowheads="1" noChangeShapeType="1" noTextEdit="1"/>
                </p:cNvSpPr>
                <p:nvPr/>
              </p:nvSpPr>
              <p:spPr>
                <a:xfrm>
                  <a:off x="10429775" y="4491388"/>
                  <a:ext cx="529312" cy="584775"/>
                </a:xfrm>
                <a:prstGeom prst="rect">
                  <a:avLst/>
                </a:prstGeom>
                <a:blipFill rotWithShape="0">
                  <a:blip r:embed="rId15"/>
                  <a:stretch>
                    <a:fillRect/>
                  </a:stretch>
                </a:blipFill>
              </p:spPr>
              <p:txBody>
                <a:bodyPr/>
                <a:lstStyle/>
                <a:p>
                  <a:r>
                    <a:rPr lang="en-US">
                      <a:noFill/>
                    </a:rPr>
                    <a:t> </a:t>
                  </a:r>
                </a:p>
              </p:txBody>
            </p:sp>
          </mc:Fallback>
        </mc:AlternateContent>
      </p:grpSp>
      <p:sp>
        <p:nvSpPr>
          <p:cNvPr id="81" name="Rectangle 80"/>
          <p:cNvSpPr/>
          <p:nvPr/>
        </p:nvSpPr>
        <p:spPr>
          <a:xfrm>
            <a:off x="796012" y="2147393"/>
            <a:ext cx="269751" cy="269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796012" y="3780551"/>
            <a:ext cx="269751" cy="269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10149" y="3780551"/>
            <a:ext cx="269751" cy="269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2978838" y="3477523"/>
            <a:ext cx="269751" cy="269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1" grpId="0" animBg="1"/>
      <p:bldP spid="82" grpId="0" animBg="1"/>
      <p:bldP spid="83" grpId="0" animBg="1"/>
      <p:bldP spid="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“Neuron” in Deep/Neural Networks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sp>
        <p:nvSpPr>
          <p:cNvPr id="5" name="Oval 4"/>
          <p:cNvSpPr/>
          <p:nvPr/>
        </p:nvSpPr>
        <p:spPr>
          <a:xfrm>
            <a:off x="5475819" y="3178330"/>
            <a:ext cx="1437950" cy="143795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6" name="Straight Arrow Connector 5"/>
          <p:cNvCxnSpPr>
            <a:endCxn id="5" idx="5"/>
          </p:cNvCxnSpPr>
          <p:nvPr/>
        </p:nvCxnSpPr>
        <p:spPr>
          <a:xfrm flipH="1" flipV="1">
            <a:off x="6703186" y="4405697"/>
            <a:ext cx="2337477" cy="164853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5" idx="3"/>
          </p:cNvCxnSpPr>
          <p:nvPr/>
        </p:nvCxnSpPr>
        <p:spPr>
          <a:xfrm flipV="1">
            <a:off x="3227005" y="4405697"/>
            <a:ext cx="2459397" cy="164853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 idx="0"/>
            <a:endCxn id="5" idx="4"/>
          </p:cNvCxnSpPr>
          <p:nvPr/>
        </p:nvCxnSpPr>
        <p:spPr>
          <a:xfrm flipV="1">
            <a:off x="6194794" y="4616280"/>
            <a:ext cx="0" cy="143795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477214" y="6054230"/>
            <a:ext cx="7435159" cy="723360"/>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3920117" y="4642758"/>
                <a:ext cx="703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1" smtClean="0">
                              <a:latin typeface="Cambria Math" panose="02040503050406030204" pitchFamily="18" charset="0"/>
                            </a:rPr>
                            <m:t>𝐰</m:t>
                          </m:r>
                        </m:e>
                        <m:sub>
                          <m:r>
                            <a:rPr lang="en-IN" sz="2800" b="0" i="0" smtClean="0">
                              <a:latin typeface="Cambria Math" panose="02040503050406030204" pitchFamily="18" charset="0"/>
                            </a:rPr>
                            <m:t>1</m:t>
                          </m:r>
                        </m:sub>
                      </m:sSub>
                    </m:oMath>
                  </m:oMathPara>
                </a14:m>
                <a:endParaRPr lang="en-US" sz="2800" dirty="0"/>
              </a:p>
            </p:txBody>
          </p:sp>
        </mc:Choice>
        <mc:Fallback xmlns="">
          <p:sp>
            <p:nvSpPr>
              <p:cNvPr id="10" name="Rectangle 9"/>
              <p:cNvSpPr>
                <a:spLocks noRot="1" noChangeAspect="1" noMove="1" noResize="1" noEditPoints="1" noAdjustHandles="1" noChangeArrowheads="1" noChangeShapeType="1" noTextEdit="1"/>
              </p:cNvSpPr>
              <p:nvPr/>
            </p:nvSpPr>
            <p:spPr>
              <a:xfrm>
                <a:off x="3920117" y="4642758"/>
                <a:ext cx="703205"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507110" y="5078737"/>
                <a:ext cx="7114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1" smtClean="0">
                              <a:latin typeface="Cambria Math" panose="02040503050406030204" pitchFamily="18" charset="0"/>
                            </a:rPr>
                            <m:t>𝐰</m:t>
                          </m:r>
                        </m:e>
                        <m:sub>
                          <m:r>
                            <a:rPr lang="en-IN" sz="2800" b="0" i="0" smtClean="0">
                              <a:latin typeface="Cambria Math" panose="02040503050406030204" pitchFamily="18" charset="0"/>
                            </a:rPr>
                            <m:t>2</m:t>
                          </m:r>
                        </m:sub>
                      </m:sSub>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5507110" y="5078737"/>
                <a:ext cx="711477"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586974" y="4642758"/>
                <a:ext cx="734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1" smtClean="0">
                              <a:latin typeface="Cambria Math" panose="02040503050406030204" pitchFamily="18" charset="0"/>
                            </a:rPr>
                            <m:t>𝐰</m:t>
                          </m:r>
                        </m:e>
                        <m:sub>
                          <m:r>
                            <m:rPr>
                              <m:sty m:val="p"/>
                            </m:rPr>
                            <a:rPr lang="en-IN" sz="2800" b="0" i="0" smtClean="0">
                              <a:latin typeface="Cambria Math" panose="02040503050406030204" pitchFamily="18" charset="0"/>
                            </a:rPr>
                            <m:t>d</m:t>
                          </m:r>
                        </m:sub>
                      </m:sSub>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7586974" y="4642758"/>
                <a:ext cx="734945" cy="5232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817245" y="6106393"/>
                <a:ext cx="74962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1" i="0" smtClean="0">
                              <a:latin typeface="Cambria Math" panose="02040503050406030204" pitchFamily="18" charset="0"/>
                            </a:rPr>
                            <m:t>𝐱</m:t>
                          </m:r>
                        </m:e>
                        <m:sub>
                          <m:r>
                            <a:rPr lang="en-IN" sz="3600" b="0" i="0" smtClean="0">
                              <a:latin typeface="Cambria Math" panose="02040503050406030204" pitchFamily="18" charset="0"/>
                            </a:rPr>
                            <m:t>1</m:t>
                          </m:r>
                        </m:sub>
                      </m:sSub>
                    </m:oMath>
                  </m:oMathPara>
                </a14:m>
                <a:endParaRPr lang="en-US" sz="3600" dirty="0"/>
              </a:p>
            </p:txBody>
          </p:sp>
        </mc:Choice>
        <mc:Fallback xmlns="">
          <p:sp>
            <p:nvSpPr>
              <p:cNvPr id="13" name="Rectangle 12"/>
              <p:cNvSpPr>
                <a:spLocks noRot="1" noChangeAspect="1" noMove="1" noResize="1" noEditPoints="1" noAdjustHandles="1" noChangeArrowheads="1" noChangeShapeType="1" noTextEdit="1"/>
              </p:cNvSpPr>
              <p:nvPr/>
            </p:nvSpPr>
            <p:spPr>
              <a:xfrm>
                <a:off x="2817245" y="6106393"/>
                <a:ext cx="749629" cy="64633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818183" y="6106393"/>
                <a:ext cx="76033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1" i="0" smtClean="0">
                              <a:latin typeface="Cambria Math" panose="02040503050406030204" pitchFamily="18" charset="0"/>
                            </a:rPr>
                            <m:t>𝐱</m:t>
                          </m:r>
                        </m:e>
                        <m:sub>
                          <m:r>
                            <a:rPr lang="en-IN" sz="3600" b="0" i="0" smtClean="0">
                              <a:latin typeface="Cambria Math" panose="02040503050406030204" pitchFamily="18" charset="0"/>
                            </a:rPr>
                            <m:t>2</m:t>
                          </m:r>
                        </m:sub>
                      </m:sSub>
                    </m:oMath>
                  </m:oMathPara>
                </a14:m>
                <a:endParaRPr lang="en-US" sz="3600" dirty="0"/>
              </a:p>
            </p:txBody>
          </p:sp>
        </mc:Choice>
        <mc:Fallback xmlns="">
          <p:sp>
            <p:nvSpPr>
              <p:cNvPr id="14" name="Rectangle 13"/>
              <p:cNvSpPr>
                <a:spLocks noRot="1" noChangeAspect="1" noMove="1" noResize="1" noEditPoints="1" noAdjustHandles="1" noChangeArrowheads="1" noChangeShapeType="1" noTextEdit="1"/>
              </p:cNvSpPr>
              <p:nvPr/>
            </p:nvSpPr>
            <p:spPr>
              <a:xfrm>
                <a:off x="5818183" y="6106393"/>
                <a:ext cx="760336" cy="64633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660495" y="6106393"/>
                <a:ext cx="77636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1" i="0" smtClean="0">
                              <a:latin typeface="Cambria Math" panose="02040503050406030204" pitchFamily="18" charset="0"/>
                            </a:rPr>
                            <m:t>𝐱</m:t>
                          </m:r>
                        </m:e>
                        <m:sub>
                          <m:r>
                            <m:rPr>
                              <m:sty m:val="p"/>
                            </m:rPr>
                            <a:rPr lang="en-IN" sz="3600" b="0" i="0" smtClean="0">
                              <a:latin typeface="Cambria Math" panose="02040503050406030204" pitchFamily="18" charset="0"/>
                            </a:rPr>
                            <m:t>d</m:t>
                          </m:r>
                        </m:sub>
                      </m:sSub>
                    </m:oMath>
                  </m:oMathPara>
                </a14:m>
                <a:endParaRPr lang="en-US" sz="3600" dirty="0"/>
              </a:p>
            </p:txBody>
          </p:sp>
        </mc:Choice>
        <mc:Fallback xmlns="">
          <p:sp>
            <p:nvSpPr>
              <p:cNvPr id="15" name="Rectangle 14"/>
              <p:cNvSpPr>
                <a:spLocks noRot="1" noChangeAspect="1" noMove="1" noResize="1" noEditPoints="1" noAdjustHandles="1" noChangeArrowheads="1" noChangeShapeType="1" noTextEdit="1"/>
              </p:cNvSpPr>
              <p:nvPr/>
            </p:nvSpPr>
            <p:spPr>
              <a:xfrm>
                <a:off x="8660495" y="6106393"/>
                <a:ext cx="776366" cy="646331"/>
              </a:xfrm>
              <a:prstGeom prst="rect">
                <a:avLst/>
              </a:prstGeom>
              <a:blipFill>
                <a:blip r:embed="rId7"/>
                <a:stretch>
                  <a:fillRect/>
                </a:stretch>
              </a:blipFill>
            </p:spPr>
            <p:txBody>
              <a:bodyPr/>
              <a:lstStyle/>
              <a:p>
                <a:r>
                  <a:rPr lang="en-IN">
                    <a:noFill/>
                  </a:rPr>
                  <a:t> </a:t>
                </a:r>
              </a:p>
            </p:txBody>
          </p:sp>
        </mc:Fallback>
      </mc:AlternateContent>
      <p:cxnSp>
        <p:nvCxnSpPr>
          <p:cNvPr id="16" name="Straight Arrow Connector 15"/>
          <p:cNvCxnSpPr>
            <a:stCxn id="5" idx="0"/>
            <a:endCxn id="17" idx="2"/>
          </p:cNvCxnSpPr>
          <p:nvPr/>
        </p:nvCxnSpPr>
        <p:spPr>
          <a:xfrm flipV="1">
            <a:off x="6194794" y="2539884"/>
            <a:ext cx="0" cy="63844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686402" y="1816524"/>
            <a:ext cx="1016784" cy="723360"/>
          </a:xfrm>
          <a:prstGeom prst="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5" idx="2"/>
            <a:endCxn id="5" idx="6"/>
          </p:cNvCxnSpPr>
          <p:nvPr/>
        </p:nvCxnSpPr>
        <p:spPr>
          <a:xfrm>
            <a:off x="5475819" y="3897305"/>
            <a:ext cx="1437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956053" y="3856231"/>
                <a:ext cx="37481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IN" sz="4000" b="0" i="0" smtClean="0">
                          <a:latin typeface="Cambria Math" panose="02040503050406030204" pitchFamily="18" charset="0"/>
                        </a:rPr>
                        <m:t>Σ</m:t>
                      </m:r>
                    </m:oMath>
                  </m:oMathPara>
                </a14:m>
                <a:endParaRPr lang="en-US" sz="4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956053" y="3856231"/>
                <a:ext cx="374815" cy="707886"/>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5917377" y="1813025"/>
                <a:ext cx="5548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600" b="0" i="1" smtClean="0">
                          <a:latin typeface="Cambria Math" panose="02040503050406030204" pitchFamily="18" charset="0"/>
                        </a:rPr>
                        <m:t>𝑦</m:t>
                      </m:r>
                    </m:oMath>
                  </m:oMathPara>
                </a14:m>
                <a:endParaRPr lang="en-US" sz="3600" dirty="0"/>
              </a:p>
            </p:txBody>
          </p:sp>
        </mc:Choice>
        <mc:Fallback xmlns="">
          <p:sp>
            <p:nvSpPr>
              <p:cNvPr id="20" name="Rectangle 19"/>
              <p:cNvSpPr>
                <a:spLocks noRot="1" noChangeAspect="1" noMove="1" noResize="1" noEditPoints="1" noAdjustHandles="1" noChangeArrowheads="1" noChangeShapeType="1" noTextEdit="1"/>
              </p:cNvSpPr>
              <p:nvPr/>
            </p:nvSpPr>
            <p:spPr>
              <a:xfrm>
                <a:off x="5917377" y="1813025"/>
                <a:ext cx="554831" cy="646331"/>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219928" y="2459356"/>
                <a:ext cx="3633754" cy="16777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r>
                        <a:rPr lang="en-IN" sz="3200" b="0" i="1" smtClean="0">
                          <a:latin typeface="Cambria Math" panose="02040503050406030204" pitchFamily="18" charset="0"/>
                        </a:rPr>
                        <m:t>=</m:t>
                      </m:r>
                      <m:r>
                        <a:rPr lang="en-IN" sz="3200" b="0" i="1" smtClean="0">
                          <a:latin typeface="Cambria Math" panose="02040503050406030204" pitchFamily="18" charset="0"/>
                        </a:rPr>
                        <m:t>𝑓</m:t>
                      </m:r>
                      <m:d>
                        <m:dPr>
                          <m:ctrlPr>
                            <a:rPr lang="en-IN" sz="3200" b="0" i="1" smtClean="0">
                              <a:latin typeface="Cambria Math" panose="02040503050406030204" pitchFamily="18" charset="0"/>
                            </a:rPr>
                          </m:ctrlPr>
                        </m:dPr>
                        <m:e>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=1</m:t>
                              </m:r>
                            </m:sub>
                            <m:sup>
                              <m:r>
                                <a:rPr lang="en-IN" sz="3200" b="0" i="1" smtClean="0">
                                  <a:latin typeface="Cambria Math" panose="02040503050406030204" pitchFamily="18" charset="0"/>
                                </a:rPr>
                                <m:t>𝑑</m:t>
                              </m:r>
                            </m:sup>
                            <m:e>
                              <m:sSub>
                                <m:sSubPr>
                                  <m:ctrlPr>
                                    <a:rPr lang="en-IN" sz="3200" b="0" i="1" smtClean="0">
                                      <a:latin typeface="Cambria Math" panose="02040503050406030204" pitchFamily="18" charset="0"/>
                                    </a:rPr>
                                  </m:ctrlPr>
                                </m:sSubPr>
                                <m:e>
                                  <m:r>
                                    <a:rPr lang="en-IN" sz="3200" b="1" i="0" smtClean="0">
                                      <a:latin typeface="Cambria Math" panose="02040503050406030204" pitchFamily="18" charset="0"/>
                                    </a:rPr>
                                    <m:t>𝐰</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1" i="0" smtClean="0">
                                      <a:latin typeface="Cambria Math" panose="02040503050406030204" pitchFamily="18" charset="0"/>
                                    </a:rPr>
                                    <m:t>𝐱</m:t>
                                  </m:r>
                                </m:e>
                                <m:sub>
                                  <m:r>
                                    <a:rPr lang="en-IN" sz="3200" b="0" i="1" smtClean="0">
                                      <a:latin typeface="Cambria Math" panose="02040503050406030204" pitchFamily="18" charset="0"/>
                                    </a:rPr>
                                    <m:t>𝑖</m:t>
                                  </m:r>
                                </m:sub>
                              </m:sSub>
                            </m:e>
                          </m:nary>
                        </m:e>
                      </m:d>
                    </m:oMath>
                  </m:oMathPara>
                </a14:m>
                <a:endParaRPr lang="en-US" sz="1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219928" y="2459356"/>
                <a:ext cx="3633754" cy="1677767"/>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956053" y="3143561"/>
                <a:ext cx="37481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000" b="0" i="1" smtClean="0">
                          <a:latin typeface="Cambria Math" panose="02040503050406030204" pitchFamily="18" charset="0"/>
                        </a:rPr>
                        <m:t>𝑓</m:t>
                      </m:r>
                    </m:oMath>
                  </m:oMathPara>
                </a14:m>
                <a:endParaRPr lang="en-US" sz="4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956053" y="3143561"/>
                <a:ext cx="374815" cy="707886"/>
              </a:xfrm>
              <a:prstGeom prst="rect">
                <a:avLst/>
              </a:prstGeom>
              <a:blipFill>
                <a:blip r:embed="rId11"/>
                <a:stretch>
                  <a:fillRect/>
                </a:stretch>
              </a:blipFill>
            </p:spPr>
            <p:txBody>
              <a:bodyPr/>
              <a:lstStyle/>
              <a:p>
                <a:r>
                  <a:rPr lang="en-IN">
                    <a:noFill/>
                  </a:rPr>
                  <a:t> </a:t>
                </a:r>
              </a:p>
            </p:txBody>
          </p:sp>
        </mc:Fallback>
      </mc:AlternateContent>
      <p:sp>
        <p:nvSpPr>
          <p:cNvPr id="23" name="Rectangular Callout 22"/>
          <p:cNvSpPr/>
          <p:nvPr/>
        </p:nvSpPr>
        <p:spPr>
          <a:xfrm>
            <a:off x="225648" y="3551697"/>
            <a:ext cx="3944011" cy="1454799"/>
          </a:xfrm>
          <a:prstGeom prst="wedgeRectCallout">
            <a:avLst>
              <a:gd name="adj1" fmla="val 89172"/>
              <a:gd name="adj2" fmla="val 13576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2ECC71"/>
                </a:solidFill>
                <a:latin typeface="+mj-lt"/>
              </a:rPr>
              <a:t>Input</a:t>
            </a:r>
          </a:p>
          <a:p>
            <a:r>
              <a:rPr lang="en-IN" sz="2400" dirty="0" smtClean="0">
                <a:solidFill>
                  <a:schemeClr val="tx1"/>
                </a:solidFill>
                <a:latin typeface="+mj-lt"/>
              </a:rPr>
              <a:t>Input layer: no </a:t>
            </a:r>
            <a:r>
              <a:rPr lang="en-IN" sz="2400" dirty="0" err="1" smtClean="0">
                <a:solidFill>
                  <a:schemeClr val="tx1"/>
                </a:solidFill>
                <a:latin typeface="+mj-lt"/>
              </a:rPr>
              <a:t>i</a:t>
            </a:r>
            <a:r>
              <a:rPr lang="en-IN" sz="2400" dirty="0" smtClean="0">
                <a:solidFill>
                  <a:schemeClr val="tx1"/>
                </a:solidFill>
                <a:latin typeface="+mj-lt"/>
              </a:rPr>
              <a:t>/p</a:t>
            </a:r>
          </a:p>
          <a:p>
            <a:r>
              <a:rPr lang="en-IN" sz="2400" dirty="0" smtClean="0">
                <a:solidFill>
                  <a:schemeClr val="tx1"/>
                </a:solidFill>
                <a:latin typeface="+mj-lt"/>
              </a:rPr>
              <a:t>Hidden/output layer: </a:t>
            </a:r>
            <a:r>
              <a:rPr lang="en-IN" sz="2400" dirty="0" err="1" smtClean="0">
                <a:solidFill>
                  <a:schemeClr val="tx1"/>
                </a:solidFill>
                <a:latin typeface="+mj-lt"/>
              </a:rPr>
              <a:t>i</a:t>
            </a:r>
            <a:r>
              <a:rPr lang="en-IN" sz="2400" dirty="0" smtClean="0">
                <a:solidFill>
                  <a:schemeClr val="tx1"/>
                </a:solidFill>
                <a:latin typeface="+mj-lt"/>
              </a:rPr>
              <a:t>/p taken from other neurons</a:t>
            </a:r>
            <a:endParaRPr lang="en-US" sz="2400" b="1" dirty="0">
              <a:solidFill>
                <a:schemeClr val="tx1"/>
              </a:solidFill>
              <a:latin typeface="+mj-lt"/>
            </a:endParaRPr>
          </a:p>
        </p:txBody>
      </p:sp>
      <p:sp>
        <p:nvSpPr>
          <p:cNvPr id="24" name="Rectangular Callout 23"/>
          <p:cNvSpPr/>
          <p:nvPr/>
        </p:nvSpPr>
        <p:spPr>
          <a:xfrm>
            <a:off x="225648" y="299279"/>
            <a:ext cx="3748085" cy="1478208"/>
          </a:xfrm>
          <a:prstGeom prst="wedgeRectCallout">
            <a:avLst>
              <a:gd name="adj1" fmla="val 92635"/>
              <a:gd name="adj2" fmla="val 7656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2ECC71"/>
                </a:solidFill>
                <a:latin typeface="+mj-lt"/>
              </a:rPr>
              <a:t>Output</a:t>
            </a:r>
          </a:p>
          <a:p>
            <a:r>
              <a:rPr lang="en-IN" sz="2400" dirty="0" smtClean="0">
                <a:solidFill>
                  <a:schemeClr val="tx1"/>
                </a:solidFill>
                <a:latin typeface="+mj-lt"/>
              </a:rPr>
              <a:t>Output layer: final o/p Input/hidden layer: o/p to other neurons</a:t>
            </a:r>
            <a:endParaRPr lang="en-US" sz="2400" b="1" dirty="0">
              <a:solidFill>
                <a:schemeClr val="tx1"/>
              </a:solidFill>
              <a:latin typeface="+mj-lt"/>
            </a:endParaRPr>
          </a:p>
        </p:txBody>
      </p:sp>
      <p:sp>
        <p:nvSpPr>
          <p:cNvPr id="25" name="Rectangular Callout 24"/>
          <p:cNvSpPr/>
          <p:nvPr/>
        </p:nvSpPr>
        <p:spPr>
          <a:xfrm>
            <a:off x="225648" y="5134582"/>
            <a:ext cx="3502868" cy="760610"/>
          </a:xfrm>
          <a:prstGeom prst="wedgeRectCallout">
            <a:avLst>
              <a:gd name="adj1" fmla="val 52405"/>
              <a:gd name="adj2" fmla="val 11307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Some input items can be bias terms (constant) e.g. 1</a:t>
            </a:r>
            <a:endParaRPr lang="en-US" sz="2400" b="1" dirty="0">
              <a:solidFill>
                <a:schemeClr val="tx1"/>
              </a:solidFill>
              <a:latin typeface="+mj-lt"/>
            </a:endParaRPr>
          </a:p>
        </p:txBody>
      </p:sp>
      <p:sp>
        <p:nvSpPr>
          <p:cNvPr id="27" name="Rectangular Callout 26"/>
          <p:cNvSpPr/>
          <p:nvPr/>
        </p:nvSpPr>
        <p:spPr>
          <a:xfrm>
            <a:off x="225648" y="1903164"/>
            <a:ext cx="4397674" cy="1522856"/>
          </a:xfrm>
          <a:prstGeom prst="wedgeRectCallout">
            <a:avLst>
              <a:gd name="adj1" fmla="val 77348"/>
              <a:gd name="adj2" fmla="val 554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2ECC71"/>
                </a:solidFill>
                <a:latin typeface="+mj-lt"/>
              </a:rPr>
              <a:t>Activation</a:t>
            </a:r>
          </a:p>
          <a:p>
            <a:r>
              <a:rPr lang="en-IN" sz="2400" dirty="0" smtClean="0">
                <a:solidFill>
                  <a:schemeClr val="tx1"/>
                </a:solidFill>
                <a:latin typeface="+mj-lt"/>
              </a:rPr>
              <a:t>Input layer: always id</a:t>
            </a:r>
          </a:p>
          <a:p>
            <a:r>
              <a:rPr lang="en-IN" sz="2400" dirty="0" smtClean="0">
                <a:solidFill>
                  <a:schemeClr val="tx1"/>
                </a:solidFill>
                <a:latin typeface="+mj-lt"/>
              </a:rPr>
              <a:t>Output layer: </a:t>
            </a:r>
            <a:r>
              <a:rPr lang="en-IN" sz="2400" dirty="0" smtClean="0">
                <a:solidFill>
                  <a:schemeClr val="tx1"/>
                </a:solidFill>
                <a:latin typeface="+mj-lt"/>
              </a:rPr>
              <a:t>id/</a:t>
            </a:r>
            <a:r>
              <a:rPr lang="en-IN" sz="2400" dirty="0" err="1" smtClean="0">
                <a:solidFill>
                  <a:schemeClr val="tx1"/>
                </a:solidFill>
                <a:latin typeface="+mj-lt"/>
              </a:rPr>
              <a:t>softmax</a:t>
            </a:r>
            <a:r>
              <a:rPr lang="en-IN" sz="2400" dirty="0" smtClean="0">
                <a:solidFill>
                  <a:schemeClr val="tx1"/>
                </a:solidFill>
                <a:latin typeface="+mj-lt"/>
              </a:rPr>
              <a:t>/sign </a:t>
            </a:r>
            <a:r>
              <a:rPr lang="en-IN" sz="2400" dirty="0" err="1" smtClean="0">
                <a:solidFill>
                  <a:schemeClr val="tx1"/>
                </a:solidFill>
                <a:latin typeface="+mj-lt"/>
              </a:rPr>
              <a:t>etc</a:t>
            </a:r>
            <a:endParaRPr lang="en-IN" sz="2400" dirty="0" smtClean="0">
              <a:solidFill>
                <a:schemeClr val="tx1"/>
              </a:solidFill>
              <a:latin typeface="+mj-lt"/>
            </a:endParaRPr>
          </a:p>
          <a:p>
            <a:r>
              <a:rPr lang="en-IN" sz="2400" dirty="0" smtClean="0">
                <a:solidFill>
                  <a:schemeClr val="tx1"/>
                </a:solidFill>
                <a:latin typeface="+mj-lt"/>
              </a:rPr>
              <a:t>Hidden layer: </a:t>
            </a:r>
            <a:r>
              <a:rPr lang="en-IN" sz="2400" dirty="0" smtClean="0">
                <a:solidFill>
                  <a:schemeClr val="tx1"/>
                </a:solidFill>
                <a:latin typeface="+mj-lt"/>
              </a:rPr>
              <a:t>non-linear e.g. </a:t>
            </a:r>
            <a:r>
              <a:rPr lang="en-IN" sz="2400" dirty="0" err="1" smtClean="0">
                <a:solidFill>
                  <a:schemeClr val="tx1"/>
                </a:solidFill>
                <a:latin typeface="+mj-lt"/>
              </a:rPr>
              <a:t>ReLU</a:t>
            </a:r>
            <a:endParaRPr lang="en-US" sz="2400" dirty="0">
              <a:solidFill>
                <a:schemeClr val="tx1"/>
              </a:solidFill>
              <a:latin typeface="+mj-lt"/>
            </a:endParaRPr>
          </a:p>
        </p:txBody>
      </p:sp>
      <mc:AlternateContent xmlns:mc="http://schemas.openxmlformats.org/markup-compatibility/2006" xmlns:a14="http://schemas.microsoft.com/office/drawing/2010/main">
        <mc:Choice Requires="a14">
          <p:sp>
            <p:nvSpPr>
              <p:cNvPr id="28" name="Rectangle 27"/>
              <p:cNvSpPr/>
              <p:nvPr/>
            </p:nvSpPr>
            <p:spPr>
              <a:xfrm>
                <a:off x="7239339" y="6106393"/>
                <a:ext cx="6367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600" b="0" i="1" smtClean="0">
                          <a:latin typeface="Cambria Math" panose="02040503050406030204" pitchFamily="18" charset="0"/>
                        </a:rPr>
                        <m:t>…</m:t>
                      </m:r>
                    </m:oMath>
                  </m:oMathPara>
                </a14:m>
                <a:endParaRPr lang="en-US" sz="3600" dirty="0"/>
              </a:p>
            </p:txBody>
          </p:sp>
        </mc:Choice>
        <mc:Fallback xmlns="">
          <p:sp>
            <p:nvSpPr>
              <p:cNvPr id="28" name="Rectangle 27"/>
              <p:cNvSpPr>
                <a:spLocks noRot="1" noChangeAspect="1" noMove="1" noResize="1" noEditPoints="1" noAdjustHandles="1" noChangeArrowheads="1" noChangeShapeType="1" noTextEdit="1"/>
              </p:cNvSpPr>
              <p:nvPr/>
            </p:nvSpPr>
            <p:spPr>
              <a:xfrm>
                <a:off x="7239339" y="6106393"/>
                <a:ext cx="636713" cy="646331"/>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625356" y="4906797"/>
                <a:ext cx="6367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600" b="0" i="1" smtClean="0">
                          <a:latin typeface="Cambria Math" panose="02040503050406030204" pitchFamily="18" charset="0"/>
                        </a:rPr>
                        <m:t>…</m:t>
                      </m:r>
                    </m:oMath>
                  </m:oMathPara>
                </a14:m>
                <a:endParaRPr lang="en-US" sz="3600" dirty="0"/>
              </a:p>
            </p:txBody>
          </p:sp>
        </mc:Choice>
        <mc:Fallback xmlns="">
          <p:sp>
            <p:nvSpPr>
              <p:cNvPr id="29" name="Rectangle 28"/>
              <p:cNvSpPr>
                <a:spLocks noRot="1" noChangeAspect="1" noMove="1" noResize="1" noEditPoints="1" noAdjustHandles="1" noChangeArrowheads="1" noChangeShapeType="1" noTextEdit="1"/>
              </p:cNvSpPr>
              <p:nvPr/>
            </p:nvSpPr>
            <p:spPr>
              <a:xfrm>
                <a:off x="6625356" y="4906797"/>
                <a:ext cx="636713" cy="646331"/>
              </a:xfrm>
              <a:prstGeom prst="rect">
                <a:avLst/>
              </a:prstGeom>
              <a:blipFill>
                <a:blip r:embed="rId13"/>
                <a:stretch>
                  <a:fillRect/>
                </a:stretch>
              </a:blipFill>
            </p:spPr>
            <p:txBody>
              <a:bodyPr/>
              <a:lstStyle/>
              <a:p>
                <a:r>
                  <a:rPr lang="en-IN">
                    <a:noFill/>
                  </a:rPr>
                  <a:t> </a:t>
                </a:r>
              </a:p>
            </p:txBody>
          </p:sp>
        </mc:Fallback>
      </mc:AlternateContent>
      <p:grpSp>
        <p:nvGrpSpPr>
          <p:cNvPr id="32" name="Group 31"/>
          <p:cNvGrpSpPr/>
          <p:nvPr/>
        </p:nvGrpSpPr>
        <p:grpSpPr>
          <a:xfrm>
            <a:off x="10652194" y="6081"/>
            <a:ext cx="1468606" cy="1238929"/>
            <a:chOff x="12383748" y="1219011"/>
            <a:chExt cx="1862104" cy="1570887"/>
          </a:xfrm>
        </p:grpSpPr>
        <p:sp>
          <p:nvSpPr>
            <p:cNvPr id="33" name="Freeform 32"/>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33"/>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34"/>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ectangular Callout 37"/>
          <p:cNvSpPr/>
          <p:nvPr/>
        </p:nvSpPr>
        <p:spPr>
          <a:xfrm>
            <a:off x="4253501" y="241769"/>
            <a:ext cx="6237778" cy="868956"/>
          </a:xfrm>
          <a:prstGeom prst="wedgeRectCallout">
            <a:avLst>
              <a:gd name="adj1" fmla="val 62737"/>
              <a:gd name="adj2" fmla="val 5415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A network with no </a:t>
            </a:r>
            <a:r>
              <a:rPr lang="en-US" sz="2400" dirty="0">
                <a:solidFill>
                  <a:schemeClr val="tx1"/>
                </a:solidFill>
                <a:latin typeface="+mj-lt"/>
              </a:rPr>
              <a:t>hidden layer </a:t>
            </a:r>
            <a:r>
              <a:rPr lang="en-US" sz="2400" dirty="0" smtClean="0">
                <a:solidFill>
                  <a:schemeClr val="tx1"/>
                </a:solidFill>
                <a:latin typeface="+mj-lt"/>
              </a:rPr>
              <a:t>is </a:t>
            </a:r>
            <a:r>
              <a:rPr lang="en-US" sz="2400" dirty="0">
                <a:solidFill>
                  <a:schemeClr val="tx1"/>
                </a:solidFill>
                <a:latin typeface="+mj-lt"/>
              </a:rPr>
              <a:t>just a </a:t>
            </a:r>
            <a:r>
              <a:rPr lang="en-US" sz="2400" dirty="0" smtClean="0">
                <a:solidFill>
                  <a:schemeClr val="tx1"/>
                </a:solidFill>
                <a:latin typeface="+mj-lt"/>
              </a:rPr>
              <a:t>generalized linear </a:t>
            </a:r>
            <a:r>
              <a:rPr lang="en-US" sz="2400" dirty="0">
                <a:solidFill>
                  <a:schemeClr val="tx1"/>
                </a:solidFill>
                <a:latin typeface="+mj-lt"/>
              </a:rPr>
              <a:t>model, also called a </a:t>
            </a:r>
            <a:r>
              <a:rPr lang="en-US" sz="2400" b="1" dirty="0" smtClean="0">
                <a:solidFill>
                  <a:schemeClr val="tx1"/>
                </a:solidFill>
                <a:latin typeface="+mj-lt"/>
              </a:rPr>
              <a:t>perceptron</a:t>
            </a:r>
            <a:endParaRPr lang="en-US" sz="2400" b="1" dirty="0">
              <a:solidFill>
                <a:schemeClr val="tx1"/>
              </a:solidFill>
              <a:latin typeface="+mj-lt"/>
            </a:endParaRPr>
          </a:p>
        </p:txBody>
      </p:sp>
    </p:spTree>
    <p:extLst>
      <p:ext uri="{BB962C8B-B14F-4D97-AF65-F5344CB8AC3E}">
        <p14:creationId xmlns:p14="http://schemas.microsoft.com/office/powerpoint/2010/main" val="348890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par>
                          <p:cTn id="67" fill="hold">
                            <p:stCondLst>
                              <p:cond delay="1500"/>
                            </p:stCondLst>
                            <p:childTnLst>
                              <p:par>
                                <p:cTn id="68" presetID="22" presetClass="entr" presetSubtype="4"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down)">
                                      <p:cBhvr>
                                        <p:cTn id="70" dur="500"/>
                                        <p:tgtEl>
                                          <p:spTgt spid="16"/>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par>
                          <p:cTn id="75" fill="hold">
                            <p:stCondLst>
                              <p:cond delay="2500"/>
                            </p:stCondLst>
                            <p:childTnLst>
                              <p:par>
                                <p:cTn id="76" presetID="22" presetClass="entr" presetSubtype="4"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left)">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500"/>
                                        <p:tgtEl>
                                          <p:spTgt spid="17"/>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wipe(left)">
                                      <p:cBhvr>
                                        <p:cTn id="106" dur="500"/>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childTnLst>
                          </p:cTn>
                        </p:par>
                        <p:par>
                          <p:cTn id="111" fill="hold">
                            <p:stCondLst>
                              <p:cond delay="0"/>
                            </p:stCondLst>
                            <p:childTnLst>
                              <p:par>
                                <p:cTn id="112" presetID="22" presetClass="entr" presetSubtype="2" fill="hold" grpId="0" nodeType="after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right)">
                                      <p:cBhvr>
                                        <p:cTn id="1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1" grpId="0"/>
      <p:bldP spid="12" grpId="0"/>
      <p:bldP spid="13" grpId="0"/>
      <p:bldP spid="14" grpId="0"/>
      <p:bldP spid="15" grpId="0"/>
      <p:bldP spid="17" grpId="0" animBg="1"/>
      <p:bldP spid="19" grpId="0"/>
      <p:bldP spid="20" grpId="0"/>
      <p:bldP spid="21" grpId="0"/>
      <p:bldP spid="22" grpId="0"/>
      <p:bldP spid="23" grpId="0" animBg="1"/>
      <p:bldP spid="24" grpId="0" animBg="1"/>
      <p:bldP spid="25" grpId="0" animBg="1"/>
      <p:bldP spid="27" grpId="0" animBg="1"/>
      <p:bldP spid="28" grpId="0"/>
      <p:bldP spid="29" grpId="0"/>
      <p:bldP spid="3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RNN Variants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60</a:t>
            </a:fld>
            <a:endParaRPr lang="en-US"/>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3611759" y="1085530"/>
                <a:ext cx="8580242" cy="5270820"/>
              </a:xfrm>
            </p:spPr>
            <p:txBody>
              <a:bodyPr>
                <a:normAutofit/>
              </a:bodyPr>
              <a:lstStyle/>
              <a:p>
                <a:r>
                  <a:rPr lang="en-IN" dirty="0" smtClean="0"/>
                  <a:t>The first variant is called “teacher forcing”</a:t>
                </a:r>
              </a:p>
              <a:p>
                <a:pPr lvl="2"/>
                <a:r>
                  <a:rPr lang="en-IN" dirty="0" smtClean="0"/>
                  <a:t>The true label at time </a:t>
                </a:r>
                <a14:m>
                  <m:oMath xmlns:m="http://schemas.openxmlformats.org/officeDocument/2006/math">
                    <m:r>
                      <a:rPr lang="en-IN" b="0" i="1" smtClean="0">
                        <a:latin typeface="Cambria Math" panose="02040503050406030204" pitchFamily="18" charset="0"/>
                      </a:rPr>
                      <m:t>𝑡</m:t>
                    </m:r>
                  </m:oMath>
                </a14:m>
                <a:r>
                  <a:rPr lang="en-IN" dirty="0" smtClean="0"/>
                  <a:t> is available to hidden layers at time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+1</m:t>
                    </m:r>
                  </m:oMath>
                </a14:m>
                <a:r>
                  <a:rPr lang="en-IN" dirty="0" smtClean="0"/>
                  <a:t> as an input</a:t>
                </a:r>
              </a:p>
              <a:p>
                <a:pPr lvl="2"/>
                <a:r>
                  <a:rPr lang="en-IN" dirty="0" smtClean="0"/>
                  <a:t>At test time since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oMath>
                </a14:m>
                <a:r>
                  <a:rPr lang="en-US" dirty="0" smtClean="0"/>
                  <a:t> is not available, </a:t>
                </a:r>
                <a14:m>
                  <m:oMath xmlns:m="http://schemas.openxmlformats.org/officeDocument/2006/math">
                    <m:sSup>
                      <m:sSupPr>
                        <m:ctrlPr>
                          <a:rPr lang="en-IN" b="0" i="1" dirty="0" smtClean="0">
                            <a:latin typeface="Cambria Math" panose="02040503050406030204" pitchFamily="18" charset="0"/>
                            <a:sym typeface="Webdings" panose="05030102010509060703" pitchFamily="18" charset="2"/>
                          </a:rPr>
                        </m:ctrlPr>
                      </m:sSupPr>
                      <m:e>
                        <m:acc>
                          <m:accPr>
                            <m:chr m:val="̂"/>
                            <m:ctrlPr>
                              <a:rPr lang="en-IN" b="0" i="1" smtClean="0">
                                <a:latin typeface="Cambria Math" panose="02040503050406030204" pitchFamily="18" charset="0"/>
                                <a:sym typeface="Webdings" panose="05030102010509060703" pitchFamily="18" charset="2"/>
                              </a:rPr>
                            </m:ctrlPr>
                          </m:accPr>
                          <m:e>
                            <m:r>
                              <a:rPr lang="en-IN" b="0" i="1" smtClean="0">
                                <a:latin typeface="Cambria Math" panose="02040503050406030204" pitchFamily="18" charset="0"/>
                                <a:sym typeface="Webdings" panose="05030102010509060703" pitchFamily="18" charset="2"/>
                              </a:rPr>
                              <m:t>𝑦</m:t>
                            </m:r>
                          </m:e>
                        </m:acc>
                      </m:e>
                      <m:sup>
                        <m:r>
                          <a:rPr lang="en-IN" b="0" i="1" dirty="0" smtClean="0">
                            <a:latin typeface="Cambria Math" panose="02040503050406030204" pitchFamily="18" charset="0"/>
                            <a:sym typeface="Webdings" panose="05030102010509060703" pitchFamily="18" charset="2"/>
                          </a:rPr>
                          <m:t>𝑡</m:t>
                        </m:r>
                      </m:sup>
                    </m:sSup>
                  </m:oMath>
                </a14:m>
                <a:r>
                  <a:rPr lang="en-US" dirty="0" smtClean="0"/>
                  <a:t> passed instead</a:t>
                </a:r>
              </a:p>
              <a:p>
                <a:r>
                  <a:rPr lang="en-IN" dirty="0" smtClean="0"/>
                  <a:t>The second variant is called </a:t>
                </a:r>
                <a:r>
                  <a:rPr lang="en-IN" i="1" dirty="0" smtClean="0"/>
                  <a:t>attention</a:t>
                </a:r>
                <a:r>
                  <a:rPr lang="en-IN" dirty="0" smtClean="0"/>
                  <a:t> mechanism</a:t>
                </a:r>
              </a:p>
              <a:p>
                <a:pPr lvl="2"/>
                <a:r>
                  <a:rPr lang="en-IN" dirty="0" smtClean="0"/>
                  <a:t>Very powerful and popular. It is “all you need”!</a:t>
                </a:r>
              </a:p>
              <a:p>
                <a:pPr lvl="2"/>
                <a:r>
                  <a:rPr lang="en-US" dirty="0"/>
                  <a:t>Usually a separate NN </a:t>
                </a:r>
                <a:r>
                  <a:rPr lang="en-US" dirty="0" smtClean="0"/>
                  <a:t>used </a:t>
                </a:r>
                <a:r>
                  <a:rPr lang="en-US" dirty="0"/>
                  <a:t>to select a </a:t>
                </a:r>
                <a:r>
                  <a:rPr lang="en-US" dirty="0" smtClean="0"/>
                  <a:t>subset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𝑡</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𝑇</m:t>
                        </m:r>
                      </m:e>
                    </m:d>
                  </m:oMath>
                </a14:m>
                <a:r>
                  <a:rPr lang="en-US" dirty="0" smtClean="0"/>
                  <a:t> (</a:t>
                </a:r>
                <a14:m>
                  <m:oMath xmlns:m="http://schemas.openxmlformats.org/officeDocument/2006/math">
                    <m:r>
                      <a:rPr lang="en-IN" b="0" i="1" smtClean="0">
                        <a:latin typeface="Cambria Math" panose="02040503050406030204" pitchFamily="18" charset="0"/>
                      </a:rPr>
                      <m:t>𝑇</m:t>
                    </m:r>
                  </m:oMath>
                </a14:m>
                <a:r>
                  <a:rPr lang="en-US" dirty="0" smtClean="0"/>
                  <a:t> is </a:t>
                </a:r>
                <a:r>
                  <a:rPr lang="en-US" dirty="0"/>
                  <a:t>length of </a:t>
                </a:r>
                <a:r>
                  <a:rPr lang="en-US" dirty="0" err="1"/>
                  <a:t>seq</a:t>
                </a:r>
                <a:r>
                  <a:rPr lang="en-US" dirty="0"/>
                  <a:t>) such that </a:t>
                </a:r>
                <a:r>
                  <a:rPr lang="en-US" dirty="0" smtClean="0"/>
                  <a:t>hidden states </a:t>
                </a:r>
                <a14:m>
                  <m:oMath xmlns:m="http://schemas.openxmlformats.org/officeDocument/2006/math">
                    <m:sSub>
                      <m:sSubPr>
                        <m:ctrlPr>
                          <a:rPr lang="en-IN" b="0" i="1" smtClean="0">
                            <a:latin typeface="Cambria Math" panose="02040503050406030204" pitchFamily="18" charset="0"/>
                          </a:rPr>
                        </m:ctrlPr>
                      </m:sSubPr>
                      <m:e>
                        <m:r>
                          <a:rPr lang="en-IN" b="1" i="0" smtClean="0">
                            <a:latin typeface="Cambria Math" panose="02040503050406030204" pitchFamily="18" charset="0"/>
                          </a:rPr>
                          <m:t>𝐡</m:t>
                        </m:r>
                      </m:e>
                      <m:sub>
                        <m:r>
                          <a:rPr lang="en-IN" b="0" i="1" smtClean="0">
                            <a:latin typeface="Cambria Math" panose="02040503050406030204" pitchFamily="18" charset="0"/>
                          </a:rPr>
                          <m:t>𝑡</m:t>
                        </m:r>
                      </m:sub>
                    </m:sSub>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𝑡</m:t>
                        </m:r>
                      </m:sub>
                    </m:sSub>
                  </m:oMath>
                </a14:m>
                <a:r>
                  <a:rPr lang="en-US" dirty="0" smtClean="0"/>
                  <a:t> are useful </a:t>
                </a:r>
                <a:r>
                  <a:rPr lang="en-US" dirty="0"/>
                  <a:t>in </a:t>
                </a:r>
                <a:r>
                  <a:rPr lang="en-US" dirty="0" smtClean="0"/>
                  <a:t>predicting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oMath>
                </a14:m>
                <a:endParaRPr lang="en-IN" dirty="0" smtClean="0"/>
              </a:p>
              <a:p>
                <a:pPr lvl="2"/>
                <a:r>
                  <a:rPr lang="en-IN" dirty="0" smtClean="0"/>
                  <a:t>Idea stems from machine translation where sentences in different languages may reorder words</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3611759" y="1085530"/>
                <a:ext cx="8580242" cy="5270820"/>
              </a:xfrm>
              <a:blipFill>
                <a:blip r:embed="rId2"/>
                <a:stretch>
                  <a:fillRect l="-710" t="-2775" r="-497"/>
                </a:stretch>
              </a:blipFill>
            </p:spPr>
            <p:txBody>
              <a:bodyPr/>
              <a:lstStyle/>
              <a:p>
                <a:r>
                  <a:rPr lang="en-IN">
                    <a:noFill/>
                  </a:rPr>
                  <a:t> </a:t>
                </a:r>
              </a:p>
            </p:txBody>
          </p:sp>
        </mc:Fallback>
      </mc:AlternateContent>
      <p:grpSp>
        <p:nvGrpSpPr>
          <p:cNvPr id="49" name="Group 48"/>
          <p:cNvGrpSpPr/>
          <p:nvPr/>
        </p:nvGrpSpPr>
        <p:grpSpPr>
          <a:xfrm>
            <a:off x="253352" y="1019355"/>
            <a:ext cx="1253883" cy="5336995"/>
            <a:chOff x="11061588" y="708726"/>
            <a:chExt cx="1253883" cy="5336995"/>
          </a:xfrm>
        </p:grpSpPr>
        <p:grpSp>
          <p:nvGrpSpPr>
            <p:cNvPr id="50" name="Group 49"/>
            <p:cNvGrpSpPr/>
            <p:nvPr/>
          </p:nvGrpSpPr>
          <p:grpSpPr>
            <a:xfrm>
              <a:off x="11061588" y="708726"/>
              <a:ext cx="885668" cy="5336995"/>
              <a:chOff x="10240314" y="1201808"/>
              <a:chExt cx="885668" cy="5336995"/>
            </a:xfrm>
            <a:solidFill>
              <a:schemeClr val="bg1"/>
            </a:solidFill>
          </p:grpSpPr>
          <p:sp>
            <p:nvSpPr>
              <p:cNvPr id="52" name="Oval 51"/>
              <p:cNvSpPr/>
              <p:nvPr/>
            </p:nvSpPr>
            <p:spPr>
              <a:xfrm>
                <a:off x="10240314" y="5665835"/>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53" name="Straight Arrow Connector 52"/>
              <p:cNvCxnSpPr>
                <a:stCxn id="52" idx="0"/>
              </p:cNvCxnSpPr>
              <p:nvPr/>
            </p:nvCxnSpPr>
            <p:spPr>
              <a:xfrm flipV="1">
                <a:off x="10676798" y="4928861"/>
                <a:ext cx="0" cy="736974"/>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5" idx="0"/>
                <a:endCxn id="56" idx="4"/>
              </p:cNvCxnSpPr>
              <p:nvPr/>
            </p:nvCxnSpPr>
            <p:spPr>
              <a:xfrm flipV="1">
                <a:off x="10676798" y="2074776"/>
                <a:ext cx="0" cy="719075"/>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10240314" y="279385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56" name="Oval 55"/>
              <p:cNvSpPr/>
              <p:nvPr/>
            </p:nvSpPr>
            <p:spPr>
              <a:xfrm>
                <a:off x="10240314" y="1201808"/>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57" name="Rectangle 56"/>
                  <p:cNvSpPr/>
                  <p:nvPr/>
                </p:nvSpPr>
                <p:spPr>
                  <a:xfrm>
                    <a:off x="10429775" y="5803622"/>
                    <a:ext cx="494046"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58" name="Rectangle 57"/>
                  <p:cNvSpPr>
                    <a:spLocks noRot="1" noChangeAspect="1" noMove="1" noResize="1" noEditPoints="1" noAdjustHandles="1" noChangeArrowheads="1" noChangeShapeType="1" noTextEdit="1"/>
                  </p:cNvSpPr>
                  <p:nvPr/>
                </p:nvSpPr>
                <p:spPr>
                  <a:xfrm>
                    <a:off x="10429775" y="5803622"/>
                    <a:ext cx="494046" cy="584775"/>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10429775" y="2931638"/>
                    <a:ext cx="498855"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𝐠</m:t>
                          </m:r>
                        </m:oMath>
                      </m:oMathPara>
                    </a14:m>
                    <a:endParaRPr lang="en-US" sz="1600" b="1" dirty="0"/>
                  </a:p>
                </p:txBody>
              </p:sp>
            </mc:Choice>
            <mc:Fallback xmlns="">
              <p:sp>
                <p:nvSpPr>
                  <p:cNvPr id="59" name="Rectangle 58"/>
                  <p:cNvSpPr>
                    <a:spLocks noRot="1" noChangeAspect="1" noMove="1" noResize="1" noEditPoints="1" noAdjustHandles="1" noChangeArrowheads="1" noChangeShapeType="1" noTextEdit="1"/>
                  </p:cNvSpPr>
                  <p:nvPr/>
                </p:nvSpPr>
                <p:spPr>
                  <a:xfrm>
                    <a:off x="10429775" y="2931638"/>
                    <a:ext cx="498855"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10429775" y="1320787"/>
                    <a:ext cx="513859"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oMath>
                      </m:oMathPara>
                    </a14:m>
                    <a:endParaRPr lang="en-US" sz="1600" i="1" dirty="0"/>
                  </a:p>
                </p:txBody>
              </p:sp>
            </mc:Choice>
            <mc:Fallback xmlns="">
              <p:sp>
                <p:nvSpPr>
                  <p:cNvPr id="60" name="Rectangle 59"/>
                  <p:cNvSpPr>
                    <a:spLocks noRot="1" noChangeAspect="1" noMove="1" noResize="1" noEditPoints="1" noAdjustHandles="1" noChangeArrowheads="1" noChangeShapeType="1" noTextEdit="1"/>
                  </p:cNvSpPr>
                  <p:nvPr/>
                </p:nvSpPr>
                <p:spPr>
                  <a:xfrm>
                    <a:off x="10429775" y="1320787"/>
                    <a:ext cx="513859" cy="584775"/>
                  </a:xfrm>
                  <a:prstGeom prst="rect">
                    <a:avLst/>
                  </a:prstGeom>
                  <a:blipFill rotWithShape="0">
                    <a:blip r:embed="rId17"/>
                    <a:stretch>
                      <a:fillRect/>
                    </a:stretch>
                  </a:blipFill>
                </p:spPr>
                <p:txBody>
                  <a:bodyPr/>
                  <a:lstStyle/>
                  <a:p>
                    <a:r>
                      <a:rPr lang="en-US">
                        <a:noFill/>
                      </a:rPr>
                      <a:t> </a:t>
                    </a:r>
                  </a:p>
                </p:txBody>
              </p:sp>
            </mc:Fallback>
          </mc:AlternateContent>
          <p:cxnSp>
            <p:nvCxnSpPr>
              <p:cNvPr id="60" name="Straight Arrow Connector 59"/>
              <p:cNvCxnSpPr>
                <a:stCxn id="62" idx="0"/>
                <a:endCxn id="55" idx="4"/>
              </p:cNvCxnSpPr>
              <p:nvPr/>
            </p:nvCxnSpPr>
            <p:spPr>
              <a:xfrm flipV="1">
                <a:off x="10676798" y="3666819"/>
                <a:ext cx="0" cy="705812"/>
              </a:xfrm>
              <a:prstGeom prst="straightConnector1">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6" idx="6"/>
                <a:endCxn id="62" idx="6"/>
              </p:cNvCxnSpPr>
              <p:nvPr/>
            </p:nvCxnSpPr>
            <p:spPr>
              <a:xfrm>
                <a:off x="11113282" y="1638292"/>
                <a:ext cx="12700" cy="3170823"/>
              </a:xfrm>
              <a:prstGeom prst="curvedConnector3">
                <a:avLst>
                  <a:gd name="adj1" fmla="val 1800000"/>
                </a:avLst>
              </a:prstGeom>
              <a:grp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0240314" y="4372631"/>
                <a:ext cx="872968" cy="87296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3" name="Rectangle 62"/>
                  <p:cNvSpPr/>
                  <p:nvPr/>
                </p:nvSpPr>
                <p:spPr>
                  <a:xfrm>
                    <a:off x="10429775" y="4491388"/>
                    <a:ext cx="529312" cy="584775"/>
                  </a:xfrm>
                  <a:prstGeom prst="rect">
                    <a:avLst/>
                  </a:prstGeom>
                  <a:grp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𝐡</m:t>
                          </m:r>
                        </m:oMath>
                      </m:oMathPara>
                    </a14:m>
                    <a:endParaRPr lang="en-US" sz="1600" b="1" dirty="0"/>
                  </a:p>
                </p:txBody>
              </p:sp>
            </mc:Choice>
            <mc:Fallback xmlns="">
              <p:sp>
                <p:nvSpPr>
                  <p:cNvPr id="64" name="Rectangle 63"/>
                  <p:cNvSpPr>
                    <a:spLocks noRot="1" noChangeAspect="1" noMove="1" noResize="1" noEditPoints="1" noAdjustHandles="1" noChangeArrowheads="1" noChangeShapeType="1" noTextEdit="1"/>
                  </p:cNvSpPr>
                  <p:nvPr/>
                </p:nvSpPr>
                <p:spPr>
                  <a:xfrm>
                    <a:off x="10429775" y="4491388"/>
                    <a:ext cx="529312" cy="584775"/>
                  </a:xfrm>
                  <a:prstGeom prst="rect">
                    <a:avLst/>
                  </a:prstGeom>
                  <a:blipFill rotWithShape="0">
                    <a:blip r:embed="rId18"/>
                    <a:stretch>
                      <a:fillRect/>
                    </a:stretch>
                  </a:blipFill>
                </p:spPr>
                <p:txBody>
                  <a:bodyPr/>
                  <a:lstStyle/>
                  <a:p>
                    <a:r>
                      <a:rPr lang="en-US">
                        <a:noFill/>
                      </a:rPr>
                      <a:t> </a:t>
                    </a:r>
                  </a:p>
                </p:txBody>
              </p:sp>
            </mc:Fallback>
          </mc:AlternateContent>
        </p:grpSp>
        <p:sp>
          <p:nvSpPr>
            <p:cNvPr id="51" name="Rectangle 50"/>
            <p:cNvSpPr/>
            <p:nvPr/>
          </p:nvSpPr>
          <p:spPr>
            <a:xfrm>
              <a:off x="12045720" y="2460870"/>
              <a:ext cx="269751" cy="269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1507235" y="1019355"/>
            <a:ext cx="1231556" cy="5336995"/>
            <a:chOff x="5690980" y="1019355"/>
            <a:chExt cx="1231556" cy="5336995"/>
          </a:xfrm>
        </p:grpSpPr>
        <p:sp>
          <p:nvSpPr>
            <p:cNvPr id="66" name="Oval 65"/>
            <p:cNvSpPr/>
            <p:nvPr/>
          </p:nvSpPr>
          <p:spPr>
            <a:xfrm>
              <a:off x="5851234" y="5483382"/>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67" name="Straight Arrow Connector 66"/>
            <p:cNvCxnSpPr>
              <a:stCxn id="66" idx="0"/>
            </p:cNvCxnSpPr>
            <p:nvPr/>
          </p:nvCxnSpPr>
          <p:spPr>
            <a:xfrm flipV="1">
              <a:off x="6287718" y="4746408"/>
              <a:ext cx="0" cy="736974"/>
            </a:xfrm>
            <a:prstGeom prst="straightConnector1">
              <a:avLst/>
            </a:prstGeom>
            <a:solidFill>
              <a:schemeClr val="bg1"/>
            </a:solid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9" idx="0"/>
              <a:endCxn id="70" idx="4"/>
            </p:cNvCxnSpPr>
            <p:nvPr/>
          </p:nvCxnSpPr>
          <p:spPr>
            <a:xfrm flipV="1">
              <a:off x="6287718" y="1892323"/>
              <a:ext cx="0" cy="719075"/>
            </a:xfrm>
            <a:prstGeom prst="straightConnector1">
              <a:avLst/>
            </a:prstGeom>
            <a:solidFill>
              <a:schemeClr val="bg1"/>
            </a:solid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851234" y="2611398"/>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0" name="Oval 69"/>
            <p:cNvSpPr/>
            <p:nvPr/>
          </p:nvSpPr>
          <p:spPr>
            <a:xfrm>
              <a:off x="5851234" y="1019355"/>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1" name="Rectangle 70"/>
                <p:cNvSpPr/>
                <p:nvPr/>
              </p:nvSpPr>
              <p:spPr>
                <a:xfrm>
                  <a:off x="6040695" y="5621169"/>
                  <a:ext cx="494046"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𝐱</m:t>
                        </m:r>
                      </m:oMath>
                    </m:oMathPara>
                  </a14:m>
                  <a:endParaRPr lang="en-US" sz="1600" b="1" dirty="0"/>
                </a:p>
              </p:txBody>
            </p:sp>
          </mc:Choice>
          <mc:Fallback xmlns="">
            <p:sp>
              <p:nvSpPr>
                <p:cNvPr id="74" name="Rectangle 73"/>
                <p:cNvSpPr>
                  <a:spLocks noRot="1" noChangeAspect="1" noMove="1" noResize="1" noEditPoints="1" noAdjustHandles="1" noChangeArrowheads="1" noChangeShapeType="1" noTextEdit="1"/>
                </p:cNvSpPr>
                <p:nvPr/>
              </p:nvSpPr>
              <p:spPr>
                <a:xfrm>
                  <a:off x="6040695" y="5621169"/>
                  <a:ext cx="494046"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6040695" y="2749185"/>
                  <a:ext cx="498855"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𝐠</m:t>
                        </m:r>
                      </m:oMath>
                    </m:oMathPara>
                  </a14:m>
                  <a:endParaRPr lang="en-US" sz="1600" b="1" dirty="0"/>
                </a:p>
              </p:txBody>
            </p:sp>
          </mc:Choice>
          <mc:Fallback xmlns="">
            <p:sp>
              <p:nvSpPr>
                <p:cNvPr id="75" name="Rectangle 74"/>
                <p:cNvSpPr>
                  <a:spLocks noRot="1" noChangeAspect="1" noMove="1" noResize="1" noEditPoints="1" noAdjustHandles="1" noChangeArrowheads="1" noChangeShapeType="1" noTextEdit="1"/>
                </p:cNvSpPr>
                <p:nvPr/>
              </p:nvSpPr>
              <p:spPr>
                <a:xfrm>
                  <a:off x="6040695" y="2749185"/>
                  <a:ext cx="498855" cy="584775"/>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6040695" y="1138334"/>
                  <a:ext cx="513859"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𝑦</m:t>
                        </m:r>
                      </m:oMath>
                    </m:oMathPara>
                  </a14:m>
                  <a:endParaRPr lang="en-US" sz="1600" i="1" dirty="0"/>
                </a:p>
              </p:txBody>
            </p:sp>
          </mc:Choice>
          <mc:Fallback xmlns="">
            <p:sp>
              <p:nvSpPr>
                <p:cNvPr id="76" name="Rectangle 75"/>
                <p:cNvSpPr>
                  <a:spLocks noRot="1" noChangeAspect="1" noMove="1" noResize="1" noEditPoints="1" noAdjustHandles="1" noChangeArrowheads="1" noChangeShapeType="1" noTextEdit="1"/>
                </p:cNvSpPr>
                <p:nvPr/>
              </p:nvSpPr>
              <p:spPr>
                <a:xfrm>
                  <a:off x="6040695" y="1138334"/>
                  <a:ext cx="513859" cy="584775"/>
                </a:xfrm>
                <a:prstGeom prst="rect">
                  <a:avLst/>
                </a:prstGeom>
                <a:blipFill rotWithShape="0">
                  <a:blip r:embed="rId22"/>
                  <a:stretch>
                    <a:fillRect/>
                  </a:stretch>
                </a:blipFill>
              </p:spPr>
              <p:txBody>
                <a:bodyPr/>
                <a:lstStyle/>
                <a:p>
                  <a:r>
                    <a:rPr lang="en-US">
                      <a:noFill/>
                    </a:rPr>
                    <a:t> </a:t>
                  </a:r>
                </a:p>
              </p:txBody>
            </p:sp>
          </mc:Fallback>
        </mc:AlternateContent>
        <p:cxnSp>
          <p:nvCxnSpPr>
            <p:cNvPr id="74" name="Straight Arrow Connector 73"/>
            <p:cNvCxnSpPr>
              <a:stCxn id="76" idx="0"/>
              <a:endCxn id="69" idx="4"/>
            </p:cNvCxnSpPr>
            <p:nvPr/>
          </p:nvCxnSpPr>
          <p:spPr>
            <a:xfrm flipV="1">
              <a:off x="6287718" y="3484366"/>
              <a:ext cx="0" cy="705812"/>
            </a:xfrm>
            <a:prstGeom prst="straightConnector1">
              <a:avLst/>
            </a:prstGeom>
            <a:solidFill>
              <a:schemeClr val="bg1"/>
            </a:solidFill>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70" idx="6"/>
              <a:endCxn id="78" idx="3"/>
            </p:cNvCxnSpPr>
            <p:nvPr/>
          </p:nvCxnSpPr>
          <p:spPr>
            <a:xfrm>
              <a:off x="6724202" y="1455839"/>
              <a:ext cx="198334" cy="3139254"/>
            </a:xfrm>
            <a:prstGeom prst="curvedConnector3">
              <a:avLst>
                <a:gd name="adj1" fmla="val 215260"/>
              </a:avLst>
            </a:prstGeom>
            <a:solidFill>
              <a:schemeClr val="bg1"/>
            </a:solidFill>
            <a:ln w="3810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851234" y="4190178"/>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77" name="Rectangle 76"/>
                <p:cNvSpPr/>
                <p:nvPr/>
              </p:nvSpPr>
              <p:spPr>
                <a:xfrm>
                  <a:off x="6040695" y="4308935"/>
                  <a:ext cx="529312"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𝐡</m:t>
                        </m:r>
                      </m:oMath>
                    </m:oMathPara>
                  </a14:m>
                  <a:endParaRPr lang="en-US" sz="1600" b="1" dirty="0"/>
                </a:p>
              </p:txBody>
            </p:sp>
          </mc:Choice>
          <mc:Fallback xmlns="">
            <p:sp>
              <p:nvSpPr>
                <p:cNvPr id="80" name="Rectangle 79"/>
                <p:cNvSpPr>
                  <a:spLocks noRot="1" noChangeAspect="1" noMove="1" noResize="1" noEditPoints="1" noAdjustHandles="1" noChangeArrowheads="1" noChangeShapeType="1" noTextEdit="1"/>
                </p:cNvSpPr>
                <p:nvPr/>
              </p:nvSpPr>
              <p:spPr>
                <a:xfrm>
                  <a:off x="6040695" y="4308935"/>
                  <a:ext cx="529312" cy="584775"/>
                </a:xfrm>
                <a:prstGeom prst="rect">
                  <a:avLst/>
                </a:prstGeom>
                <a:blipFill rotWithShape="0">
                  <a:blip r:embed="rId23"/>
                  <a:stretch>
                    <a:fillRect/>
                  </a:stretch>
                </a:blipFill>
              </p:spPr>
              <p:txBody>
                <a:bodyPr/>
                <a:lstStyle/>
                <a:p>
                  <a:r>
                    <a:rPr lang="en-US">
                      <a:noFill/>
                    </a:rPr>
                    <a:t> </a:t>
                  </a:r>
                </a:p>
              </p:txBody>
            </p:sp>
          </mc:Fallback>
        </mc:AlternateContent>
        <p:sp>
          <p:nvSpPr>
            <p:cNvPr id="78" name="Rectangle 77"/>
            <p:cNvSpPr/>
            <p:nvPr/>
          </p:nvSpPr>
          <p:spPr>
            <a:xfrm>
              <a:off x="5690980" y="4023984"/>
              <a:ext cx="1231556" cy="11422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p:cNvSpPr/>
          <p:nvPr/>
        </p:nvSpPr>
        <p:spPr>
          <a:xfrm>
            <a:off x="2642126" y="2608327"/>
            <a:ext cx="872968" cy="8729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123339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 of RNNs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61</a:t>
            </a:fld>
            <a:endParaRPr lang="en-US"/>
          </a:p>
        </p:txBody>
      </p:sp>
      <p:sp>
        <p:nvSpPr>
          <p:cNvPr id="5" name="Content Placeholder 193"/>
          <p:cNvSpPr>
            <a:spLocks noGrp="1"/>
          </p:cNvSpPr>
          <p:nvPr>
            <p:ph idx="1"/>
          </p:nvPr>
        </p:nvSpPr>
        <p:spPr>
          <a:xfrm>
            <a:off x="358588" y="3913613"/>
            <a:ext cx="11833412" cy="2807861"/>
          </a:xfrm>
        </p:spPr>
        <p:txBody>
          <a:bodyPr/>
          <a:lstStyle/>
          <a:p>
            <a:r>
              <a:rPr lang="en-IN" dirty="0" smtClean="0"/>
              <a:t>POS tagging, predicting next word, language model learning, labelling frames of a video</a:t>
            </a:r>
          </a:p>
          <a:p>
            <a:r>
              <a:rPr lang="en-IN" dirty="0" smtClean="0"/>
              <a:t>Sentiment analysis, video/document classification</a:t>
            </a:r>
          </a:p>
          <a:p>
            <a:r>
              <a:rPr lang="en-IN" dirty="0" smtClean="0"/>
              <a:t>Image captioning</a:t>
            </a:r>
          </a:p>
          <a:p>
            <a:r>
              <a:rPr lang="en-IN" dirty="0" smtClean="0"/>
              <a:t>Machine translation, query rewriting, error correction in input </a:t>
            </a:r>
            <a:r>
              <a:rPr lang="en-IN" dirty="0" err="1" smtClean="0"/>
              <a:t>seq</a:t>
            </a:r>
            <a:endParaRPr lang="en-IN" dirty="0" smtClean="0"/>
          </a:p>
          <a:p>
            <a:endParaRPr lang="en-US" dirty="0"/>
          </a:p>
        </p:txBody>
      </p:sp>
      <p:grpSp>
        <p:nvGrpSpPr>
          <p:cNvPr id="6" name="Group 5"/>
          <p:cNvGrpSpPr/>
          <p:nvPr/>
        </p:nvGrpSpPr>
        <p:grpSpPr>
          <a:xfrm>
            <a:off x="-110309" y="1006075"/>
            <a:ext cx="2991004" cy="2637010"/>
            <a:chOff x="-110309" y="1006075"/>
            <a:chExt cx="2991004" cy="2637010"/>
          </a:xfrm>
        </p:grpSpPr>
        <p:sp>
          <p:nvSpPr>
            <p:cNvPr id="7" name="TextBox 6"/>
            <p:cNvSpPr txBox="1"/>
            <p:nvPr/>
          </p:nvSpPr>
          <p:spPr>
            <a:xfrm>
              <a:off x="-110309" y="1006075"/>
              <a:ext cx="2991004" cy="461665"/>
            </a:xfrm>
            <a:prstGeom prst="rect">
              <a:avLst/>
            </a:prstGeom>
            <a:noFill/>
          </p:spPr>
          <p:txBody>
            <a:bodyPr wrap="square" rtlCol="0">
              <a:spAutoFit/>
            </a:bodyPr>
            <a:lstStyle/>
            <a:p>
              <a:pPr algn="ctr"/>
              <a:r>
                <a:rPr lang="en-IN" sz="2400" dirty="0" smtClean="0">
                  <a:latin typeface="+mj-lt"/>
                </a:rPr>
                <a:t>Aligned Seq2Seq</a:t>
              </a:r>
              <a:endParaRPr lang="en-US" sz="2400" dirty="0">
                <a:latin typeface="+mj-lt"/>
              </a:endParaRPr>
            </a:p>
          </p:txBody>
        </p:sp>
        <p:grpSp>
          <p:nvGrpSpPr>
            <p:cNvPr id="8" name="Group 7"/>
            <p:cNvGrpSpPr/>
            <p:nvPr/>
          </p:nvGrpSpPr>
          <p:grpSpPr>
            <a:xfrm>
              <a:off x="471543" y="2012149"/>
              <a:ext cx="1825649" cy="1630936"/>
              <a:chOff x="471543" y="2012149"/>
              <a:chExt cx="1825649" cy="1630936"/>
            </a:xfrm>
          </p:grpSpPr>
          <p:grpSp>
            <p:nvGrpSpPr>
              <p:cNvPr id="9" name="Group 8"/>
              <p:cNvGrpSpPr/>
              <p:nvPr/>
            </p:nvGrpSpPr>
            <p:grpSpPr>
              <a:xfrm>
                <a:off x="471543" y="2012149"/>
                <a:ext cx="293853" cy="1630936"/>
                <a:chOff x="1818208" y="1091921"/>
                <a:chExt cx="877903" cy="4872510"/>
              </a:xfrm>
            </p:grpSpPr>
            <p:sp>
              <p:nvSpPr>
                <p:cNvPr id="24" name="Oval 23"/>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5" name="Oval 24"/>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6" name="Straight Arrow Connector 25"/>
                <p:cNvCxnSpPr>
                  <a:stCxn id="24" idx="0"/>
                  <a:endCxn id="28"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8" idx="0"/>
                  <a:endCxn id="25"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10" name="Group 9"/>
              <p:cNvGrpSpPr/>
              <p:nvPr/>
            </p:nvGrpSpPr>
            <p:grpSpPr>
              <a:xfrm>
                <a:off x="1239093" y="2012149"/>
                <a:ext cx="293853" cy="1630936"/>
                <a:chOff x="1818208" y="1091921"/>
                <a:chExt cx="877903" cy="4872510"/>
              </a:xfrm>
            </p:grpSpPr>
            <p:sp>
              <p:nvSpPr>
                <p:cNvPr id="19" name="Oval 18"/>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 name="Oval 19"/>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1" name="Straight Arrow Connector 20"/>
                <p:cNvCxnSpPr>
                  <a:stCxn id="19" idx="0"/>
                  <a:endCxn id="23"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3" idx="0"/>
                  <a:endCxn id="20"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11" name="Group 10"/>
              <p:cNvGrpSpPr/>
              <p:nvPr/>
            </p:nvGrpSpPr>
            <p:grpSpPr>
              <a:xfrm>
                <a:off x="2003339" y="2012149"/>
                <a:ext cx="293853" cy="1630936"/>
                <a:chOff x="1818208" y="1091921"/>
                <a:chExt cx="877903" cy="4872510"/>
              </a:xfrm>
            </p:grpSpPr>
            <p:sp>
              <p:nvSpPr>
                <p:cNvPr id="14" name="Oval 13"/>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Oval 14"/>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6" name="Straight Arrow Connector 15"/>
                <p:cNvCxnSpPr>
                  <a:stCxn id="14" idx="0"/>
                  <a:endCxn id="18"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8" idx="0"/>
                  <a:endCxn id="15"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12" name="Straight Arrow Connector 11"/>
              <p:cNvCxnSpPr>
                <a:stCxn id="28" idx="3"/>
                <a:endCxn id="23" idx="1"/>
              </p:cNvCxnSpPr>
              <p:nvPr/>
            </p:nvCxnSpPr>
            <p:spPr>
              <a:xfrm>
                <a:off x="763744" y="2841902"/>
                <a:ext cx="47534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3" idx="3"/>
                <a:endCxn id="18" idx="1"/>
              </p:cNvCxnSpPr>
              <p:nvPr/>
            </p:nvCxnSpPr>
            <p:spPr>
              <a:xfrm>
                <a:off x="1531294" y="2841902"/>
                <a:ext cx="47204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2932804" y="1006075"/>
            <a:ext cx="2508199" cy="2637010"/>
            <a:chOff x="3259303" y="1006075"/>
            <a:chExt cx="2508199" cy="2637010"/>
          </a:xfrm>
        </p:grpSpPr>
        <p:sp>
          <p:nvSpPr>
            <p:cNvPr id="30" name="TextBox 29"/>
            <p:cNvSpPr txBox="1"/>
            <p:nvPr/>
          </p:nvSpPr>
          <p:spPr>
            <a:xfrm>
              <a:off x="3259303" y="1006075"/>
              <a:ext cx="2508199" cy="461665"/>
            </a:xfrm>
            <a:prstGeom prst="rect">
              <a:avLst/>
            </a:prstGeom>
            <a:noFill/>
          </p:spPr>
          <p:txBody>
            <a:bodyPr wrap="square" rtlCol="0">
              <a:spAutoFit/>
            </a:bodyPr>
            <a:lstStyle/>
            <a:p>
              <a:pPr algn="ctr"/>
              <a:r>
                <a:rPr lang="en-IN" sz="2400" dirty="0" smtClean="0">
                  <a:latin typeface="+mj-lt"/>
                </a:rPr>
                <a:t>Sequence to Single</a:t>
              </a:r>
              <a:endParaRPr lang="en-US" sz="2400" dirty="0">
                <a:latin typeface="+mj-lt"/>
              </a:endParaRPr>
            </a:p>
          </p:txBody>
        </p:sp>
        <p:grpSp>
          <p:nvGrpSpPr>
            <p:cNvPr id="31" name="Group 30"/>
            <p:cNvGrpSpPr/>
            <p:nvPr/>
          </p:nvGrpSpPr>
          <p:grpSpPr>
            <a:xfrm>
              <a:off x="3599753" y="2012149"/>
              <a:ext cx="1825649" cy="1630936"/>
              <a:chOff x="3599753" y="2012149"/>
              <a:chExt cx="1825649" cy="1630936"/>
            </a:xfrm>
          </p:grpSpPr>
          <p:grpSp>
            <p:nvGrpSpPr>
              <p:cNvPr id="32" name="Group 31"/>
              <p:cNvGrpSpPr/>
              <p:nvPr/>
            </p:nvGrpSpPr>
            <p:grpSpPr>
              <a:xfrm>
                <a:off x="3599753" y="2603450"/>
                <a:ext cx="293853" cy="1039635"/>
                <a:chOff x="1818208" y="2858465"/>
                <a:chExt cx="877903" cy="3105966"/>
              </a:xfrm>
            </p:grpSpPr>
            <p:sp>
              <p:nvSpPr>
                <p:cNvPr id="45" name="Oval 44"/>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46" name="Straight Arrow Connector 45"/>
                <p:cNvCxnSpPr>
                  <a:stCxn id="45" idx="0"/>
                  <a:endCxn id="47"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33" name="Group 32"/>
              <p:cNvGrpSpPr/>
              <p:nvPr/>
            </p:nvGrpSpPr>
            <p:grpSpPr>
              <a:xfrm>
                <a:off x="4367303" y="2603450"/>
                <a:ext cx="293853" cy="1039635"/>
                <a:chOff x="1818208" y="2858465"/>
                <a:chExt cx="877903" cy="3105966"/>
              </a:xfrm>
            </p:grpSpPr>
            <p:sp>
              <p:nvSpPr>
                <p:cNvPr id="42" name="Oval 41"/>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43" name="Straight Arrow Connector 42"/>
                <p:cNvCxnSpPr>
                  <a:stCxn id="42" idx="0"/>
                  <a:endCxn id="44"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34" name="Group 33"/>
              <p:cNvGrpSpPr/>
              <p:nvPr/>
            </p:nvGrpSpPr>
            <p:grpSpPr>
              <a:xfrm>
                <a:off x="5131549" y="2012149"/>
                <a:ext cx="293853" cy="1630936"/>
                <a:chOff x="1818208" y="1091921"/>
                <a:chExt cx="877903" cy="4872510"/>
              </a:xfrm>
            </p:grpSpPr>
            <p:sp>
              <p:nvSpPr>
                <p:cNvPr id="37" name="Oval 36"/>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8" name="Oval 37"/>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9" name="Straight Arrow Connector 38"/>
                <p:cNvCxnSpPr>
                  <a:stCxn id="37" idx="0"/>
                  <a:endCxn id="41"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1" idx="0"/>
                  <a:endCxn id="38"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35" name="Straight Arrow Connector 34"/>
              <p:cNvCxnSpPr>
                <a:stCxn id="47" idx="3"/>
                <a:endCxn id="44" idx="1"/>
              </p:cNvCxnSpPr>
              <p:nvPr/>
            </p:nvCxnSpPr>
            <p:spPr>
              <a:xfrm>
                <a:off x="3891954" y="2841902"/>
                <a:ext cx="47534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4" idx="3"/>
                <a:endCxn id="41" idx="1"/>
              </p:cNvCxnSpPr>
              <p:nvPr/>
            </p:nvCxnSpPr>
            <p:spPr>
              <a:xfrm>
                <a:off x="4659504" y="2841902"/>
                <a:ext cx="47204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p:nvGrpSpPr>
        <p:grpSpPr>
          <a:xfrm>
            <a:off x="5493112" y="1006075"/>
            <a:ext cx="2991004" cy="2637010"/>
            <a:chOff x="-110309" y="1006075"/>
            <a:chExt cx="2991004" cy="2637010"/>
          </a:xfrm>
        </p:grpSpPr>
        <p:sp>
          <p:nvSpPr>
            <p:cNvPr id="49" name="TextBox 48"/>
            <p:cNvSpPr txBox="1"/>
            <p:nvPr/>
          </p:nvSpPr>
          <p:spPr>
            <a:xfrm>
              <a:off x="-110309" y="1006075"/>
              <a:ext cx="2991004" cy="461665"/>
            </a:xfrm>
            <a:prstGeom prst="rect">
              <a:avLst/>
            </a:prstGeom>
            <a:noFill/>
          </p:spPr>
          <p:txBody>
            <a:bodyPr wrap="square" rtlCol="0">
              <a:spAutoFit/>
            </a:bodyPr>
            <a:lstStyle/>
            <a:p>
              <a:pPr algn="ctr"/>
              <a:r>
                <a:rPr lang="en-IN" sz="2400" dirty="0">
                  <a:latin typeface="+mj-lt"/>
                </a:rPr>
                <a:t>Single </a:t>
              </a:r>
              <a:r>
                <a:rPr lang="en-IN" sz="2400" dirty="0" smtClean="0">
                  <a:latin typeface="+mj-lt"/>
                </a:rPr>
                <a:t>to Sequence</a:t>
              </a:r>
              <a:endParaRPr lang="en-US" sz="2400" dirty="0">
                <a:latin typeface="+mj-lt"/>
              </a:endParaRPr>
            </a:p>
          </p:txBody>
        </p:sp>
        <p:grpSp>
          <p:nvGrpSpPr>
            <p:cNvPr id="50" name="Group 49"/>
            <p:cNvGrpSpPr/>
            <p:nvPr/>
          </p:nvGrpSpPr>
          <p:grpSpPr>
            <a:xfrm>
              <a:off x="471543" y="2012149"/>
              <a:ext cx="1823997" cy="1630936"/>
              <a:chOff x="471543" y="2012149"/>
              <a:chExt cx="1823997" cy="1630936"/>
            </a:xfrm>
          </p:grpSpPr>
          <p:grpSp>
            <p:nvGrpSpPr>
              <p:cNvPr id="51" name="Group 50"/>
              <p:cNvGrpSpPr/>
              <p:nvPr/>
            </p:nvGrpSpPr>
            <p:grpSpPr>
              <a:xfrm>
                <a:off x="471543" y="2012149"/>
                <a:ext cx="293853" cy="1630936"/>
                <a:chOff x="1818208" y="1091921"/>
                <a:chExt cx="877903" cy="4872510"/>
              </a:xfrm>
            </p:grpSpPr>
            <p:sp>
              <p:nvSpPr>
                <p:cNvPr id="62" name="Oval 61"/>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63" name="Oval 62"/>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64" name="Straight Arrow Connector 63"/>
                <p:cNvCxnSpPr>
                  <a:stCxn id="62" idx="0"/>
                  <a:endCxn id="66"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6" idx="0"/>
                  <a:endCxn id="63"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52" name="Group 51"/>
              <p:cNvGrpSpPr/>
              <p:nvPr/>
            </p:nvGrpSpPr>
            <p:grpSpPr>
              <a:xfrm>
                <a:off x="1239093" y="2012149"/>
                <a:ext cx="292201" cy="1068205"/>
                <a:chOff x="1818208" y="1091921"/>
                <a:chExt cx="872968" cy="3191321"/>
              </a:xfrm>
            </p:grpSpPr>
            <p:sp>
              <p:nvSpPr>
                <p:cNvPr id="59" name="Oval 58"/>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60" name="Straight Arrow Connector 59"/>
                <p:cNvCxnSpPr>
                  <a:stCxn id="61" idx="0"/>
                  <a:endCxn id="59"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53" name="Group 52"/>
              <p:cNvGrpSpPr/>
              <p:nvPr/>
            </p:nvGrpSpPr>
            <p:grpSpPr>
              <a:xfrm>
                <a:off x="2003339" y="2012149"/>
                <a:ext cx="292201" cy="1068205"/>
                <a:chOff x="1818208" y="1091921"/>
                <a:chExt cx="872968" cy="3191321"/>
              </a:xfrm>
            </p:grpSpPr>
            <p:sp>
              <p:nvSpPr>
                <p:cNvPr id="56" name="Oval 55"/>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57" name="Straight Arrow Connector 56"/>
                <p:cNvCxnSpPr>
                  <a:stCxn id="58" idx="0"/>
                  <a:endCxn id="56"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54" name="Straight Arrow Connector 53"/>
              <p:cNvCxnSpPr>
                <a:stCxn id="66" idx="3"/>
                <a:endCxn id="61" idx="1"/>
              </p:cNvCxnSpPr>
              <p:nvPr/>
            </p:nvCxnSpPr>
            <p:spPr>
              <a:xfrm>
                <a:off x="763744" y="2841902"/>
                <a:ext cx="47534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61" idx="3"/>
                <a:endCxn id="58" idx="1"/>
              </p:cNvCxnSpPr>
              <p:nvPr/>
            </p:nvCxnSpPr>
            <p:spPr>
              <a:xfrm>
                <a:off x="1531294" y="2841902"/>
                <a:ext cx="47204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grpSp>
        <p:nvGrpSpPr>
          <p:cNvPr id="67" name="Group 66"/>
          <p:cNvGrpSpPr/>
          <p:nvPr/>
        </p:nvGrpSpPr>
        <p:grpSpPr>
          <a:xfrm>
            <a:off x="8777199" y="1006075"/>
            <a:ext cx="3348414" cy="2637010"/>
            <a:chOff x="8410399" y="1006075"/>
            <a:chExt cx="3348414" cy="2637010"/>
          </a:xfrm>
        </p:grpSpPr>
        <p:sp>
          <p:nvSpPr>
            <p:cNvPr id="68" name="TextBox 67"/>
            <p:cNvSpPr txBox="1"/>
            <p:nvPr/>
          </p:nvSpPr>
          <p:spPr>
            <a:xfrm>
              <a:off x="8589104" y="1006075"/>
              <a:ext cx="2991004" cy="461665"/>
            </a:xfrm>
            <a:prstGeom prst="rect">
              <a:avLst/>
            </a:prstGeom>
            <a:noFill/>
          </p:spPr>
          <p:txBody>
            <a:bodyPr wrap="square" rtlCol="0">
              <a:spAutoFit/>
            </a:bodyPr>
            <a:lstStyle/>
            <a:p>
              <a:pPr algn="ctr"/>
              <a:r>
                <a:rPr lang="en-IN" sz="2400" dirty="0" smtClean="0">
                  <a:latin typeface="+mj-lt"/>
                </a:rPr>
                <a:t>Non-aligned Seq2Seq</a:t>
              </a:r>
              <a:endParaRPr lang="en-US" sz="2400" dirty="0">
                <a:latin typeface="+mj-lt"/>
              </a:endParaRPr>
            </a:p>
          </p:txBody>
        </p:sp>
        <p:grpSp>
          <p:nvGrpSpPr>
            <p:cNvPr id="69" name="Group 68"/>
            <p:cNvGrpSpPr/>
            <p:nvPr/>
          </p:nvGrpSpPr>
          <p:grpSpPr>
            <a:xfrm>
              <a:off x="8410399" y="2012149"/>
              <a:ext cx="3348414" cy="1630936"/>
              <a:chOff x="8738508" y="2827617"/>
              <a:chExt cx="3348414" cy="1630936"/>
            </a:xfrm>
          </p:grpSpPr>
          <p:grpSp>
            <p:nvGrpSpPr>
              <p:cNvPr id="70" name="Group 69"/>
              <p:cNvGrpSpPr/>
              <p:nvPr/>
            </p:nvGrpSpPr>
            <p:grpSpPr>
              <a:xfrm>
                <a:off x="8738508" y="3418918"/>
                <a:ext cx="293853" cy="1039635"/>
                <a:chOff x="1818208" y="2858465"/>
                <a:chExt cx="877903" cy="3105966"/>
              </a:xfrm>
            </p:grpSpPr>
            <p:sp>
              <p:nvSpPr>
                <p:cNvPr id="91" name="Oval 90"/>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92" name="Straight Arrow Connector 91"/>
                <p:cNvCxnSpPr>
                  <a:stCxn id="91" idx="0"/>
                  <a:endCxn id="93"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71" name="Group 70"/>
              <p:cNvGrpSpPr/>
              <p:nvPr/>
            </p:nvGrpSpPr>
            <p:grpSpPr>
              <a:xfrm>
                <a:off x="9502754" y="3418918"/>
                <a:ext cx="293853" cy="1039635"/>
                <a:chOff x="1818208" y="2858465"/>
                <a:chExt cx="877903" cy="3105966"/>
              </a:xfrm>
            </p:grpSpPr>
            <p:sp>
              <p:nvSpPr>
                <p:cNvPr id="88" name="Oval 87"/>
                <p:cNvSpPr/>
                <p:nvPr/>
              </p:nvSpPr>
              <p:spPr>
                <a:xfrm>
                  <a:off x="1823144" y="5091462"/>
                  <a:ext cx="872967" cy="872969"/>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89" name="Straight Arrow Connector 88"/>
                <p:cNvCxnSpPr>
                  <a:stCxn id="88" idx="0"/>
                  <a:endCxn id="90" idx="2"/>
                </p:cNvCxnSpPr>
                <p:nvPr/>
              </p:nvCxnSpPr>
              <p:spPr>
                <a:xfrm flipH="1" flipV="1">
                  <a:off x="2254692" y="4283242"/>
                  <a:ext cx="4936" cy="80822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72" name="Straight Arrow Connector 71"/>
              <p:cNvCxnSpPr>
                <a:stCxn id="93" idx="3"/>
                <a:endCxn id="90" idx="1"/>
              </p:cNvCxnSpPr>
              <p:nvPr/>
            </p:nvCxnSpPr>
            <p:spPr>
              <a:xfrm>
                <a:off x="9030709" y="3657370"/>
                <a:ext cx="47204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0262925" y="2827617"/>
                <a:ext cx="292201" cy="1068205"/>
                <a:chOff x="1818208" y="1091921"/>
                <a:chExt cx="872968" cy="3191321"/>
              </a:xfrm>
            </p:grpSpPr>
            <p:sp>
              <p:nvSpPr>
                <p:cNvPr id="85" name="Oval 84"/>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86" name="Straight Arrow Connector 85"/>
                <p:cNvCxnSpPr>
                  <a:stCxn id="87" idx="0"/>
                  <a:endCxn id="85"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74" name="Group 73"/>
              <p:cNvGrpSpPr/>
              <p:nvPr/>
            </p:nvGrpSpPr>
            <p:grpSpPr>
              <a:xfrm>
                <a:off x="11030475" y="2827617"/>
                <a:ext cx="292201" cy="1068205"/>
                <a:chOff x="1818208" y="1091921"/>
                <a:chExt cx="872968" cy="3191321"/>
              </a:xfrm>
            </p:grpSpPr>
            <p:sp>
              <p:nvSpPr>
                <p:cNvPr id="82" name="Oval 81"/>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83" name="Straight Arrow Connector 82"/>
                <p:cNvCxnSpPr>
                  <a:stCxn id="84" idx="0"/>
                  <a:endCxn id="82"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75" name="Group 74"/>
              <p:cNvGrpSpPr/>
              <p:nvPr/>
            </p:nvGrpSpPr>
            <p:grpSpPr>
              <a:xfrm>
                <a:off x="11794721" y="2827617"/>
                <a:ext cx="292201" cy="1068205"/>
                <a:chOff x="1818208" y="1091921"/>
                <a:chExt cx="872968" cy="3191321"/>
              </a:xfrm>
            </p:grpSpPr>
            <p:sp>
              <p:nvSpPr>
                <p:cNvPr id="79" name="Oval 78"/>
                <p:cNvSpPr/>
                <p:nvPr/>
              </p:nvSpPr>
              <p:spPr>
                <a:xfrm>
                  <a:off x="1818208" y="1091921"/>
                  <a:ext cx="872968" cy="872968"/>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80" name="Straight Arrow Connector 79"/>
                <p:cNvCxnSpPr>
                  <a:stCxn id="81" idx="0"/>
                  <a:endCxn id="79" idx="4"/>
                </p:cNvCxnSpPr>
                <p:nvPr/>
              </p:nvCxnSpPr>
              <p:spPr>
                <a:xfrm flipV="1">
                  <a:off x="2254692" y="1964890"/>
                  <a:ext cx="0" cy="893575"/>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1818208" y="2858465"/>
                  <a:ext cx="872967" cy="142477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cxnSp>
            <p:nvCxnSpPr>
              <p:cNvPr id="76" name="Straight Arrow Connector 75"/>
              <p:cNvCxnSpPr>
                <a:stCxn id="87" idx="3"/>
                <a:endCxn id="84" idx="1"/>
              </p:cNvCxnSpPr>
              <p:nvPr/>
            </p:nvCxnSpPr>
            <p:spPr>
              <a:xfrm>
                <a:off x="10555126" y="3657370"/>
                <a:ext cx="475349"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84" idx="3"/>
                <a:endCxn id="81" idx="1"/>
              </p:cNvCxnSpPr>
              <p:nvPr/>
            </p:nvCxnSpPr>
            <p:spPr>
              <a:xfrm>
                <a:off x="11322676" y="3657370"/>
                <a:ext cx="472045"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0" idx="3"/>
                <a:endCxn id="87" idx="1"/>
              </p:cNvCxnSpPr>
              <p:nvPr/>
            </p:nvCxnSpPr>
            <p:spPr>
              <a:xfrm>
                <a:off x="9794955" y="3657370"/>
                <a:ext cx="467970"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9123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Backprop</a:t>
            </a:r>
            <a:r>
              <a:rPr lang="en-IN" dirty="0" smtClean="0"/>
              <a:t> with RNNs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A bit tricky since the network </a:t>
                </a:r>
                <a:r>
                  <a:rPr lang="en-IN" dirty="0"/>
                  <a:t>is </a:t>
                </a:r>
                <a:r>
                  <a:rPr lang="en-IN" dirty="0" smtClean="0"/>
                  <a:t>essentially replicated across </a:t>
                </a:r>
                <a:r>
                  <a:rPr lang="en-IN" dirty="0"/>
                  <a:t>time</a:t>
                </a:r>
              </a:p>
              <a:p>
                <a:pPr lvl="2"/>
                <a:r>
                  <a:rPr lang="en-IN" dirty="0"/>
                  <a:t>Hence have to do ”Backpropagation Through Time” (BPTT)</a:t>
                </a:r>
              </a:p>
              <a:p>
                <a:pPr lvl="2"/>
                <a:r>
                  <a:rPr lang="en-IN" dirty="0"/>
                  <a:t>Lets look at </a:t>
                </a:r>
                <a:r>
                  <a:rPr lang="en-IN" dirty="0" smtClean="0"/>
                  <a:t>sequence </a:t>
                </a:r>
                <a:r>
                  <a:rPr lang="en-IN" dirty="0"/>
                  <a:t>to single prediction </a:t>
                </a:r>
                <a:r>
                  <a:rPr lang="en-IN" dirty="0" smtClean="0"/>
                  <a:t>with a single hidden neuron</a:t>
                </a:r>
                <a:endParaRPr lang="en-IN" dirty="0"/>
              </a:p>
              <a:p>
                <a:r>
                  <a:rPr lang="en-IN" dirty="0"/>
                  <a:t>We have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b="1">
                            <a:latin typeface="Cambria Math" panose="02040503050406030204" pitchFamily="18" charset="0"/>
                          </a:rPr>
                          <m:t>𝐯</m:t>
                        </m:r>
                        <m:r>
                          <a:rPr lang="en-IN" i="1">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e>
                    </m:d>
                    <m:r>
                      <a:rPr lang="en-IN" i="1">
                        <a:latin typeface="Cambria Math" panose="02040503050406030204" pitchFamily="18" charset="0"/>
                      </a:rPr>
                      <m:t>, </m:t>
                    </m:r>
                    <m:r>
                      <m:rPr>
                        <m:sty m:val="p"/>
                      </m:rPr>
                      <a:rPr lang="en-IN">
                        <a:latin typeface="Cambria Math" panose="02040503050406030204" pitchFamily="18" charset="0"/>
                      </a:rPr>
                      <m:t>and</m:t>
                    </m:r>
                    <m:r>
                      <a:rPr lang="en-IN">
                        <a:latin typeface="Cambria Math" panose="02040503050406030204" pitchFamily="18" charset="0"/>
                      </a:rPr>
                      <m:t> </m:t>
                    </m:r>
                    <m:sSup>
                      <m:sSupPr>
                        <m:ctrlPr>
                          <a:rPr lang="en-IN" b="1"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𝑡</m:t>
                        </m:r>
                      </m:sup>
                    </m:sSup>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r>
                          <a:rPr lang="en-IN" i="1">
                            <a:latin typeface="Cambria Math" panose="02040503050406030204" pitchFamily="18" charset="0"/>
                          </a:rPr>
                          <m:t>𝑊</m:t>
                        </m:r>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r>
                          <a:rPr lang="en-IN" i="1">
                            <a:latin typeface="Cambria Math" panose="02040503050406030204" pitchFamily="18" charset="0"/>
                          </a:rPr>
                          <m:t>𝑈</m:t>
                        </m:r>
                        <m:sSup>
                          <m:sSupPr>
                            <m:ctrlPr>
                              <a:rPr lang="en-IN" b="1"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𝑡</m:t>
                            </m:r>
                            <m:r>
                              <a:rPr lang="en-IN" i="1">
                                <a:latin typeface="Cambria Math" panose="02040503050406030204" pitchFamily="18" charset="0"/>
                              </a:rPr>
                              <m:t>−1</m:t>
                            </m:r>
                          </m:sup>
                        </m:sSup>
                      </m:e>
                    </m:d>
                    <m:r>
                      <a:rPr lang="en-IN" b="1" i="1" smtClean="0">
                        <a:latin typeface="Cambria Math" panose="02040503050406030204" pitchFamily="18" charset="0"/>
                      </a:rPr>
                      <m:t>≜</m:t>
                    </m:r>
                    <m:r>
                      <a:rPr lang="en-IN" b="0" i="1" smtClean="0">
                        <a:latin typeface="Cambria Math" panose="02040503050406030204" pitchFamily="18" charset="0"/>
                      </a:rPr>
                      <m:t>𝑓</m:t>
                    </m:r>
                    <m:d>
                      <m:dPr>
                        <m:ctrlPr>
                          <a:rPr lang="en-IN" b="1" i="1" smtClean="0">
                            <a:latin typeface="Cambria Math" panose="02040503050406030204" pitchFamily="18" charset="0"/>
                          </a:rPr>
                        </m:ctrlPr>
                      </m:dPr>
                      <m:e>
                        <m:sSup>
                          <m:sSupPr>
                            <m:ctrlPr>
                              <a:rPr lang="en-IN" b="1" i="1" smtClean="0">
                                <a:latin typeface="Cambria Math" panose="02040503050406030204" pitchFamily="18" charset="0"/>
                              </a:rPr>
                            </m:ctrlPr>
                          </m:sSupPr>
                          <m:e>
                            <m:r>
                              <a:rPr lang="en-IN" b="1" i="0" smtClean="0">
                                <a:latin typeface="Cambria Math" panose="02040503050406030204" pitchFamily="18" charset="0"/>
                              </a:rPr>
                              <m:t>𝐳</m:t>
                            </m:r>
                          </m:e>
                          <m:sup>
                            <m:r>
                              <a:rPr lang="en-IN" b="0" i="1" smtClean="0">
                                <a:latin typeface="Cambria Math" panose="02040503050406030204" pitchFamily="18" charset="0"/>
                              </a:rPr>
                              <m:t>𝑡</m:t>
                            </m:r>
                          </m:sup>
                        </m:sSup>
                      </m:e>
                    </m:d>
                  </m:oMath>
                </a14:m>
                <a:endParaRPr lang="en-IN" dirty="0"/>
              </a:p>
              <a:p>
                <a:pPr lvl="2">
                  <a:lnSpc>
                    <a:spcPct val="100000"/>
                  </a:lnSpc>
                </a:pPr>
                <a:r>
                  <a:rPr lang="en-IN" dirty="0"/>
                  <a:t>Need to be very careful about chain rule </a:t>
                </a:r>
                <a:r>
                  <a:rPr lang="en-IN" dirty="0" smtClean="0"/>
                  <a:t>now</a:t>
                </a:r>
                <a:br>
                  <a:rPr lang="en-IN" dirty="0" smtClean="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r>
                          <a:rPr lang="en-IN" i="1">
                            <a:latin typeface="Cambria Math" panose="02040503050406030204" pitchFamily="18" charset="0"/>
                          </a:rPr>
                          <m:t>ℓ</m:t>
                        </m:r>
                      </m:num>
                      <m:den>
                        <m:r>
                          <a:rPr lang="en-IN" i="1">
                            <a:latin typeface="Cambria Math" panose="02040503050406030204" pitchFamily="18" charset="0"/>
                          </a:rPr>
                          <m:t>𝑑</m:t>
                        </m:r>
                        <m:r>
                          <a:rPr lang="en-IN" b="1">
                            <a:latin typeface="Cambria Math" panose="02040503050406030204" pitchFamily="18" charset="0"/>
                          </a:rPr>
                          <m:t>𝐯</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r>
                          <a:rPr lang="en-IN" i="1">
                            <a:latin typeface="Cambria Math" panose="02040503050406030204" pitchFamily="18" charset="0"/>
                          </a:rPr>
                          <m:t>ℓ</m:t>
                        </m:r>
                      </m:num>
                      <m:den>
                        <m:r>
                          <a:rPr lang="en-IN" i="1">
                            <a:latin typeface="Cambria Math" panose="02040503050406030204" pitchFamily="18" charset="0"/>
                          </a:rPr>
                          <m:t>𝑑</m:t>
                        </m:r>
                        <m:acc>
                          <m:accPr>
                            <m:chr m:val="̂"/>
                            <m:ctrlPr>
                              <a:rPr lang="en-IN" i="1">
                                <a:latin typeface="Cambria Math" panose="02040503050406030204" pitchFamily="18" charset="0"/>
                              </a:rPr>
                            </m:ctrlPr>
                          </m:accPr>
                          <m:e>
                            <m:r>
                              <a:rPr lang="en-IN" i="1">
                                <a:latin typeface="Cambria Math" panose="02040503050406030204" pitchFamily="18" charset="0"/>
                              </a:rPr>
                              <m:t>𝑦</m:t>
                            </m:r>
                          </m:e>
                        </m:acc>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acc>
                          <m:accPr>
                            <m:chr m:val="̂"/>
                            <m:ctrlPr>
                              <a:rPr lang="en-IN" i="1">
                                <a:latin typeface="Cambria Math" panose="02040503050406030204" pitchFamily="18" charset="0"/>
                              </a:rPr>
                            </m:ctrlPr>
                          </m:accPr>
                          <m:e>
                            <m:r>
                              <a:rPr lang="en-IN" i="1">
                                <a:latin typeface="Cambria Math" panose="02040503050406030204" pitchFamily="18" charset="0"/>
                              </a:rPr>
                              <m:t>𝑦</m:t>
                            </m:r>
                          </m:e>
                        </m:acc>
                      </m:num>
                      <m:den>
                        <m:r>
                          <a:rPr lang="en-IN" i="1">
                            <a:latin typeface="Cambria Math" panose="02040503050406030204" pitchFamily="18" charset="0"/>
                          </a:rPr>
                          <m:t>𝑑</m:t>
                        </m:r>
                        <m:r>
                          <a:rPr lang="en-IN" b="1">
                            <a:latin typeface="Cambria Math" panose="02040503050406030204" pitchFamily="18" charset="0"/>
                          </a:rPr>
                          <m:t>𝐯</m:t>
                        </m:r>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d>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oMath>
                </a14:m>
                <a:r>
                  <a:rPr lang="en-IN" dirty="0"/>
                  <a:t/>
                </a:r>
                <a:br>
                  <a:rPr lang="en-IN" dirty="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r>
                          <a:rPr lang="en-IN" i="1">
                            <a:latin typeface="Cambria Math" panose="02040503050406030204" pitchFamily="18" charset="0"/>
                          </a:rPr>
                          <m:t>ℓ</m:t>
                        </m:r>
                      </m:num>
                      <m:den>
                        <m:r>
                          <a:rPr lang="en-IN" i="1">
                            <a:latin typeface="Cambria Math" panose="02040503050406030204" pitchFamily="18" charset="0"/>
                          </a:rPr>
                          <m:t>𝑑𝑊</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r>
                          <a:rPr lang="en-IN" i="1">
                            <a:latin typeface="Cambria Math" panose="02040503050406030204" pitchFamily="18" charset="0"/>
                          </a:rPr>
                          <m:t>ℓ</m:t>
                        </m:r>
                      </m:num>
                      <m:den>
                        <m:r>
                          <a:rPr lang="en-IN" i="1">
                            <a:latin typeface="Cambria Math" panose="02040503050406030204" pitchFamily="18" charset="0"/>
                          </a:rPr>
                          <m:t>𝑑</m:t>
                        </m:r>
                        <m:acc>
                          <m:accPr>
                            <m:chr m:val="̂"/>
                            <m:ctrlPr>
                              <a:rPr lang="en-IN" i="1">
                                <a:latin typeface="Cambria Math" panose="02040503050406030204" pitchFamily="18" charset="0"/>
                              </a:rPr>
                            </m:ctrlPr>
                          </m:accPr>
                          <m:e>
                            <m:r>
                              <a:rPr lang="en-IN" i="1">
                                <a:latin typeface="Cambria Math" panose="02040503050406030204" pitchFamily="18" charset="0"/>
                              </a:rPr>
                              <m:t>𝑦</m:t>
                            </m:r>
                          </m:e>
                        </m:acc>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acc>
                          <m:accPr>
                            <m:chr m:val="̂"/>
                            <m:ctrlPr>
                              <a:rPr lang="en-IN" i="1">
                                <a:latin typeface="Cambria Math" panose="02040503050406030204" pitchFamily="18" charset="0"/>
                              </a:rPr>
                            </m:ctrlPr>
                          </m:accPr>
                          <m:e>
                            <m:r>
                              <a:rPr lang="en-IN" i="1">
                                <a:latin typeface="Cambria Math" panose="02040503050406030204" pitchFamily="18" charset="0"/>
                              </a:rPr>
                              <m:t>𝑦</m:t>
                            </m:r>
                          </m:e>
                        </m:acc>
                      </m:num>
                      <m:den>
                        <m:r>
                          <a:rPr lang="en-IN" i="1">
                            <a:latin typeface="Cambria Math" panose="02040503050406030204" pitchFamily="18" charset="0"/>
                          </a:rPr>
                          <m:t>𝑑𝑊</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r>
                          <a:rPr lang="en-IN" i="1">
                            <a:latin typeface="Cambria Math" panose="02040503050406030204" pitchFamily="18" charset="0"/>
                          </a:rPr>
                          <m:t>ℓ</m:t>
                        </m:r>
                      </m:num>
                      <m:den>
                        <m:r>
                          <a:rPr lang="en-IN" i="1">
                            <a:latin typeface="Cambria Math" panose="02040503050406030204" pitchFamily="18" charset="0"/>
                          </a:rPr>
                          <m:t>𝑑</m:t>
                        </m:r>
                        <m:acc>
                          <m:accPr>
                            <m:chr m:val="̂"/>
                            <m:ctrlPr>
                              <a:rPr lang="en-IN" i="1">
                                <a:latin typeface="Cambria Math" panose="02040503050406030204" pitchFamily="18" charset="0"/>
                              </a:rPr>
                            </m:ctrlPr>
                          </m:accPr>
                          <m:e>
                            <m:r>
                              <a:rPr lang="en-IN" i="1">
                                <a:latin typeface="Cambria Math" panose="02040503050406030204" pitchFamily="18" charset="0"/>
                              </a:rPr>
                              <m:t>𝑦</m:t>
                            </m:r>
                          </m:e>
                        </m:acc>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acc>
                          <m:accPr>
                            <m:chr m:val="̂"/>
                            <m:ctrlPr>
                              <a:rPr lang="en-IN" i="1">
                                <a:latin typeface="Cambria Math" panose="02040503050406030204" pitchFamily="18" charset="0"/>
                              </a:rPr>
                            </m:ctrlPr>
                          </m:accPr>
                          <m:e>
                            <m:r>
                              <a:rPr lang="en-IN" i="1">
                                <a:latin typeface="Cambria Math" panose="02040503050406030204" pitchFamily="18" charset="0"/>
                              </a:rPr>
                              <m:t>𝑦</m:t>
                            </m:r>
                          </m:e>
                        </m:acc>
                      </m:num>
                      <m:den>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num>
                      <m:den>
                        <m:r>
                          <a:rPr lang="en-IN" i="1">
                            <a:latin typeface="Cambria Math" panose="02040503050406030204" pitchFamily="18" charset="0"/>
                          </a:rPr>
                          <m:t>𝑑𝑊</m:t>
                        </m:r>
                      </m:den>
                    </m:f>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ℓ</m:t>
                        </m:r>
                      </m:e>
                      <m:sup>
                        <m:r>
                          <a:rPr lang="en-IN" i="1">
                            <a:latin typeface="Cambria Math" panose="02040503050406030204" pitchFamily="18" charset="0"/>
                          </a:rPr>
                          <m:t>′</m:t>
                        </m:r>
                      </m:sup>
                    </m:sSup>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d>
                    <m:r>
                      <a:rPr lang="en-IN" i="1">
                        <a:latin typeface="Cambria Math" panose="02040503050406030204" pitchFamily="18" charset="0"/>
                      </a:rPr>
                      <m:t>⋅</m:t>
                    </m:r>
                    <m:r>
                      <a:rPr lang="en-IN" b="1">
                        <a:latin typeface="Cambria Math" panose="02040503050406030204" pitchFamily="18" charset="0"/>
                      </a:rPr>
                      <m:t>𝐯</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num>
                      <m:den>
                        <m:r>
                          <a:rPr lang="en-IN" i="1">
                            <a:latin typeface="Cambria Math" panose="02040503050406030204" pitchFamily="18" charset="0"/>
                          </a:rPr>
                          <m:t>𝑑𝑊</m:t>
                        </m:r>
                      </m:den>
                    </m:f>
                  </m:oMath>
                </a14:m>
                <a:r>
                  <a:rPr lang="en-IN" dirty="0"/>
                  <a:t/>
                </a:r>
                <a:br>
                  <a:rPr lang="en-IN" dirty="0"/>
                </a:b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num>
                      <m:den>
                        <m:r>
                          <a:rPr lang="en-IN" i="1">
                            <a:latin typeface="Cambria Math" panose="02040503050406030204" pitchFamily="18" charset="0"/>
                          </a:rPr>
                          <m:t>𝑑𝑊</m:t>
                        </m:r>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num>
                      <m:den>
                        <m:r>
                          <a:rPr lang="en-IN" i="1">
                            <a:latin typeface="Cambria Math" panose="02040503050406030204" pitchFamily="18" charset="0"/>
                          </a:rPr>
                          <m:t>𝑑</m:t>
                        </m:r>
                        <m:sSup>
                          <m:sSupPr>
                            <m:ctrlPr>
                              <a:rPr lang="en-IN" b="1"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𝑡</m:t>
                            </m:r>
                          </m:sup>
                        </m:sSup>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𝑡</m:t>
                            </m:r>
                          </m:sup>
                        </m:sSup>
                      </m:num>
                      <m:den>
                        <m:r>
                          <a:rPr lang="en-IN" i="1">
                            <a:latin typeface="Cambria Math" panose="02040503050406030204" pitchFamily="18" charset="0"/>
                          </a:rPr>
                          <m:t>𝑑𝑊</m:t>
                        </m:r>
                      </m:den>
                    </m:f>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𝐽</m:t>
                        </m:r>
                      </m:e>
                      <m:sub>
                        <m:sSup>
                          <m:sSupPr>
                            <m:ctrlPr>
                              <a:rPr lang="en-IN" b="1" i="1">
                                <a:latin typeface="Cambria Math" panose="02040503050406030204" pitchFamily="18" charset="0"/>
                              </a:rPr>
                            </m:ctrlPr>
                          </m:sSupPr>
                          <m:e>
                            <m:r>
                              <a:rPr lang="en-IN" b="1">
                                <a:latin typeface="Cambria Math" panose="02040503050406030204" pitchFamily="18" charset="0"/>
                              </a:rPr>
                              <m:t>𝐳</m:t>
                            </m:r>
                          </m:e>
                          <m:sup>
                            <m:r>
                              <a:rPr lang="en-IN">
                                <a:latin typeface="Cambria Math" panose="02040503050406030204" pitchFamily="18" charset="0"/>
                              </a:rPr>
                              <m:t>𝑡</m:t>
                            </m:r>
                          </m:sup>
                        </m:sSup>
                      </m:sub>
                      <m:sup>
                        <m:r>
                          <a:rPr lang="en-IN" i="1">
                            <a:latin typeface="Cambria Math" panose="02040503050406030204" pitchFamily="18" charset="0"/>
                          </a:rPr>
                          <m:t>𝑓</m:t>
                        </m:r>
                      </m:sup>
                    </m:sSubSup>
                    <m:r>
                      <a:rPr lang="en-IN" i="1">
                        <a:latin typeface="Cambria Math" panose="02040503050406030204" pitchFamily="18" charset="0"/>
                      </a:rPr>
                      <m:t>⋅</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r>
                                  <a:rPr lang="en-IN" i="1">
                                    <a:latin typeface="Cambria Math" panose="02040503050406030204" pitchFamily="18" charset="0"/>
                                  </a:rPr>
                                  <m:t>−1</m:t>
                                </m:r>
                              </m:sup>
                            </m:sSup>
                          </m:num>
                          <m:den>
                            <m:r>
                              <a:rPr lang="en-IN" i="1">
                                <a:latin typeface="Cambria Math" panose="02040503050406030204" pitchFamily="18" charset="0"/>
                              </a:rPr>
                              <m:t>𝑑𝑊</m:t>
                            </m:r>
                          </m:den>
                        </m:f>
                      </m:e>
                    </m:d>
                    <m:r>
                      <a:rPr lang="en-IN" i="1">
                        <a:latin typeface="Cambria Math" panose="02040503050406030204" pitchFamily="18" charset="0"/>
                      </a:rPr>
                      <m:t>=…</m:t>
                    </m:r>
                  </m:oMath>
                </a14:m>
                <a:r>
                  <a:rPr lang="en-IN" dirty="0"/>
                  <a:t/>
                </a:r>
                <a:br>
                  <a:rPr lang="en-IN" dirty="0"/>
                </a:b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62</a:t>
            </a:fld>
            <a:endParaRPr lang="en-US"/>
          </a:p>
        </p:txBody>
      </p:sp>
      <p:grpSp>
        <p:nvGrpSpPr>
          <p:cNvPr id="39" name="Group 38"/>
          <p:cNvGrpSpPr/>
          <p:nvPr/>
        </p:nvGrpSpPr>
        <p:grpSpPr>
          <a:xfrm>
            <a:off x="9816134" y="2808325"/>
            <a:ext cx="1825649" cy="1630936"/>
            <a:chOff x="3599753" y="2012149"/>
            <a:chExt cx="1825649" cy="1630936"/>
          </a:xfrm>
        </p:grpSpPr>
        <p:grpSp>
          <p:nvGrpSpPr>
            <p:cNvPr id="40" name="Group 39"/>
            <p:cNvGrpSpPr/>
            <p:nvPr/>
          </p:nvGrpSpPr>
          <p:grpSpPr>
            <a:xfrm>
              <a:off x="3599753" y="2603450"/>
              <a:ext cx="293853" cy="1039635"/>
              <a:chOff x="1818208" y="2858465"/>
              <a:chExt cx="877903" cy="3105966"/>
            </a:xfrm>
          </p:grpSpPr>
          <p:sp>
            <p:nvSpPr>
              <p:cNvPr id="53" name="Oval 52"/>
              <p:cNvSpPr/>
              <p:nvPr/>
            </p:nvSpPr>
            <p:spPr>
              <a:xfrm>
                <a:off x="1823144" y="5091462"/>
                <a:ext cx="872967" cy="872969"/>
              </a:xfrm>
              <a:prstGeom prst="ellipse">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cxnSp>
            <p:nvCxnSpPr>
              <p:cNvPr id="54" name="Straight Arrow Connector 53"/>
              <p:cNvCxnSpPr>
                <a:stCxn id="53" idx="0"/>
                <a:endCxn id="55" idx="2"/>
              </p:cNvCxnSpPr>
              <p:nvPr/>
            </p:nvCxnSpPr>
            <p:spPr>
              <a:xfrm flipH="1" flipV="1">
                <a:off x="2254692" y="4283242"/>
                <a:ext cx="4936" cy="808220"/>
              </a:xfrm>
              <a:prstGeom prst="straightConnector1">
                <a:avLst/>
              </a:prstGeom>
              <a:noFill/>
              <a:ln w="38100" cap="flat" cmpd="sng" algn="ctr">
                <a:solidFill>
                  <a:sysClr val="windowText" lastClr="000000"/>
                </a:solidFill>
                <a:prstDash val="solid"/>
                <a:miter lim="800000"/>
                <a:tailEnd type="triangle" w="med" len="lg"/>
              </a:ln>
              <a:effectLst/>
            </p:spPr>
          </p:cxnSp>
          <p:sp>
            <p:nvSpPr>
              <p:cNvPr id="55" name="Rectangle 54"/>
              <p:cNvSpPr/>
              <p:nvPr/>
            </p:nvSpPr>
            <p:spPr>
              <a:xfrm>
                <a:off x="1818208" y="2858465"/>
                <a:ext cx="872967" cy="1424777"/>
              </a:xfrm>
              <a:prstGeom prst="rect">
                <a:avLst/>
              </a:prstGeom>
              <a:solidFill>
                <a:srgbClr val="4472C4">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41" name="Group 40"/>
            <p:cNvGrpSpPr/>
            <p:nvPr/>
          </p:nvGrpSpPr>
          <p:grpSpPr>
            <a:xfrm>
              <a:off x="4367303" y="2603450"/>
              <a:ext cx="293853" cy="1039635"/>
              <a:chOff x="1818208" y="2858465"/>
              <a:chExt cx="877903" cy="3105966"/>
            </a:xfrm>
          </p:grpSpPr>
          <p:sp>
            <p:nvSpPr>
              <p:cNvPr id="50" name="Oval 49"/>
              <p:cNvSpPr/>
              <p:nvPr/>
            </p:nvSpPr>
            <p:spPr>
              <a:xfrm>
                <a:off x="1823144" y="5091462"/>
                <a:ext cx="872967" cy="872969"/>
              </a:xfrm>
              <a:prstGeom prst="ellipse">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cxnSp>
            <p:nvCxnSpPr>
              <p:cNvPr id="51" name="Straight Arrow Connector 50"/>
              <p:cNvCxnSpPr>
                <a:stCxn id="50" idx="0"/>
                <a:endCxn id="52" idx="2"/>
              </p:cNvCxnSpPr>
              <p:nvPr/>
            </p:nvCxnSpPr>
            <p:spPr>
              <a:xfrm flipH="1" flipV="1">
                <a:off x="2254692" y="4283242"/>
                <a:ext cx="4936" cy="808220"/>
              </a:xfrm>
              <a:prstGeom prst="straightConnector1">
                <a:avLst/>
              </a:prstGeom>
              <a:noFill/>
              <a:ln w="38100" cap="flat" cmpd="sng" algn="ctr">
                <a:solidFill>
                  <a:sysClr val="windowText" lastClr="000000"/>
                </a:solidFill>
                <a:prstDash val="solid"/>
                <a:miter lim="800000"/>
                <a:tailEnd type="triangle" w="med" len="lg"/>
              </a:ln>
              <a:effectLst/>
            </p:spPr>
          </p:cxnSp>
          <p:sp>
            <p:nvSpPr>
              <p:cNvPr id="52" name="Rectangle 51"/>
              <p:cNvSpPr/>
              <p:nvPr/>
            </p:nvSpPr>
            <p:spPr>
              <a:xfrm>
                <a:off x="1818208" y="2858465"/>
                <a:ext cx="872967" cy="1424777"/>
              </a:xfrm>
              <a:prstGeom prst="rect">
                <a:avLst/>
              </a:prstGeom>
              <a:solidFill>
                <a:srgbClr val="4472C4">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42" name="Group 41"/>
            <p:cNvGrpSpPr/>
            <p:nvPr/>
          </p:nvGrpSpPr>
          <p:grpSpPr>
            <a:xfrm>
              <a:off x="5131549" y="2012149"/>
              <a:ext cx="293853" cy="1630936"/>
              <a:chOff x="1818208" y="1091921"/>
              <a:chExt cx="877903" cy="4872510"/>
            </a:xfrm>
          </p:grpSpPr>
          <p:sp>
            <p:nvSpPr>
              <p:cNvPr id="45" name="Oval 44"/>
              <p:cNvSpPr/>
              <p:nvPr/>
            </p:nvSpPr>
            <p:spPr>
              <a:xfrm>
                <a:off x="1823144" y="5091462"/>
                <a:ext cx="872967" cy="872969"/>
              </a:xfrm>
              <a:prstGeom prst="ellipse">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6" name="Oval 45"/>
              <p:cNvSpPr/>
              <p:nvPr/>
            </p:nvSpPr>
            <p:spPr>
              <a:xfrm>
                <a:off x="1818208" y="1091921"/>
                <a:ext cx="872968" cy="872968"/>
              </a:xfrm>
              <a:prstGeom prst="ellipse">
                <a:avLst/>
              </a:prstGeom>
              <a:solidFill>
                <a:srgbClr val="70AD47">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cxnSp>
            <p:nvCxnSpPr>
              <p:cNvPr id="47" name="Straight Arrow Connector 46"/>
              <p:cNvCxnSpPr>
                <a:stCxn id="45" idx="0"/>
                <a:endCxn id="49" idx="2"/>
              </p:cNvCxnSpPr>
              <p:nvPr/>
            </p:nvCxnSpPr>
            <p:spPr>
              <a:xfrm flipH="1" flipV="1">
                <a:off x="2254692" y="4283242"/>
                <a:ext cx="4936" cy="80822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8" name="Straight Arrow Connector 47"/>
              <p:cNvCxnSpPr>
                <a:stCxn id="49" idx="0"/>
                <a:endCxn id="46" idx="4"/>
              </p:cNvCxnSpPr>
              <p:nvPr/>
            </p:nvCxnSpPr>
            <p:spPr>
              <a:xfrm flipV="1">
                <a:off x="2254692" y="1964890"/>
                <a:ext cx="0" cy="893575"/>
              </a:xfrm>
              <a:prstGeom prst="straightConnector1">
                <a:avLst/>
              </a:prstGeom>
              <a:noFill/>
              <a:ln w="38100" cap="flat" cmpd="sng" algn="ctr">
                <a:solidFill>
                  <a:sysClr val="windowText" lastClr="000000"/>
                </a:solidFill>
                <a:prstDash val="solid"/>
                <a:miter lim="800000"/>
                <a:tailEnd type="triangle" w="med" len="lg"/>
              </a:ln>
              <a:effectLst/>
            </p:spPr>
          </p:cxnSp>
          <p:sp>
            <p:nvSpPr>
              <p:cNvPr id="49" name="Rectangle 48"/>
              <p:cNvSpPr/>
              <p:nvPr/>
            </p:nvSpPr>
            <p:spPr>
              <a:xfrm>
                <a:off x="1818208" y="2858465"/>
                <a:ext cx="872967" cy="1424777"/>
              </a:xfrm>
              <a:prstGeom prst="rect">
                <a:avLst/>
              </a:prstGeom>
              <a:solidFill>
                <a:srgbClr val="4472C4">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cxnSp>
          <p:nvCxnSpPr>
            <p:cNvPr id="43" name="Straight Arrow Connector 42"/>
            <p:cNvCxnSpPr>
              <a:stCxn id="55" idx="3"/>
              <a:endCxn id="52" idx="1"/>
            </p:cNvCxnSpPr>
            <p:nvPr/>
          </p:nvCxnSpPr>
          <p:spPr>
            <a:xfrm>
              <a:off x="3891954" y="2841902"/>
              <a:ext cx="475349" cy="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4" name="Straight Arrow Connector 43"/>
            <p:cNvCxnSpPr>
              <a:stCxn id="52" idx="3"/>
              <a:endCxn id="49" idx="1"/>
            </p:cNvCxnSpPr>
            <p:nvPr/>
          </p:nvCxnSpPr>
          <p:spPr>
            <a:xfrm>
              <a:off x="4659504" y="2841902"/>
              <a:ext cx="472045" cy="0"/>
            </a:xfrm>
            <a:prstGeom prst="straightConnector1">
              <a:avLst/>
            </a:prstGeom>
            <a:noFill/>
            <a:ln w="38100" cap="flat" cmpd="sng" algn="ctr">
              <a:solidFill>
                <a:sysClr val="windowText" lastClr="000000"/>
              </a:solidFill>
              <a:prstDash val="solid"/>
              <a:miter lim="800000"/>
              <a:tailEnd type="triangle" w="med" len="lg"/>
            </a:ln>
            <a:effectLst/>
          </p:spPr>
        </p:cxnSp>
      </p:grpSp>
    </p:spTree>
    <p:extLst>
      <p:ext uri="{BB962C8B-B14F-4D97-AF65-F5344CB8AC3E}">
        <p14:creationId xmlns:p14="http://schemas.microsoft.com/office/powerpoint/2010/main" val="5293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Backprop</a:t>
            </a:r>
            <a:r>
              <a:rPr lang="en-IN" dirty="0"/>
              <a:t> with 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pPr>
                  <a:lnSpc>
                    <a:spcPct val="100000"/>
                  </a:lnSpc>
                </a:pPr>
                <a:r>
                  <a:rPr lang="en-IN" dirty="0" smtClean="0"/>
                  <a:t>Notice that</a:t>
                </a:r>
                <a:br>
                  <a:rPr lang="en-IN" dirty="0" smtClean="0"/>
                </a:br>
                <a:r>
                  <a:rPr lang="en-IN" dirty="0" smtClean="0"/>
                  <a:t>	</a:t>
                </a:r>
                <a14:m>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sup>
                        </m:sSup>
                      </m:num>
                      <m:den>
                        <m:r>
                          <a:rPr lang="en-IN" i="1">
                            <a:latin typeface="Cambria Math" panose="02040503050406030204" pitchFamily="18" charset="0"/>
                          </a:rPr>
                          <m:t>𝑑𝑊</m:t>
                        </m:r>
                      </m:den>
                    </m:f>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𝑇</m:t>
                            </m:r>
                          </m:sup>
                        </m:sSup>
                      </m:sub>
                      <m:sup>
                        <m:r>
                          <a:rPr lang="en-IN" i="1">
                            <a:latin typeface="Cambria Math" panose="02040503050406030204" pitchFamily="18" charset="0"/>
                          </a:rPr>
                          <m:t>𝑓</m:t>
                        </m:r>
                      </m:sup>
                    </m:sSub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r>
                              <a:rPr lang="en-IN" i="1">
                                <a:latin typeface="Cambria Math" panose="02040503050406030204" pitchFamily="18" charset="0"/>
                              </a:rPr>
                              <m:t>−1</m:t>
                            </m:r>
                          </m:sup>
                        </m:sSup>
                      </m:num>
                      <m:den>
                        <m:r>
                          <a:rPr lang="en-IN" i="1">
                            <a:latin typeface="Cambria Math" panose="02040503050406030204" pitchFamily="18" charset="0"/>
                          </a:rPr>
                          <m:t>𝑑𝑊</m:t>
                        </m:r>
                      </m:den>
                    </m:f>
                    <m:r>
                      <a:rPr lang="en-IN" i="1">
                        <a:latin typeface="Cambria Math" panose="02040503050406030204" pitchFamily="18" charset="0"/>
                      </a:rPr>
                      <m:t>+</m:t>
                    </m:r>
                    <m:r>
                      <m:rPr>
                        <m:sty m:val="p"/>
                      </m:rPr>
                      <a:rPr lang="en-IN">
                        <a:latin typeface="Cambria Math" panose="02040503050406030204" pitchFamily="18" charset="0"/>
                      </a:rPr>
                      <m:t>blah</m:t>
                    </m:r>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𝑇</m:t>
                            </m:r>
                          </m:sup>
                        </m:sSup>
                      </m:sub>
                      <m:sup>
                        <m:r>
                          <a:rPr lang="en-IN" i="1">
                            <a:latin typeface="Cambria Math" panose="02040503050406030204" pitchFamily="18" charset="0"/>
                          </a:rPr>
                          <m:t>𝑓</m:t>
                        </m:r>
                      </m:sup>
                    </m:sSub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𝑇</m:t>
                            </m:r>
                            <m:r>
                              <a:rPr lang="en-IN" i="1">
                                <a:latin typeface="Cambria Math" panose="02040503050406030204" pitchFamily="18" charset="0"/>
                              </a:rPr>
                              <m:t>−1</m:t>
                            </m:r>
                          </m:sup>
                        </m:sSup>
                      </m:sub>
                      <m:sup>
                        <m:r>
                          <a:rPr lang="en-IN" i="1">
                            <a:latin typeface="Cambria Math" panose="02040503050406030204" pitchFamily="18" charset="0"/>
                          </a:rPr>
                          <m:t>𝑓</m:t>
                        </m:r>
                      </m:sup>
                    </m:sSub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r>
                              <a:rPr lang="en-IN" i="1">
                                <a:latin typeface="Cambria Math" panose="02040503050406030204" pitchFamily="18" charset="0"/>
                              </a:rPr>
                              <m:t>−2</m:t>
                            </m:r>
                          </m:sup>
                        </m:sSup>
                      </m:num>
                      <m:den>
                        <m:r>
                          <a:rPr lang="en-IN" i="1">
                            <a:latin typeface="Cambria Math" panose="02040503050406030204" pitchFamily="18" charset="0"/>
                          </a:rPr>
                          <m:t>𝑑𝑊</m:t>
                        </m:r>
                      </m:den>
                    </m:f>
                    <m:r>
                      <a:rPr lang="en-IN" i="1">
                        <a:latin typeface="Cambria Math" panose="02040503050406030204" pitchFamily="18" charset="0"/>
                      </a:rPr>
                      <m:t>+</m:t>
                    </m:r>
                    <m:r>
                      <m:rPr>
                        <m:sty m:val="p"/>
                      </m:rPr>
                      <a:rPr lang="en-IN">
                        <a:latin typeface="Cambria Math" panose="02040503050406030204" pitchFamily="18" charset="0"/>
                      </a:rPr>
                      <m:t>blah</m:t>
                    </m:r>
                  </m:oMath>
                </a14:m>
                <a:r>
                  <a:rPr lang="en-IN" dirty="0"/>
                  <a:t/>
                </a:r>
                <a:br>
                  <a:rPr lang="en-IN" dirty="0"/>
                </a:br>
                <a14:m>
                  <m:oMath xmlns:m="http://schemas.openxmlformats.org/officeDocument/2006/math">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𝑇</m:t>
                            </m:r>
                          </m:sup>
                        </m:sSup>
                      </m:sub>
                      <m:sup>
                        <m:r>
                          <a:rPr lang="en-IN" i="1">
                            <a:latin typeface="Cambria Math" panose="02040503050406030204" pitchFamily="18" charset="0"/>
                          </a:rPr>
                          <m:t>𝑓</m:t>
                        </m:r>
                      </m:sup>
                    </m:sSub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𝑇</m:t>
                            </m:r>
                            <m:r>
                              <a:rPr lang="en-IN" i="1">
                                <a:latin typeface="Cambria Math" panose="02040503050406030204" pitchFamily="18" charset="0"/>
                              </a:rPr>
                              <m:t>−1</m:t>
                            </m:r>
                          </m:sup>
                        </m:sSup>
                      </m:sub>
                      <m:sup>
                        <m:r>
                          <a:rPr lang="en-IN" i="1">
                            <a:latin typeface="Cambria Math" panose="02040503050406030204" pitchFamily="18" charset="0"/>
                          </a:rPr>
                          <m:t>𝑓</m:t>
                        </m:r>
                      </m:sup>
                    </m:sSub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i="1">
                                <a:latin typeface="Cambria Math" panose="02040503050406030204" pitchFamily="18" charset="0"/>
                              </a:rPr>
                              <m:t>𝑇</m:t>
                            </m:r>
                            <m:r>
                              <a:rPr lang="en-IN" i="1">
                                <a:latin typeface="Cambria Math" panose="02040503050406030204" pitchFamily="18" charset="0"/>
                              </a:rPr>
                              <m:t>−2</m:t>
                            </m:r>
                          </m:sup>
                        </m:sSup>
                      </m:sub>
                      <m:sup>
                        <m:r>
                          <a:rPr lang="en-IN" i="1">
                            <a:latin typeface="Cambria Math" panose="02040503050406030204" pitchFamily="18" charset="0"/>
                          </a:rPr>
                          <m:t>𝑓</m:t>
                        </m:r>
                      </m:sup>
                    </m:sSubSup>
                    <m:r>
                      <a:rPr lang="en-IN" i="1">
                        <a:latin typeface="Cambria Math" panose="02040503050406030204" pitchFamily="18" charset="0"/>
                      </a:rPr>
                      <m:t>⋅</m:t>
                    </m:r>
                    <m:r>
                      <a:rPr lang="en-IN" i="1">
                        <a:latin typeface="Cambria Math" panose="02040503050406030204" pitchFamily="18" charset="0"/>
                      </a:rPr>
                      <m:t>𝑈</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𝑑</m:t>
                        </m:r>
                        <m:sSup>
                          <m:sSupPr>
                            <m:ctrlPr>
                              <a:rPr lang="en-IN" i="1">
                                <a:latin typeface="Cambria Math" panose="02040503050406030204" pitchFamily="18" charset="0"/>
                              </a:rPr>
                            </m:ctrlPr>
                          </m:sSupPr>
                          <m:e>
                            <m:r>
                              <a:rPr lang="en-IN" b="1">
                                <a:latin typeface="Cambria Math" panose="02040503050406030204" pitchFamily="18" charset="0"/>
                              </a:rPr>
                              <m:t>𝐡</m:t>
                            </m:r>
                          </m:e>
                          <m:sup>
                            <m:r>
                              <a:rPr lang="en-IN" i="1">
                                <a:latin typeface="Cambria Math" panose="02040503050406030204" pitchFamily="18" charset="0"/>
                              </a:rPr>
                              <m:t>𝑇</m:t>
                            </m:r>
                            <m:r>
                              <a:rPr lang="en-IN" i="1">
                                <a:latin typeface="Cambria Math" panose="02040503050406030204" pitchFamily="18" charset="0"/>
                              </a:rPr>
                              <m:t>−3</m:t>
                            </m:r>
                          </m:sup>
                        </m:sSup>
                      </m:num>
                      <m:den>
                        <m:r>
                          <a:rPr lang="en-IN" i="1">
                            <a:latin typeface="Cambria Math" panose="02040503050406030204" pitchFamily="18" charset="0"/>
                          </a:rPr>
                          <m:t>𝑑𝑊</m:t>
                        </m:r>
                      </m:den>
                    </m:f>
                    <m:r>
                      <a:rPr lang="en-IN" i="1">
                        <a:latin typeface="Cambria Math" panose="02040503050406030204" pitchFamily="18" charset="0"/>
                      </a:rPr>
                      <m:t>+</m:t>
                    </m:r>
                    <m:r>
                      <m:rPr>
                        <m:sty m:val="p"/>
                      </m:rPr>
                      <a:rPr lang="en-IN">
                        <a:latin typeface="Cambria Math" panose="02040503050406030204" pitchFamily="18" charset="0"/>
                      </a:rPr>
                      <m:t>blah</m:t>
                    </m:r>
                  </m:oMath>
                </a14:m>
                <a:endParaRPr lang="en-US" dirty="0"/>
              </a:p>
              <a:p>
                <a:pPr lvl="2">
                  <a:lnSpc>
                    <a:spcPct val="100000"/>
                  </a:lnSpc>
                </a:pPr>
                <a:r>
                  <a:rPr lang="en-IN" dirty="0"/>
                  <a:t>Perfect recipe for gradients to either blow up or vanish </a:t>
                </a:r>
                <a:r>
                  <a:rPr lang="en-IN" dirty="0" smtClean="0"/>
                  <a:t>entirely</a:t>
                </a:r>
              </a:p>
              <a:p>
                <a:pPr lvl="2">
                  <a:lnSpc>
                    <a:spcPct val="100000"/>
                  </a:lnSpc>
                </a:pPr>
                <a:r>
                  <a:rPr lang="en-IN" b="1" dirty="0" smtClean="0"/>
                  <a:t>Solution 1</a:t>
                </a:r>
                <a:r>
                  <a:rPr lang="en-IN" dirty="0" smtClean="0"/>
                  <a:t>: Unitary RNN (</a:t>
                </a:r>
                <a:r>
                  <a:rPr lang="en-IN" dirty="0" err="1" smtClean="0"/>
                  <a:t>Arjovsky</a:t>
                </a:r>
                <a:r>
                  <a:rPr lang="en-IN" dirty="0"/>
                  <a:t> </a:t>
                </a:r>
                <a:r>
                  <a:rPr lang="en-IN" dirty="0" smtClean="0"/>
                  <a:t>et al ICML 2016)</a:t>
                </a:r>
              </a:p>
              <a:p>
                <a:pPr lvl="3">
                  <a:lnSpc>
                    <a:spcPct val="100000"/>
                  </a:lnSpc>
                </a:pPr>
                <a:r>
                  <a:rPr lang="en-IN" dirty="0" smtClean="0"/>
                  <a:t>Force </a:t>
                </a:r>
                <a14:m>
                  <m:oMath xmlns:m="http://schemas.openxmlformats.org/officeDocument/2006/math">
                    <m:r>
                      <a:rPr lang="en-IN" b="0" i="1" smtClean="0">
                        <a:latin typeface="Cambria Math" panose="02040503050406030204" pitchFamily="18" charset="0"/>
                      </a:rPr>
                      <m:t>𝑈</m:t>
                    </m:r>
                  </m:oMath>
                </a14:m>
                <a:r>
                  <a:rPr lang="en-IN" dirty="0" smtClean="0"/>
                  <a:t> to have singular values around 1 so that neither </a:t>
                </a:r>
                <a:r>
                  <a:rPr lang="en-IN" dirty="0" err="1" smtClean="0"/>
                  <a:t>blowup</a:t>
                </a:r>
                <a:r>
                  <a:rPr lang="en-IN" dirty="0" smtClean="0"/>
                  <a:t> nor </a:t>
                </a:r>
                <a:r>
                  <a:rPr lang="en-IN" smtClean="0"/>
                  <a:t>vanishing happens</a:t>
                </a:r>
                <a:endParaRPr lang="en-IN" dirty="0"/>
              </a:p>
              <a:p>
                <a:pPr lvl="2">
                  <a:lnSpc>
                    <a:spcPct val="100000"/>
                  </a:lnSpc>
                </a:pPr>
                <a:r>
                  <a:rPr lang="en-IN" b="1" dirty="0" smtClean="0"/>
                  <a:t>Solution 2</a:t>
                </a:r>
                <a:r>
                  <a:rPr lang="en-IN" dirty="0" smtClean="0"/>
                  <a:t>: </a:t>
                </a:r>
                <a:r>
                  <a:rPr lang="en-IN" dirty="0"/>
                  <a:t>not allow this chain of </a:t>
                </a:r>
                <a14:m>
                  <m:oMath xmlns:m="http://schemas.openxmlformats.org/officeDocument/2006/math">
                    <m:sSubSup>
                      <m:sSubSupPr>
                        <m:ctrlPr>
                          <a:rPr lang="en-IN" i="1">
                            <a:latin typeface="Cambria Math" panose="02040503050406030204" pitchFamily="18" charset="0"/>
                          </a:rPr>
                        </m:ctrlPr>
                      </m:sSubSupPr>
                      <m:e>
                        <m:r>
                          <a:rPr lang="en-IN">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a:latin typeface="Cambria Math" panose="02040503050406030204" pitchFamily="18" charset="0"/>
                              </a:rPr>
                              <m:t>𝑇</m:t>
                            </m:r>
                          </m:sup>
                        </m:sSup>
                      </m:sub>
                      <m:sup>
                        <m:r>
                          <a:rPr lang="en-IN">
                            <a:latin typeface="Cambria Math" panose="02040503050406030204" pitchFamily="18" charset="0"/>
                          </a:rPr>
                          <m:t>𝑓</m:t>
                        </m:r>
                      </m:sup>
                    </m:sSubSup>
                    <m:r>
                      <a:rPr lang="en-IN">
                        <a:latin typeface="Cambria Math" panose="02040503050406030204" pitchFamily="18" charset="0"/>
                      </a:rPr>
                      <m:t>⋅</m:t>
                    </m:r>
                    <m:r>
                      <a:rPr lang="en-IN">
                        <a:latin typeface="Cambria Math" panose="02040503050406030204" pitchFamily="18" charset="0"/>
                      </a:rPr>
                      <m:t>𝑈</m:t>
                    </m:r>
                    <m:r>
                      <a:rPr lang="en-IN">
                        <a:latin typeface="Cambria Math" panose="02040503050406030204" pitchFamily="18" charset="0"/>
                      </a:rPr>
                      <m:t>⋅</m:t>
                    </m:r>
                    <m:sSubSup>
                      <m:sSubSupPr>
                        <m:ctrlPr>
                          <a:rPr lang="en-IN" i="1">
                            <a:latin typeface="Cambria Math" panose="02040503050406030204" pitchFamily="18" charset="0"/>
                          </a:rPr>
                        </m:ctrlPr>
                      </m:sSubSupPr>
                      <m:e>
                        <m:r>
                          <a:rPr lang="en-IN">
                            <a:latin typeface="Cambria Math" panose="02040503050406030204" pitchFamily="18" charset="0"/>
                          </a:rPr>
                          <m:t>𝐽</m:t>
                        </m:r>
                      </m:e>
                      <m:sub>
                        <m:sSup>
                          <m:sSupPr>
                            <m:ctrlPr>
                              <a:rPr lang="en-IN" i="1">
                                <a:latin typeface="Cambria Math" panose="02040503050406030204" pitchFamily="18" charset="0"/>
                              </a:rPr>
                            </m:ctrlPr>
                          </m:sSupPr>
                          <m:e>
                            <m:r>
                              <a:rPr lang="en-IN" b="1">
                                <a:latin typeface="Cambria Math" panose="02040503050406030204" pitchFamily="18" charset="0"/>
                              </a:rPr>
                              <m:t>𝐳</m:t>
                            </m:r>
                          </m:e>
                          <m:sup>
                            <m:r>
                              <a:rPr lang="en-IN">
                                <a:latin typeface="Cambria Math" panose="02040503050406030204" pitchFamily="18" charset="0"/>
                              </a:rPr>
                              <m:t>𝑇</m:t>
                            </m:r>
                            <m:r>
                              <a:rPr lang="en-IN">
                                <a:latin typeface="Cambria Math" panose="02040503050406030204" pitchFamily="18" charset="0"/>
                              </a:rPr>
                              <m:t>−1</m:t>
                            </m:r>
                          </m:sup>
                        </m:sSup>
                      </m:sub>
                      <m:sup>
                        <m:r>
                          <a:rPr lang="en-IN">
                            <a:latin typeface="Cambria Math" panose="02040503050406030204" pitchFamily="18" charset="0"/>
                          </a:rPr>
                          <m:t>𝑓</m:t>
                        </m:r>
                      </m:sup>
                    </m:sSubSup>
                    <m:r>
                      <a:rPr lang="en-IN">
                        <a:latin typeface="Cambria Math" panose="02040503050406030204" pitchFamily="18" charset="0"/>
                      </a:rPr>
                      <m:t>⋅</m:t>
                    </m:r>
                    <m:r>
                      <a:rPr lang="en-IN">
                        <a:latin typeface="Cambria Math" panose="02040503050406030204" pitchFamily="18" charset="0"/>
                      </a:rPr>
                      <m:t>𝑈</m:t>
                    </m:r>
                    <m:r>
                      <a:rPr lang="en-IN">
                        <a:latin typeface="Cambria Math" panose="02040503050406030204" pitchFamily="18" charset="0"/>
                      </a:rPr>
                      <m:t>⋯</m:t>
                    </m:r>
                  </m:oMath>
                </a14:m>
                <a:r>
                  <a:rPr lang="en-IN" dirty="0"/>
                  <a:t> to continue for long</a:t>
                </a:r>
                <a:endParaRPr lang="en-IN" dirty="0" smtClean="0"/>
              </a:p>
              <a:p>
                <a:pPr lvl="3">
                  <a:lnSpc>
                    <a:spcPct val="100000"/>
                  </a:lnSpc>
                </a:pPr>
                <a:r>
                  <a:rPr lang="en-IN" dirty="0" smtClean="0"/>
                  <a:t>Gated </a:t>
                </a:r>
                <a:r>
                  <a:rPr lang="en-IN" dirty="0"/>
                  <a:t>Recurrent </a:t>
                </a:r>
                <a:r>
                  <a:rPr lang="en-IN" dirty="0" smtClean="0"/>
                  <a:t>Units, LSTMs, echo </a:t>
                </a:r>
                <a:r>
                  <a:rPr lang="en-IN" dirty="0"/>
                  <a:t>networks, skip connections, leaky </a:t>
                </a:r>
                <a:r>
                  <a:rPr lang="en-IN" dirty="0" smtClean="0"/>
                  <a:t>units. Use  </a:t>
                </a:r>
                <a:r>
                  <a:rPr lang="en-IN" dirty="0"/>
                  <a:t>“gates” to </a:t>
                </a:r>
                <a:r>
                  <a:rPr lang="en-IN" dirty="0" smtClean="0"/>
                  <a:t>force network to forget data that appeared long ago in the series. LSTM </a:t>
                </a:r>
                <a:r>
                  <a:rPr lang="en-IN" dirty="0"/>
                  <a:t>(</a:t>
                </a:r>
                <a:r>
                  <a:rPr lang="en-IN" dirty="0" err="1"/>
                  <a:t>Hochreiter</a:t>
                </a:r>
                <a:r>
                  <a:rPr lang="en-IN" dirty="0"/>
                  <a:t> and </a:t>
                </a:r>
                <a:r>
                  <a:rPr lang="en-IN" dirty="0" err="1" smtClean="0"/>
                  <a:t>Schmidhuber</a:t>
                </a:r>
                <a:r>
                  <a:rPr lang="en-IN" dirty="0" smtClean="0"/>
                  <a:t> 1997): long-short term memory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1379" r="-4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3254" y="36190"/>
            <a:ext cx="1783305" cy="1783305"/>
          </a:xfrm>
          <a:prstGeom prst="rect">
            <a:avLst/>
          </a:prstGeom>
        </p:spPr>
      </p:pic>
      <p:sp>
        <p:nvSpPr>
          <p:cNvPr id="6" name="Rectangular Callout 5"/>
          <p:cNvSpPr/>
          <p:nvPr/>
        </p:nvSpPr>
        <p:spPr>
          <a:xfrm>
            <a:off x="4164496" y="220715"/>
            <a:ext cx="6419648" cy="1320362"/>
          </a:xfrm>
          <a:prstGeom prst="wedgeRectCallout">
            <a:avLst>
              <a:gd name="adj1" fmla="val 60123"/>
              <a:gd name="adj2" fmla="val 395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R</a:t>
            </a:r>
            <a:r>
              <a:rPr lang="en-IN" sz="2400" dirty="0" smtClean="0">
                <a:solidFill>
                  <a:schemeClr val="tx1"/>
                </a:solidFill>
                <a:latin typeface="+mj-lt"/>
              </a:rPr>
              <a:t>NNs are very popular </a:t>
            </a:r>
            <a:r>
              <a:rPr lang="en-IN" sz="2400" dirty="0">
                <a:solidFill>
                  <a:schemeClr val="tx1"/>
                </a:solidFill>
                <a:latin typeface="+mj-lt"/>
              </a:rPr>
              <a:t>in </a:t>
            </a:r>
            <a:r>
              <a:rPr lang="en-IN" sz="2400" dirty="0" smtClean="0">
                <a:solidFill>
                  <a:schemeClr val="tx1"/>
                </a:solidFill>
                <a:latin typeface="+mj-lt"/>
              </a:rPr>
              <a:t>NLP and more recently in video processing  as well. However, we will not go into further details on RNN training in this course.</a:t>
            </a:r>
            <a:endParaRPr lang="en-US" sz="2400" dirty="0">
              <a:solidFill>
                <a:schemeClr val="tx1"/>
              </a:solidFill>
              <a:latin typeface="+mj-lt"/>
            </a:endParaRPr>
          </a:p>
        </p:txBody>
      </p:sp>
    </p:spTree>
    <p:extLst>
      <p:ext uri="{BB962C8B-B14F-4D97-AF65-F5344CB8AC3E}">
        <p14:creationId xmlns:p14="http://schemas.microsoft.com/office/powerpoint/2010/main" val="42005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Common Activation Functions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Sigmoid </a:t>
                </a:r>
                <a14:m>
                  <m:oMath xmlns:m="http://schemas.openxmlformats.org/officeDocument/2006/math">
                    <m:r>
                      <a:rPr lang="en-IN" sz="2800" i="1">
                        <a:latin typeface="Cambria Math" panose="02040503050406030204" pitchFamily="18" charset="0"/>
                      </a:rPr>
                      <m:t>𝜎</m:t>
                    </m:r>
                    <m:d>
                      <m:dPr>
                        <m:ctrlPr>
                          <a:rPr lang="en-IN" sz="2800" i="1">
                            <a:latin typeface="Cambria Math" panose="02040503050406030204" pitchFamily="18" charset="0"/>
                          </a:rPr>
                        </m:ctrlPr>
                      </m:dPr>
                      <m:e>
                        <m:r>
                          <a:rPr lang="en-IN" sz="2800" i="1">
                            <a:latin typeface="Cambria Math" panose="02040503050406030204" pitchFamily="18" charset="0"/>
                          </a:rPr>
                          <m:t>𝑡</m:t>
                        </m:r>
                      </m:e>
                    </m:d>
                    <m:r>
                      <a:rPr lang="en-IN" sz="2800" i="1">
                        <a:latin typeface="Cambria Math" panose="02040503050406030204" pitchFamily="18" charset="0"/>
                      </a:rPr>
                      <m:t>=</m:t>
                    </m:r>
                    <m:f>
                      <m:fPr>
                        <m:ctrlPr>
                          <a:rPr lang="en-IN" sz="2800" i="1">
                            <a:latin typeface="Cambria Math" panose="02040503050406030204" pitchFamily="18" charset="0"/>
                          </a:rPr>
                        </m:ctrlPr>
                      </m:fPr>
                      <m:num>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exp</m:t>
                            </m:r>
                          </m:fName>
                          <m:e>
                            <m:d>
                              <m:dPr>
                                <m:ctrlPr>
                                  <a:rPr lang="en-IN" sz="2800" i="1">
                                    <a:latin typeface="Cambria Math" panose="02040503050406030204" pitchFamily="18" charset="0"/>
                                  </a:rPr>
                                </m:ctrlPr>
                              </m:dPr>
                              <m:e>
                                <m:r>
                                  <a:rPr lang="en-IN" sz="2800" i="1">
                                    <a:latin typeface="Cambria Math" panose="02040503050406030204" pitchFamily="18" charset="0"/>
                                  </a:rPr>
                                  <m:t>𝑡</m:t>
                                </m:r>
                              </m:e>
                            </m:d>
                          </m:e>
                        </m:func>
                      </m:num>
                      <m:den>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exp</m:t>
                            </m:r>
                          </m:fName>
                          <m:e>
                            <m:d>
                              <m:dPr>
                                <m:ctrlPr>
                                  <a:rPr lang="en-IN" sz="2800" i="1">
                                    <a:latin typeface="Cambria Math" panose="02040503050406030204" pitchFamily="18" charset="0"/>
                                  </a:rPr>
                                </m:ctrlPr>
                              </m:dPr>
                              <m:e>
                                <m:r>
                                  <a:rPr lang="en-IN" sz="2800" i="1">
                                    <a:latin typeface="Cambria Math" panose="02040503050406030204" pitchFamily="18" charset="0"/>
                                  </a:rPr>
                                  <m:t>𝑡</m:t>
                                </m:r>
                              </m:e>
                            </m:d>
                            <m:r>
                              <a:rPr lang="en-IN" sz="2800" i="1">
                                <a:latin typeface="Cambria Math" panose="02040503050406030204" pitchFamily="18" charset="0"/>
                              </a:rPr>
                              <m:t>+1</m:t>
                            </m:r>
                          </m:e>
                        </m:func>
                      </m:den>
                    </m:f>
                  </m:oMath>
                </a14:m>
                <a:endParaRPr lang="en-IN" dirty="0" smtClean="0"/>
              </a:p>
              <a:p>
                <a:r>
                  <a:rPr lang="en-IN" dirty="0"/>
                  <a:t>Tan </a:t>
                </a:r>
                <a:r>
                  <a:rPr lang="en-IN" dirty="0" smtClean="0"/>
                  <a:t>Hyperbolic </a:t>
                </a:r>
                <a14:m>
                  <m:oMath xmlns:m="http://schemas.openxmlformats.org/officeDocument/2006/math">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tanh</m:t>
                        </m:r>
                      </m:fName>
                      <m:e>
                        <m:r>
                          <a:rPr lang="en-IN" sz="2800" i="1">
                            <a:latin typeface="Cambria Math" panose="02040503050406030204" pitchFamily="18" charset="0"/>
                          </a:rPr>
                          <m:t>(</m:t>
                        </m:r>
                        <m:r>
                          <a:rPr lang="en-IN" sz="2800" i="1">
                            <a:latin typeface="Cambria Math" panose="02040503050406030204" pitchFamily="18" charset="0"/>
                          </a:rPr>
                          <m:t>𝑡</m:t>
                        </m:r>
                        <m:r>
                          <a:rPr lang="en-IN" sz="2800" i="1">
                            <a:latin typeface="Cambria Math" panose="02040503050406030204" pitchFamily="18" charset="0"/>
                          </a:rPr>
                          <m:t>)</m:t>
                        </m:r>
                      </m:e>
                    </m:func>
                    <m:r>
                      <a:rPr lang="en-IN" sz="2800" i="1">
                        <a:latin typeface="Cambria Math" panose="02040503050406030204" pitchFamily="18" charset="0"/>
                      </a:rPr>
                      <m:t>=</m:t>
                    </m:r>
                    <m:f>
                      <m:fPr>
                        <m:ctrlPr>
                          <a:rPr lang="en-IN" sz="2800" i="1">
                            <a:latin typeface="Cambria Math" panose="02040503050406030204" pitchFamily="18" charset="0"/>
                          </a:rPr>
                        </m:ctrlPr>
                      </m:fPr>
                      <m:num>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exp</m:t>
                            </m:r>
                          </m:fName>
                          <m:e>
                            <m:d>
                              <m:dPr>
                                <m:ctrlPr>
                                  <a:rPr lang="en-IN" sz="2800" i="1">
                                    <a:latin typeface="Cambria Math" panose="02040503050406030204" pitchFamily="18" charset="0"/>
                                  </a:rPr>
                                </m:ctrlPr>
                              </m:dPr>
                              <m:e>
                                <m:r>
                                  <a:rPr lang="en-IN" sz="2800" i="1">
                                    <a:latin typeface="Cambria Math" panose="02040503050406030204" pitchFamily="18" charset="0"/>
                                  </a:rPr>
                                  <m:t>2</m:t>
                                </m:r>
                                <m:r>
                                  <a:rPr lang="en-IN" sz="2800" i="1">
                                    <a:latin typeface="Cambria Math" panose="02040503050406030204" pitchFamily="18" charset="0"/>
                                  </a:rPr>
                                  <m:t>𝑡</m:t>
                                </m:r>
                              </m:e>
                            </m:d>
                            <m:r>
                              <a:rPr lang="en-IN" sz="2800" i="1">
                                <a:latin typeface="Cambria Math" panose="02040503050406030204" pitchFamily="18" charset="0"/>
                              </a:rPr>
                              <m:t>−1</m:t>
                            </m:r>
                          </m:e>
                        </m:func>
                      </m:num>
                      <m:den>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exp</m:t>
                            </m:r>
                          </m:fName>
                          <m:e>
                            <m:d>
                              <m:dPr>
                                <m:ctrlPr>
                                  <a:rPr lang="en-IN" sz="2800" i="1">
                                    <a:latin typeface="Cambria Math" panose="02040503050406030204" pitchFamily="18" charset="0"/>
                                  </a:rPr>
                                </m:ctrlPr>
                              </m:dPr>
                              <m:e>
                                <m:r>
                                  <a:rPr lang="en-IN" sz="2800" i="1">
                                    <a:latin typeface="Cambria Math" panose="02040503050406030204" pitchFamily="18" charset="0"/>
                                  </a:rPr>
                                  <m:t>2</m:t>
                                </m:r>
                                <m:r>
                                  <a:rPr lang="en-IN" sz="2800" i="1">
                                    <a:latin typeface="Cambria Math" panose="02040503050406030204" pitchFamily="18" charset="0"/>
                                  </a:rPr>
                                  <m:t>𝑡</m:t>
                                </m:r>
                              </m:e>
                            </m:d>
                          </m:e>
                        </m:func>
                        <m:r>
                          <a:rPr lang="en-IN" sz="2800" i="1">
                            <a:latin typeface="Cambria Math" panose="02040503050406030204" pitchFamily="18" charset="0"/>
                          </a:rPr>
                          <m:t>+1</m:t>
                        </m:r>
                      </m:den>
                    </m:f>
                    <m:r>
                      <a:rPr lang="en-IN" sz="2800" i="1">
                        <a:latin typeface="Cambria Math" panose="02040503050406030204" pitchFamily="18" charset="0"/>
                      </a:rPr>
                      <m:t>=2</m:t>
                    </m:r>
                    <m:r>
                      <a:rPr lang="en-IN" sz="2800" i="1">
                        <a:latin typeface="Cambria Math" panose="02040503050406030204" pitchFamily="18" charset="0"/>
                      </a:rPr>
                      <m:t>𝜎</m:t>
                    </m:r>
                    <m:d>
                      <m:dPr>
                        <m:ctrlPr>
                          <a:rPr lang="en-IN" sz="2800" i="1">
                            <a:latin typeface="Cambria Math" panose="02040503050406030204" pitchFamily="18" charset="0"/>
                          </a:rPr>
                        </m:ctrlPr>
                      </m:dPr>
                      <m:e>
                        <m:r>
                          <a:rPr lang="en-IN" sz="2800" i="1">
                            <a:latin typeface="Cambria Math" panose="02040503050406030204" pitchFamily="18" charset="0"/>
                          </a:rPr>
                          <m:t>2</m:t>
                        </m:r>
                        <m:r>
                          <a:rPr lang="en-IN" sz="2800" i="1">
                            <a:latin typeface="Cambria Math" panose="02040503050406030204" pitchFamily="18" charset="0"/>
                          </a:rPr>
                          <m:t>𝑡</m:t>
                        </m:r>
                      </m:e>
                    </m:d>
                    <m:r>
                      <a:rPr lang="en-IN" sz="2800" i="1">
                        <a:latin typeface="Cambria Math" panose="02040503050406030204" pitchFamily="18" charset="0"/>
                      </a:rPr>
                      <m:t>−1</m:t>
                    </m:r>
                  </m:oMath>
                </a14:m>
                <a:endParaRPr lang="en-IN" sz="2800" dirty="0" smtClean="0"/>
              </a:p>
              <a:p>
                <a:r>
                  <a:rPr lang="en-IN" dirty="0"/>
                  <a:t>Rectified Linear Unit (</a:t>
                </a:r>
                <a:r>
                  <a:rPr lang="en-IN" dirty="0" err="1"/>
                  <a:t>ReLU</a:t>
                </a:r>
                <a:r>
                  <a:rPr lang="en-IN" dirty="0" smtClean="0"/>
                  <a:t>) </a:t>
                </a:r>
                <a14:m>
                  <m:oMath xmlns:m="http://schemas.openxmlformats.org/officeDocument/2006/math">
                    <m:r>
                      <a:rPr lang="en-IN" sz="2800" i="1">
                        <a:latin typeface="Cambria Math" panose="02040503050406030204" pitchFamily="18" charset="0"/>
                      </a:rPr>
                      <m:t>𝑟</m:t>
                    </m:r>
                    <m:d>
                      <m:dPr>
                        <m:ctrlPr>
                          <a:rPr lang="en-IN" sz="2800" i="1">
                            <a:latin typeface="Cambria Math" panose="02040503050406030204" pitchFamily="18" charset="0"/>
                          </a:rPr>
                        </m:ctrlPr>
                      </m:dPr>
                      <m:e>
                        <m:r>
                          <a:rPr lang="en-IN" sz="2800" i="1">
                            <a:latin typeface="Cambria Math" panose="02040503050406030204" pitchFamily="18" charset="0"/>
                          </a:rPr>
                          <m:t>𝑡</m:t>
                        </m:r>
                      </m:e>
                    </m:d>
                    <m:r>
                      <a:rPr lang="en-IN" sz="2800" i="1">
                        <a:latin typeface="Cambria Math" panose="02040503050406030204" pitchFamily="18" charset="0"/>
                      </a:rPr>
                      <m:t>=</m:t>
                    </m:r>
                    <m:sSub>
                      <m:sSubPr>
                        <m:ctrlPr>
                          <a:rPr lang="en-IN" sz="2800" i="1">
                            <a:latin typeface="Cambria Math" panose="02040503050406030204" pitchFamily="18" charset="0"/>
                          </a:rPr>
                        </m:ctrlPr>
                      </m:sSubPr>
                      <m:e>
                        <m:d>
                          <m:dPr>
                            <m:begChr m:val="["/>
                            <m:endChr m:val="]"/>
                            <m:ctrlPr>
                              <a:rPr lang="en-IN" sz="2800" i="1">
                                <a:latin typeface="Cambria Math" panose="02040503050406030204" pitchFamily="18" charset="0"/>
                              </a:rPr>
                            </m:ctrlPr>
                          </m:dPr>
                          <m:e>
                            <m:r>
                              <a:rPr lang="en-IN" sz="2800" i="1">
                                <a:latin typeface="Cambria Math" panose="02040503050406030204" pitchFamily="18" charset="0"/>
                              </a:rPr>
                              <m:t>𝑡</m:t>
                            </m:r>
                          </m:e>
                        </m:d>
                      </m:e>
                      <m:sub>
                        <m:r>
                          <a:rPr lang="en-IN" sz="2800" i="1">
                            <a:latin typeface="Cambria Math" panose="02040503050406030204" pitchFamily="18" charset="0"/>
                          </a:rPr>
                          <m:t>+</m:t>
                        </m:r>
                      </m:sub>
                    </m:sSub>
                    <m:r>
                      <a:rPr lang="en-IN" sz="2800" i="1">
                        <a:latin typeface="Cambria Math" panose="02040503050406030204" pitchFamily="18" charset="0"/>
                      </a:rPr>
                      <m:t>=</m:t>
                    </m:r>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max</m:t>
                        </m:r>
                      </m:fName>
                      <m:e>
                        <m:d>
                          <m:dPr>
                            <m:ctrlPr>
                              <a:rPr lang="en-IN" sz="2800" i="1">
                                <a:latin typeface="Cambria Math" panose="02040503050406030204" pitchFamily="18" charset="0"/>
                              </a:rPr>
                            </m:ctrlPr>
                          </m:dPr>
                          <m:e>
                            <m:r>
                              <a:rPr lang="en-IN" sz="2800" i="1">
                                <a:latin typeface="Cambria Math" panose="02040503050406030204" pitchFamily="18" charset="0"/>
                              </a:rPr>
                              <m:t>𝑡</m:t>
                            </m:r>
                            <m:r>
                              <a:rPr lang="en-IN" sz="2800" i="1">
                                <a:latin typeface="Cambria Math" panose="02040503050406030204" pitchFamily="18" charset="0"/>
                              </a:rPr>
                              <m:t>,0</m:t>
                            </m:r>
                          </m:e>
                        </m:d>
                      </m:e>
                    </m:func>
                  </m:oMath>
                </a14:m>
                <a:endParaRPr lang="en-IN" dirty="0" smtClean="0"/>
              </a:p>
              <a:p>
                <a:r>
                  <a:rPr lang="en-IN" dirty="0" smtClean="0"/>
                  <a:t>Leaky </a:t>
                </a:r>
                <a:r>
                  <a:rPr lang="en-IN" dirty="0" err="1" smtClean="0"/>
                  <a:t>ReLU</a:t>
                </a:r>
                <a:r>
                  <a:rPr lang="en-IN" dirty="0" smtClean="0"/>
                  <a:t> </a:t>
                </a:r>
                <a14:m>
                  <m:oMath xmlns:m="http://schemas.openxmlformats.org/officeDocument/2006/math">
                    <m:r>
                      <a:rPr lang="en-IN" sz="2800" i="1">
                        <a:latin typeface="Cambria Math" panose="02040503050406030204" pitchFamily="18" charset="0"/>
                      </a:rPr>
                      <m:t>𝑟</m:t>
                    </m:r>
                    <m:d>
                      <m:dPr>
                        <m:ctrlPr>
                          <a:rPr lang="en-IN" sz="2800" i="1">
                            <a:latin typeface="Cambria Math" panose="02040503050406030204" pitchFamily="18" charset="0"/>
                          </a:rPr>
                        </m:ctrlPr>
                      </m:dPr>
                      <m:e>
                        <m:r>
                          <a:rPr lang="en-IN" sz="2800" i="1">
                            <a:latin typeface="Cambria Math" panose="02040503050406030204" pitchFamily="18" charset="0"/>
                          </a:rPr>
                          <m:t>𝑡</m:t>
                        </m:r>
                      </m:e>
                    </m:d>
                    <m:r>
                      <a:rPr lang="en-IN" sz="2800" i="1">
                        <a:latin typeface="Cambria Math" panose="02040503050406030204" pitchFamily="18" charset="0"/>
                      </a:rPr>
                      <m:t>=</m:t>
                    </m:r>
                    <m:func>
                      <m:funcPr>
                        <m:ctrlPr>
                          <a:rPr lang="en-IN" sz="2800" i="1">
                            <a:latin typeface="Cambria Math" panose="02040503050406030204" pitchFamily="18" charset="0"/>
                          </a:rPr>
                        </m:ctrlPr>
                      </m:funcPr>
                      <m:fName>
                        <m:r>
                          <m:rPr>
                            <m:sty m:val="p"/>
                          </m:rPr>
                          <a:rPr lang="en-IN" sz="2800">
                            <a:latin typeface="Cambria Math" panose="02040503050406030204" pitchFamily="18" charset="0"/>
                          </a:rPr>
                          <m:t>max</m:t>
                        </m:r>
                      </m:fName>
                      <m:e>
                        <m:d>
                          <m:dPr>
                            <m:ctrlPr>
                              <a:rPr lang="en-IN" sz="2800" i="1">
                                <a:latin typeface="Cambria Math" panose="02040503050406030204" pitchFamily="18" charset="0"/>
                              </a:rPr>
                            </m:ctrlPr>
                          </m:dPr>
                          <m:e>
                            <m:r>
                              <a:rPr lang="en-IN" sz="2800" b="0" i="1" smtClean="0">
                                <a:latin typeface="Cambria Math" panose="02040503050406030204" pitchFamily="18" charset="0"/>
                              </a:rPr>
                              <m:t>𝛽</m:t>
                            </m:r>
                            <m:r>
                              <a:rPr lang="en-IN" sz="2800" b="0" i="1" smtClean="0">
                                <a:latin typeface="Cambria Math" panose="02040503050406030204" pitchFamily="18" charset="0"/>
                              </a:rPr>
                              <m:t>⋅</m:t>
                            </m:r>
                            <m:r>
                              <a:rPr lang="en-IN" sz="2800" i="1">
                                <a:latin typeface="Cambria Math" panose="02040503050406030204" pitchFamily="18" charset="0"/>
                              </a:rPr>
                              <m:t>𝑡</m:t>
                            </m:r>
                            <m:r>
                              <a:rPr lang="en-IN" sz="2800" i="1">
                                <a:latin typeface="Cambria Math" panose="02040503050406030204" pitchFamily="18" charset="0"/>
                              </a:rPr>
                              <m:t>,</m:t>
                            </m:r>
                            <m:r>
                              <a:rPr lang="en-IN" sz="2800" b="0" i="1" smtClean="0">
                                <a:latin typeface="Cambria Math" panose="02040503050406030204" pitchFamily="18" charset="0"/>
                              </a:rPr>
                              <m:t>𝑡</m:t>
                            </m:r>
                          </m:e>
                        </m:d>
                      </m:e>
                    </m:func>
                    <m:r>
                      <a:rPr lang="en-IN" sz="2800" b="0" i="1" smtClean="0">
                        <a:latin typeface="Cambria Math" panose="02040503050406030204" pitchFamily="18" charset="0"/>
                      </a:rPr>
                      <m:t>,</m:t>
                    </m:r>
                    <m:r>
                      <a:rPr lang="en-IN" sz="2800" b="0" i="1" smtClean="0">
                        <a:latin typeface="Cambria Math" panose="02040503050406030204" pitchFamily="18" charset="0"/>
                      </a:rPr>
                      <m:t>𝛽</m:t>
                    </m:r>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0,1</m:t>
                        </m:r>
                      </m:e>
                    </m:d>
                  </m:oMath>
                </a14:m>
                <a:endParaRPr lang="en-IN" dirty="0" smtClean="0"/>
              </a:p>
              <a:p>
                <a:pPr lvl="2"/>
                <a:r>
                  <a:rPr lang="en-IN" dirty="0" smtClean="0"/>
                  <a:t>Others e.g. smoothed (exponential, </a:t>
                </a:r>
                <a:r>
                  <a:rPr lang="en-IN" dirty="0" err="1" smtClean="0"/>
                  <a:t>softplus</a:t>
                </a:r>
                <a:r>
                  <a:rPr lang="en-IN" dirty="0" smtClean="0"/>
                  <a:t>) </a:t>
                </a:r>
                <a:r>
                  <a:rPr lang="en-IN" dirty="0" err="1" smtClean="0"/>
                  <a:t>ReLU</a:t>
                </a:r>
                <a:r>
                  <a:rPr lang="en-IN" dirty="0" smtClean="0"/>
                  <a:t>, </a:t>
                </a:r>
                <a:r>
                  <a:rPr lang="en-IN" dirty="0" err="1" smtClean="0"/>
                  <a:t>maxout</a:t>
                </a:r>
                <a:endParaRPr lang="en-IN" dirty="0" smtClean="0"/>
              </a:p>
              <a:p>
                <a:pPr lvl="2"/>
                <a:r>
                  <a:rPr lang="en-IN" dirty="0" smtClean="0"/>
                  <a:t>Sigmoid/</a:t>
                </a:r>
                <a:r>
                  <a:rPr lang="en-IN" dirty="0" err="1" smtClean="0"/>
                  <a:t>tanh</a:t>
                </a:r>
                <a:r>
                  <a:rPr lang="en-IN" dirty="0" smtClean="0"/>
                  <a:t> have a problem of vanishing gradients</a:t>
                </a:r>
              </a:p>
              <a:p>
                <a:pPr lvl="3"/>
                <a:r>
                  <a:rPr lang="en-IN" dirty="0" smtClean="0"/>
                  <a:t>Notice that the curves of these functions flatten out in both directions</a:t>
                </a:r>
              </a:p>
              <a:p>
                <a:pPr lvl="2"/>
                <a:r>
                  <a:rPr lang="en-IN" dirty="0" smtClean="0"/>
                  <a:t>(Leaky) </a:t>
                </a:r>
                <a:r>
                  <a:rPr lang="en-IN" dirty="0" err="1" smtClean="0"/>
                  <a:t>ReLU</a:t>
                </a:r>
                <a:r>
                  <a:rPr lang="en-IN" dirty="0" smtClean="0"/>
                  <a:t> does not have this problem – very popular</a:t>
                </a:r>
              </a:p>
              <a:p>
                <a:pPr lvl="3"/>
                <a:r>
                  <a:rPr lang="en-IN" dirty="0" smtClean="0"/>
                  <a:t>Also offer cheap gradient computations since they are piecewise linear</a:t>
                </a:r>
              </a:p>
              <a:p>
                <a:pPr lvl="2"/>
                <a:r>
                  <a:rPr lang="en-IN" dirty="0" smtClean="0"/>
                  <a:t>(Leaky) </a:t>
                </a:r>
                <a:r>
                  <a:rPr lang="en-IN" dirty="0" err="1" smtClean="0"/>
                  <a:t>ReLU</a:t>
                </a:r>
                <a:r>
                  <a:rPr lang="en-IN" dirty="0" smtClean="0"/>
                  <a:t> </a:t>
                </a:r>
                <a:r>
                  <a:rPr lang="en-IN" dirty="0"/>
                  <a:t>networks always learn piecewise linear functions</a:t>
                </a:r>
              </a:p>
              <a:p>
                <a:pPr lvl="2"/>
                <a:r>
                  <a:rPr lang="en-IN" b="1" dirty="0" smtClean="0"/>
                  <a:t>Proof</a:t>
                </a:r>
                <a:r>
                  <a:rPr lang="en-IN" dirty="0" smtClean="0"/>
                  <a:t>: by </a:t>
                </a:r>
                <a:r>
                  <a:rPr lang="en-IN" dirty="0"/>
                  <a:t>induction on number of hidden layers (base case – no hidden layer</a:t>
                </a:r>
                <a:r>
                  <a:rPr lang="en-IN" dirty="0" smtClean="0"/>
                  <a:t>)</a:t>
                </a:r>
                <a:endParaRPr lang="en-US" dirty="0"/>
              </a:p>
              <a:p>
                <a:pPr lvl="3"/>
                <a:endParaRPr lang="en-IN" dirty="0" smtClean="0"/>
              </a:p>
              <a:p>
                <a:endParaRPr lang="en-IN" i="1"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1379" r="-68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5" name="Group 4"/>
          <p:cNvGrpSpPr/>
          <p:nvPr/>
        </p:nvGrpSpPr>
        <p:grpSpPr>
          <a:xfrm>
            <a:off x="8501562" y="408719"/>
            <a:ext cx="1527723" cy="1576379"/>
            <a:chOff x="435965" y="889132"/>
            <a:chExt cx="2543541" cy="2624550"/>
          </a:xfrm>
        </p:grpSpPr>
        <p:grpSp>
          <p:nvGrpSpPr>
            <p:cNvPr id="6" name="Group 5"/>
            <p:cNvGrpSpPr/>
            <p:nvPr/>
          </p:nvGrpSpPr>
          <p:grpSpPr>
            <a:xfrm>
              <a:off x="435967" y="1111624"/>
              <a:ext cx="2543539" cy="2288264"/>
              <a:chOff x="2454442" y="1188485"/>
              <a:chExt cx="7498080" cy="2883001"/>
            </a:xfrm>
          </p:grpSpPr>
          <p:cxnSp>
            <p:nvCxnSpPr>
              <p:cNvPr id="12" name="Straight Connector 11"/>
              <p:cNvCxnSpPr/>
              <p:nvPr/>
            </p:nvCxnSpPr>
            <p:spPr>
              <a:xfrm>
                <a:off x="6205889" y="1188485"/>
                <a:ext cx="0" cy="2883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54442" y="4071486"/>
                <a:ext cx="7498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1335511" y="3001257"/>
              <a:ext cx="372223" cy="512425"/>
            </a:xfrm>
            <a:prstGeom prst="rect">
              <a:avLst/>
            </a:prstGeom>
            <a:noFill/>
          </p:spPr>
          <p:txBody>
            <a:bodyPr wrap="square" rtlCol="0">
              <a:spAutoFit/>
            </a:bodyPr>
            <a:lstStyle/>
            <a:p>
              <a:pPr algn="ctr"/>
              <a:r>
                <a:rPr lang="en-IN" sz="1400" dirty="0"/>
                <a:t>0</a:t>
              </a:r>
              <a:endParaRPr lang="en-US" sz="1400" dirty="0"/>
            </a:p>
          </p:txBody>
        </p:sp>
        <p:sp>
          <p:nvSpPr>
            <p:cNvPr id="8" name="TextBox 7"/>
            <p:cNvSpPr txBox="1"/>
            <p:nvPr/>
          </p:nvSpPr>
          <p:spPr>
            <a:xfrm>
              <a:off x="958368" y="2024923"/>
              <a:ext cx="801039" cy="512425"/>
            </a:xfrm>
            <a:prstGeom prst="rect">
              <a:avLst/>
            </a:prstGeom>
            <a:noFill/>
          </p:spPr>
          <p:txBody>
            <a:bodyPr wrap="square" rtlCol="0">
              <a:spAutoFit/>
            </a:bodyPr>
            <a:lstStyle/>
            <a:p>
              <a:pPr algn="ctr"/>
              <a:r>
                <a:rPr lang="en-IN" sz="1400" dirty="0" smtClean="0"/>
                <a:t>0.5</a:t>
              </a:r>
              <a:endParaRPr lang="en-US" sz="1400" dirty="0"/>
            </a:p>
          </p:txBody>
        </p:sp>
        <p:sp>
          <p:nvSpPr>
            <p:cNvPr id="9" name="TextBox 8"/>
            <p:cNvSpPr txBox="1"/>
            <p:nvPr/>
          </p:nvSpPr>
          <p:spPr>
            <a:xfrm>
              <a:off x="1335511" y="889132"/>
              <a:ext cx="372223" cy="512425"/>
            </a:xfrm>
            <a:prstGeom prst="rect">
              <a:avLst/>
            </a:prstGeom>
            <a:noFill/>
          </p:spPr>
          <p:txBody>
            <a:bodyPr wrap="square" rtlCol="0">
              <a:spAutoFit/>
            </a:bodyPr>
            <a:lstStyle/>
            <a:p>
              <a:pPr algn="ctr"/>
              <a:r>
                <a:rPr lang="en-IN" sz="1400" dirty="0" smtClean="0"/>
                <a:t>1</a:t>
              </a:r>
              <a:endParaRPr lang="en-US" sz="1400" dirty="0"/>
            </a:p>
          </p:txBody>
        </p:sp>
        <p:cxnSp>
          <p:nvCxnSpPr>
            <p:cNvPr id="10" name="Straight Connector 9"/>
            <p:cNvCxnSpPr/>
            <p:nvPr/>
          </p:nvCxnSpPr>
          <p:spPr>
            <a:xfrm>
              <a:off x="435965" y="1287763"/>
              <a:ext cx="2543539" cy="0"/>
            </a:xfrm>
            <a:prstGeom prst="line">
              <a:avLst/>
            </a:prstGeom>
            <a:ln w="381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Freeform 10"/>
            <p:cNvSpPr/>
            <p:nvPr/>
          </p:nvSpPr>
          <p:spPr>
            <a:xfrm>
              <a:off x="435965" y="1350798"/>
              <a:ext cx="2543539" cy="1967256"/>
            </a:xfrm>
            <a:custGeom>
              <a:avLst/>
              <a:gdLst>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Lst>
              <a:ahLst/>
              <a:cxnLst>
                <a:cxn ang="0">
                  <a:pos x="connsiteX0" y="connsiteY0"/>
                </a:cxn>
                <a:cxn ang="0">
                  <a:pos x="connsiteX1" y="connsiteY1"/>
                </a:cxn>
                <a:cxn ang="0">
                  <a:pos x="connsiteX2" y="connsiteY2"/>
                </a:cxn>
              </a:cxnLst>
              <a:rect l="l" t="t" r="r" b="b"/>
              <a:pathLst>
                <a:path w="7498080" h="2637322">
                  <a:moveTo>
                    <a:pt x="0" y="2637322"/>
                  </a:moveTo>
                  <a:cubicBezTo>
                    <a:pt x="5637196" y="2624488"/>
                    <a:pt x="1880135" y="3208"/>
                    <a:pt x="7498080" y="0"/>
                  </a:cubicBezTo>
                  <a:lnTo>
                    <a:pt x="7498080" y="0"/>
                  </a:ln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 name="Group 13"/>
          <p:cNvGrpSpPr/>
          <p:nvPr/>
        </p:nvGrpSpPr>
        <p:grpSpPr>
          <a:xfrm>
            <a:off x="10487105" y="943591"/>
            <a:ext cx="1535736" cy="1615713"/>
            <a:chOff x="435965" y="889132"/>
            <a:chExt cx="2543541" cy="2676001"/>
          </a:xfrm>
        </p:grpSpPr>
        <p:grpSp>
          <p:nvGrpSpPr>
            <p:cNvPr id="15" name="Group 14"/>
            <p:cNvGrpSpPr/>
            <p:nvPr/>
          </p:nvGrpSpPr>
          <p:grpSpPr>
            <a:xfrm>
              <a:off x="435967" y="1111624"/>
              <a:ext cx="2543539" cy="2453509"/>
              <a:chOff x="2454442" y="1188485"/>
              <a:chExt cx="7498080" cy="3091194"/>
            </a:xfrm>
          </p:grpSpPr>
          <p:cxnSp>
            <p:nvCxnSpPr>
              <p:cNvPr id="22" name="Straight Connector 21"/>
              <p:cNvCxnSpPr/>
              <p:nvPr/>
            </p:nvCxnSpPr>
            <p:spPr>
              <a:xfrm>
                <a:off x="6205889" y="1188485"/>
                <a:ext cx="0" cy="3091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54442" y="2734081"/>
                <a:ext cx="7498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203287" y="3001258"/>
              <a:ext cx="636669" cy="509751"/>
            </a:xfrm>
            <a:prstGeom prst="rect">
              <a:avLst/>
            </a:prstGeom>
            <a:noFill/>
          </p:spPr>
          <p:txBody>
            <a:bodyPr wrap="square" rtlCol="0">
              <a:spAutoFit/>
            </a:bodyPr>
            <a:lstStyle/>
            <a:p>
              <a:pPr algn="ctr"/>
              <a:r>
                <a:rPr lang="en-IN" sz="1400" dirty="0" smtClean="0"/>
                <a:t>-1</a:t>
              </a:r>
              <a:endParaRPr lang="en-US" sz="1400" dirty="0"/>
            </a:p>
          </p:txBody>
        </p:sp>
        <p:sp>
          <p:nvSpPr>
            <p:cNvPr id="17" name="TextBox 16"/>
            <p:cNvSpPr txBox="1"/>
            <p:nvPr/>
          </p:nvSpPr>
          <p:spPr>
            <a:xfrm>
              <a:off x="1335511" y="889132"/>
              <a:ext cx="372222" cy="509751"/>
            </a:xfrm>
            <a:prstGeom prst="rect">
              <a:avLst/>
            </a:prstGeom>
            <a:noFill/>
          </p:spPr>
          <p:txBody>
            <a:bodyPr wrap="square" rtlCol="0">
              <a:spAutoFit/>
            </a:bodyPr>
            <a:lstStyle/>
            <a:p>
              <a:pPr algn="ctr"/>
              <a:r>
                <a:rPr lang="en-IN" sz="1400" dirty="0" smtClean="0"/>
                <a:t>1</a:t>
              </a:r>
              <a:endParaRPr lang="en-US" dirty="0"/>
            </a:p>
          </p:txBody>
        </p:sp>
        <p:cxnSp>
          <p:nvCxnSpPr>
            <p:cNvPr id="18" name="Straight Connector 17"/>
            <p:cNvCxnSpPr/>
            <p:nvPr/>
          </p:nvCxnSpPr>
          <p:spPr>
            <a:xfrm>
              <a:off x="435965" y="1287763"/>
              <a:ext cx="2543539" cy="0"/>
            </a:xfrm>
            <a:prstGeom prst="line">
              <a:avLst/>
            </a:prstGeom>
            <a:ln w="381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Freeform 18"/>
            <p:cNvSpPr/>
            <p:nvPr/>
          </p:nvSpPr>
          <p:spPr>
            <a:xfrm>
              <a:off x="435965" y="1350798"/>
              <a:ext cx="2543539" cy="1967256"/>
            </a:xfrm>
            <a:custGeom>
              <a:avLst/>
              <a:gdLst>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Lst>
              <a:ahLst/>
              <a:cxnLst>
                <a:cxn ang="0">
                  <a:pos x="connsiteX0" y="connsiteY0"/>
                </a:cxn>
                <a:cxn ang="0">
                  <a:pos x="connsiteX1" y="connsiteY1"/>
                </a:cxn>
                <a:cxn ang="0">
                  <a:pos x="connsiteX2" y="connsiteY2"/>
                </a:cxn>
              </a:cxnLst>
              <a:rect l="l" t="t" r="r" b="b"/>
              <a:pathLst>
                <a:path w="7498080" h="2637322">
                  <a:moveTo>
                    <a:pt x="0" y="2637322"/>
                  </a:moveTo>
                  <a:cubicBezTo>
                    <a:pt x="5637196" y="2624488"/>
                    <a:pt x="1880135" y="3208"/>
                    <a:pt x="7498080" y="0"/>
                  </a:cubicBezTo>
                  <a:lnTo>
                    <a:pt x="7498080" y="0"/>
                  </a:ln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0" name="Straight Connector 19"/>
            <p:cNvCxnSpPr/>
            <p:nvPr/>
          </p:nvCxnSpPr>
          <p:spPr>
            <a:xfrm>
              <a:off x="435965" y="3399888"/>
              <a:ext cx="2543539" cy="0"/>
            </a:xfrm>
            <a:prstGeom prst="line">
              <a:avLst/>
            </a:prstGeom>
            <a:ln w="381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p:cNvSpPr txBox="1"/>
            <p:nvPr/>
          </p:nvSpPr>
          <p:spPr>
            <a:xfrm>
              <a:off x="1335511" y="1877856"/>
              <a:ext cx="372222" cy="509751"/>
            </a:xfrm>
            <a:prstGeom prst="rect">
              <a:avLst/>
            </a:prstGeom>
            <a:noFill/>
          </p:spPr>
          <p:txBody>
            <a:bodyPr wrap="square" rtlCol="0">
              <a:spAutoFit/>
            </a:bodyPr>
            <a:lstStyle/>
            <a:p>
              <a:pPr algn="ctr"/>
              <a:r>
                <a:rPr lang="en-IN" sz="1400" dirty="0"/>
                <a:t>0</a:t>
              </a:r>
              <a:endParaRPr lang="en-US" dirty="0"/>
            </a:p>
          </p:txBody>
        </p:sp>
      </p:grpSp>
      <p:grpSp>
        <p:nvGrpSpPr>
          <p:cNvPr id="24" name="Group 23"/>
          <p:cNvGrpSpPr/>
          <p:nvPr/>
        </p:nvGrpSpPr>
        <p:grpSpPr>
          <a:xfrm>
            <a:off x="8501561" y="2070152"/>
            <a:ext cx="1527723" cy="1576379"/>
            <a:chOff x="435965" y="2504845"/>
            <a:chExt cx="1527723" cy="1576379"/>
          </a:xfrm>
        </p:grpSpPr>
        <p:grpSp>
          <p:nvGrpSpPr>
            <p:cNvPr id="25" name="Group 24"/>
            <p:cNvGrpSpPr/>
            <p:nvPr/>
          </p:nvGrpSpPr>
          <p:grpSpPr>
            <a:xfrm>
              <a:off x="435966" y="2638480"/>
              <a:ext cx="1527722" cy="1374396"/>
              <a:chOff x="2454442" y="1188485"/>
              <a:chExt cx="7498080" cy="2883001"/>
            </a:xfrm>
          </p:grpSpPr>
          <p:cxnSp>
            <p:nvCxnSpPr>
              <p:cNvPr id="30" name="Straight Connector 29"/>
              <p:cNvCxnSpPr/>
              <p:nvPr/>
            </p:nvCxnSpPr>
            <p:spPr>
              <a:xfrm>
                <a:off x="6205889" y="1188485"/>
                <a:ext cx="0" cy="2883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454442" y="4071486"/>
                <a:ext cx="7498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976258" y="3773447"/>
              <a:ext cx="223568" cy="307777"/>
            </a:xfrm>
            <a:prstGeom prst="rect">
              <a:avLst/>
            </a:prstGeom>
            <a:noFill/>
          </p:spPr>
          <p:txBody>
            <a:bodyPr wrap="square" rtlCol="0">
              <a:spAutoFit/>
            </a:bodyPr>
            <a:lstStyle/>
            <a:p>
              <a:pPr algn="ctr"/>
              <a:r>
                <a:rPr lang="en-IN" sz="1400" dirty="0"/>
                <a:t>0</a:t>
              </a:r>
              <a:endParaRPr lang="en-US" sz="1400" dirty="0"/>
            </a:p>
          </p:txBody>
        </p:sp>
        <p:sp>
          <p:nvSpPr>
            <p:cNvPr id="27" name="TextBox 26"/>
            <p:cNvSpPr txBox="1"/>
            <p:nvPr/>
          </p:nvSpPr>
          <p:spPr>
            <a:xfrm>
              <a:off x="976258" y="2504845"/>
              <a:ext cx="223568" cy="307777"/>
            </a:xfrm>
            <a:prstGeom prst="rect">
              <a:avLst/>
            </a:prstGeom>
            <a:noFill/>
          </p:spPr>
          <p:txBody>
            <a:bodyPr wrap="square" rtlCol="0">
              <a:spAutoFit/>
            </a:bodyPr>
            <a:lstStyle/>
            <a:p>
              <a:pPr algn="ctr"/>
              <a:r>
                <a:rPr lang="en-IN" sz="1400" dirty="0" smtClean="0"/>
                <a:t>1</a:t>
              </a:r>
              <a:endParaRPr lang="en-US" sz="1400" dirty="0"/>
            </a:p>
          </p:txBody>
        </p:sp>
        <p:cxnSp>
          <p:nvCxnSpPr>
            <p:cNvPr id="28" name="Straight Connector 27"/>
            <p:cNvCxnSpPr/>
            <p:nvPr/>
          </p:nvCxnSpPr>
          <p:spPr>
            <a:xfrm>
              <a:off x="435965" y="4006985"/>
              <a:ext cx="77020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206168" y="3299818"/>
              <a:ext cx="707167" cy="70716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487105" y="2959536"/>
            <a:ext cx="1535736" cy="1615713"/>
            <a:chOff x="2728040" y="2491043"/>
            <a:chExt cx="1535736" cy="1615713"/>
          </a:xfrm>
        </p:grpSpPr>
        <p:grpSp>
          <p:nvGrpSpPr>
            <p:cNvPr id="33" name="Group 32"/>
            <p:cNvGrpSpPr/>
            <p:nvPr/>
          </p:nvGrpSpPr>
          <p:grpSpPr>
            <a:xfrm>
              <a:off x="2728041" y="2625379"/>
              <a:ext cx="1535735" cy="1481377"/>
              <a:chOff x="2454442" y="1188485"/>
              <a:chExt cx="7498080" cy="3091194"/>
            </a:xfrm>
          </p:grpSpPr>
          <p:cxnSp>
            <p:nvCxnSpPr>
              <p:cNvPr id="39" name="Straight Connector 38"/>
              <p:cNvCxnSpPr/>
              <p:nvPr/>
            </p:nvCxnSpPr>
            <p:spPr>
              <a:xfrm>
                <a:off x="6205889" y="1188485"/>
                <a:ext cx="0" cy="3091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454442" y="2734081"/>
                <a:ext cx="7498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3191333" y="3766300"/>
              <a:ext cx="384407" cy="307777"/>
            </a:xfrm>
            <a:prstGeom prst="rect">
              <a:avLst/>
            </a:prstGeom>
            <a:noFill/>
          </p:spPr>
          <p:txBody>
            <a:bodyPr wrap="square" rtlCol="0">
              <a:spAutoFit/>
            </a:bodyPr>
            <a:lstStyle/>
            <a:p>
              <a:pPr algn="ctr"/>
              <a:r>
                <a:rPr lang="en-IN" sz="1400" dirty="0" smtClean="0"/>
                <a:t>-1</a:t>
              </a:r>
              <a:endParaRPr lang="en-US" sz="1400" dirty="0"/>
            </a:p>
          </p:txBody>
        </p:sp>
        <p:sp>
          <p:nvSpPr>
            <p:cNvPr id="35" name="TextBox 34"/>
            <p:cNvSpPr txBox="1"/>
            <p:nvPr/>
          </p:nvSpPr>
          <p:spPr>
            <a:xfrm>
              <a:off x="3271167" y="2491043"/>
              <a:ext cx="224740" cy="307777"/>
            </a:xfrm>
            <a:prstGeom prst="rect">
              <a:avLst/>
            </a:prstGeom>
            <a:noFill/>
          </p:spPr>
          <p:txBody>
            <a:bodyPr wrap="square" rtlCol="0">
              <a:spAutoFit/>
            </a:bodyPr>
            <a:lstStyle/>
            <a:p>
              <a:pPr algn="ctr"/>
              <a:r>
                <a:rPr lang="en-IN" sz="1400" dirty="0" smtClean="0"/>
                <a:t>1</a:t>
              </a:r>
              <a:endParaRPr lang="en-US" dirty="0"/>
            </a:p>
          </p:txBody>
        </p:sp>
        <p:sp>
          <p:nvSpPr>
            <p:cNvPr id="36" name="TextBox 35"/>
            <p:cNvSpPr txBox="1"/>
            <p:nvPr/>
          </p:nvSpPr>
          <p:spPr>
            <a:xfrm>
              <a:off x="3271167" y="3088014"/>
              <a:ext cx="224740" cy="307777"/>
            </a:xfrm>
            <a:prstGeom prst="rect">
              <a:avLst/>
            </a:prstGeom>
            <a:noFill/>
          </p:spPr>
          <p:txBody>
            <a:bodyPr wrap="square" rtlCol="0">
              <a:spAutoFit/>
            </a:bodyPr>
            <a:lstStyle/>
            <a:p>
              <a:pPr algn="ctr"/>
              <a:r>
                <a:rPr lang="en-IN" sz="1400" dirty="0"/>
                <a:t>0</a:t>
              </a:r>
              <a:endParaRPr lang="en-US" dirty="0"/>
            </a:p>
          </p:txBody>
        </p:sp>
        <p:cxnSp>
          <p:nvCxnSpPr>
            <p:cNvPr id="37" name="Straight Connector 36"/>
            <p:cNvCxnSpPr/>
            <p:nvPr/>
          </p:nvCxnSpPr>
          <p:spPr>
            <a:xfrm flipV="1">
              <a:off x="2728040" y="3366067"/>
              <a:ext cx="767867" cy="18358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95907" y="2658900"/>
              <a:ext cx="707167" cy="70716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385076" y="4794031"/>
            <a:ext cx="1468606" cy="1238929"/>
            <a:chOff x="12383748" y="1219011"/>
            <a:chExt cx="1862104" cy="1570887"/>
          </a:xfrm>
        </p:grpSpPr>
        <p:sp>
          <p:nvSpPr>
            <p:cNvPr id="42" name="Freeform 41"/>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42"/>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43"/>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Rectangular Callout 46"/>
          <p:cNvSpPr/>
          <p:nvPr/>
        </p:nvSpPr>
        <p:spPr>
          <a:xfrm>
            <a:off x="2229492" y="5029718"/>
            <a:ext cx="7994669" cy="1216969"/>
          </a:xfrm>
          <a:prstGeom prst="wedgeRectCallout">
            <a:avLst>
              <a:gd name="adj1" fmla="val 60938"/>
              <a:gd name="adj2" fmla="val 279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Output layer neurons are usually given a task-specific activation e.g. identity for regression problems, sign for binary/</a:t>
            </a:r>
            <a:r>
              <a:rPr lang="en-US" sz="2400" dirty="0" err="1" smtClean="0">
                <a:solidFill>
                  <a:schemeClr val="tx1"/>
                </a:solidFill>
                <a:latin typeface="+mj-lt"/>
              </a:rPr>
              <a:t>multilabel</a:t>
            </a:r>
            <a:r>
              <a:rPr lang="en-US" sz="2400" dirty="0" smtClean="0">
                <a:solidFill>
                  <a:schemeClr val="tx1"/>
                </a:solidFill>
                <a:latin typeface="+mj-lt"/>
              </a:rPr>
              <a:t> classification problems, </a:t>
            </a:r>
            <a:r>
              <a:rPr lang="en-US" sz="2400" dirty="0" err="1" smtClean="0">
                <a:solidFill>
                  <a:schemeClr val="tx1"/>
                </a:solidFill>
                <a:latin typeface="+mj-lt"/>
              </a:rPr>
              <a:t>softmax</a:t>
            </a:r>
            <a:r>
              <a:rPr lang="en-US" sz="2400" dirty="0" smtClean="0">
                <a:solidFill>
                  <a:schemeClr val="tx1"/>
                </a:solidFill>
                <a:latin typeface="+mj-lt"/>
              </a:rPr>
              <a:t> for multiclassification problems </a:t>
            </a:r>
            <a:endParaRPr lang="en-US" sz="2400" b="1" dirty="0">
              <a:solidFill>
                <a:schemeClr val="tx1"/>
              </a:solidFill>
              <a:latin typeface="+mj-lt"/>
            </a:endParaRPr>
          </a:p>
        </p:txBody>
      </p:sp>
    </p:spTree>
    <p:extLst>
      <p:ext uri="{BB962C8B-B14F-4D97-AF65-F5344CB8AC3E}">
        <p14:creationId xmlns:p14="http://schemas.microsoft.com/office/powerpoint/2010/main" val="3263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par>
                          <p:cTn id="63" fill="hold">
                            <p:stCondLst>
                              <p:cond delay="0"/>
                            </p:stCondLst>
                            <p:childTnLst>
                              <p:par>
                                <p:cTn id="64" presetID="22" presetClass="entr" presetSubtype="2" fill="hold" grpId="0"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Toy Example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8056473" cy="5746376"/>
              </a:xfrm>
            </p:spPr>
            <p:txBody>
              <a:bodyPr>
                <a:normAutofit/>
              </a:bodyPr>
              <a:lstStyle/>
              <a:p>
                <a:r>
                  <a:rPr lang="en-IN" dirty="0" smtClean="0"/>
                  <a:t>Input sent to first hidden layer with two nodes</a:t>
                </a:r>
              </a:p>
              <a:p>
                <a:pPr lvl="2"/>
                <a:r>
                  <a:rPr lang="en-IN" dirty="0" smtClean="0"/>
                  <a:t>Each node first computes its </a:t>
                </a:r>
                <a:r>
                  <a:rPr lang="en-IN" i="0" dirty="0" smtClean="0"/>
                  <a:t>pre-activation </a:t>
                </a:r>
                <a:r>
                  <a:rPr lang="en-IN" dirty="0" smtClean="0"/>
                  <a:t>value</a:t>
                </a:r>
                <a:r>
                  <a:rPr lang="en-IN" i="0" dirty="0" smtClean="0"/>
                  <a:t/>
                </a:r>
                <a:br>
                  <a:rPr lang="en-IN" i="0" dirty="0" smtClean="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𝑖</m:t>
                                </m:r>
                              </m:sup>
                            </m:sSup>
                          </m:e>
                        </m:d>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=1,2,</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𝑖</m:t>
                        </m:r>
                      </m:sup>
                    </m:sSup>
                    <m:r>
                      <a:rPr lang="en-IN" b="0" i="1" smtClean="0">
                        <a:latin typeface="Cambria Math" panose="02040503050406030204" pitchFamily="18" charset="0"/>
                      </a:rPr>
                      <m:t>,</m:t>
                    </m:r>
                    <m:r>
                      <a:rPr lang="en-IN" b="1" i="0" smtClean="0">
                        <a:latin typeface="Cambria Math" panose="02040503050406030204" pitchFamily="18" charset="0"/>
                      </a:rPr>
                      <m:t>𝐱</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b="1" i="0" dirty="0" smtClean="0"/>
              </a:p>
              <a:p>
                <a:pPr lvl="2"/>
                <a:r>
                  <a:rPr lang="en-IN" dirty="0" smtClean="0"/>
                  <a:t>Non-linear activation applied to each </a:t>
                </a:r>
                <a:r>
                  <a:rPr lang="en-IN" dirty="0" err="1" smtClean="0"/>
                  <a:t>preactivation</a:t>
                </a:r>
                <a:endParaRPr lang="en-IN" dirty="0" smtClean="0"/>
              </a:p>
              <a:p>
                <a:pPr marL="0" lvl="2" indent="0">
                  <a:buNone/>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e>
                      </m:d>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=1,2</m:t>
                      </m:r>
                    </m:oMath>
                  </m:oMathPara>
                </a14:m>
                <a:endParaRPr lang="en-IN" dirty="0" smtClean="0"/>
              </a:p>
              <a:p>
                <a:r>
                  <a:rPr lang="en-IN" i="0" dirty="0" smtClean="0"/>
                  <a:t>The vector </a:t>
                </a:r>
                <a14:m>
                  <m:oMath xmlns:m="http://schemas.openxmlformats.org/officeDocument/2006/math">
                    <m:r>
                      <a:rPr lang="en-IN" b="1" i="0" smtClean="0">
                        <a:latin typeface="Cambria Math" panose="02040503050406030204" pitchFamily="18" charset="0"/>
                      </a:rPr>
                      <m:t>𝐡</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2</m:t>
                        </m:r>
                      </m:sup>
                    </m:sSup>
                  </m:oMath>
                </a14:m>
                <a:r>
                  <a:rPr lang="en-IN" i="0" dirty="0" smtClean="0"/>
                  <a:t> sent to next layer as input</a:t>
                </a:r>
              </a:p>
              <a:p>
                <a:pPr lvl="2"/>
                <a:r>
                  <a:rPr lang="en-IN" dirty="0" smtClean="0"/>
                  <a:t>Process of </a:t>
                </a:r>
                <a:r>
                  <a:rPr lang="en-IN" dirty="0" err="1" smtClean="0"/>
                  <a:t>preactivation</a:t>
                </a:r>
                <a:r>
                  <a:rPr lang="en-IN" dirty="0" smtClean="0"/>
                  <a:t>, activation </a:t>
                </a:r>
                <a:r>
                  <a:rPr lang="en-IN" dirty="0" err="1" smtClean="0"/>
                  <a:t>etc</a:t>
                </a:r>
                <a:r>
                  <a:rPr lang="en-IN" dirty="0" smtClean="0"/>
                  <a:t> repeats</a:t>
                </a:r>
              </a:p>
              <a:p>
                <a:r>
                  <a:rPr lang="en-IN" b="1" i="0" dirty="0" smtClean="0"/>
                  <a:t>Shorthand</a:t>
                </a:r>
                <a:r>
                  <a:rPr lang="en-IN" i="0" dirty="0" smtClean="0"/>
                  <a:t>: let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2</m:t>
                            </m:r>
                          </m:sup>
                        </m:sSup>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×2</m:t>
                        </m:r>
                      </m:sup>
                    </m:sSup>
                  </m:oMath>
                </a14:m>
                <a:endParaRPr lang="en-IN" dirty="0"/>
              </a:p>
              <a:p>
                <a:r>
                  <a:rPr lang="en-IN" dirty="0" smtClean="0"/>
                  <a:t>Function computed by this network is</a:t>
                </a:r>
                <a:br>
                  <a:rPr lang="en-IN" dirty="0" smtClean="0"/>
                </a:br>
                <a14:m>
                  <m:oMath xmlns:m="http://schemas.openxmlformats.org/officeDocument/2006/math">
                    <m:r>
                      <a:rPr lang="en-IN" b="0" i="1" smtClean="0">
                        <a:latin typeface="Cambria Math" panose="02040503050406030204" pitchFamily="18" charset="0"/>
                      </a:rPr>
                      <m:t>𝑔</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𝐯</m:t>
                            </m:r>
                          </m:e>
                          <m:sup>
                            <m:r>
                              <a:rPr lang="en-IN" b="0" i="1" smtClean="0">
                                <a:latin typeface="Cambria Math" panose="02040503050406030204" pitchFamily="18" charset="0"/>
                              </a:rPr>
                              <m:t>⊤</m:t>
                            </m:r>
                          </m:sup>
                        </m:sSup>
                        <m:r>
                          <a:rPr lang="en-IN" b="0" i="1" smtClean="0">
                            <a:latin typeface="Cambria Math" panose="02040503050406030204" pitchFamily="18" charset="0"/>
                          </a:rPr>
                          <m:t>𝑓</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𝑊</m:t>
                                </m:r>
                              </m:e>
                              <m:sup>
                                <m:r>
                                  <a:rPr lang="en-IN" b="0" i="1" smtClean="0">
                                    <a:latin typeface="Cambria Math" panose="02040503050406030204" pitchFamily="18" charset="0"/>
                                  </a:rPr>
                                  <m:t>⊤</m:t>
                                </m:r>
                              </m:sup>
                            </m:sSup>
                            <m:r>
                              <a:rPr lang="en-IN" b="1" i="0" smtClean="0">
                                <a:latin typeface="Cambria Math" panose="02040503050406030204" pitchFamily="18" charset="0"/>
                              </a:rPr>
                              <m:t>𝐱</m:t>
                            </m:r>
                          </m:e>
                        </m:d>
                      </m:e>
                    </m:d>
                  </m:oMath>
                </a14:m>
                <a:endParaRPr lang="en-IN" dirty="0" smtClean="0"/>
              </a:p>
              <a:p>
                <a:r>
                  <a:rPr lang="en-IN" dirty="0" smtClean="0"/>
                  <a:t>This nesting of functions gives DN their power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8056473" cy="5746376"/>
              </a:xfrm>
              <a:blipFill>
                <a:blip r:embed="rId2"/>
                <a:stretch>
                  <a:fillRect l="-833"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grpSp>
        <p:nvGrpSpPr>
          <p:cNvPr id="5" name="Group 4"/>
          <p:cNvGrpSpPr/>
          <p:nvPr/>
        </p:nvGrpSpPr>
        <p:grpSpPr>
          <a:xfrm>
            <a:off x="8280118" y="5940582"/>
            <a:ext cx="3573564" cy="872968"/>
            <a:chOff x="4395794" y="5940582"/>
            <a:chExt cx="3573564" cy="872968"/>
          </a:xfrm>
        </p:grpSpPr>
        <mc:AlternateContent xmlns:mc="http://schemas.openxmlformats.org/markup-compatibility/2006" xmlns:a14="http://schemas.microsoft.com/office/drawing/2010/main">
          <mc:Choice Requires="a14">
            <p:sp>
              <p:nvSpPr>
                <p:cNvPr id="6" name="Oval 5"/>
                <p:cNvSpPr/>
                <p:nvPr/>
              </p:nvSpPr>
              <p:spPr>
                <a:xfrm>
                  <a:off x="4395794" y="5940582"/>
                  <a:ext cx="872968" cy="872968"/>
                </a:xfrm>
                <a:prstGeom prst="ellipse">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6" name="Oval 5"/>
                <p:cNvSpPr>
                  <a:spLocks noRot="1" noChangeAspect="1" noMove="1" noResize="1" noEditPoints="1" noAdjustHandles="1" noChangeArrowheads="1" noChangeShapeType="1" noTextEdit="1"/>
                </p:cNvSpPr>
                <p:nvPr/>
              </p:nvSpPr>
              <p:spPr>
                <a:xfrm>
                  <a:off x="4395794" y="5940582"/>
                  <a:ext cx="872968" cy="872968"/>
                </a:xfrm>
                <a:prstGeom prst="ellipse">
                  <a:avLst/>
                </a:prstGeom>
                <a:blipFill>
                  <a:blip r:embed="rId3"/>
                  <a:stretch>
                    <a:fillRect/>
                  </a:stretch>
                </a:blipFill>
                <a:ln w="38100" cap="flat" cmpd="sng" algn="ctr">
                  <a:solidFill>
                    <a:sysClr val="windowText" lastClr="00000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096390" y="5940582"/>
                  <a:ext cx="872968" cy="872968"/>
                </a:xfrm>
                <a:prstGeom prst="ellipse">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7" name="Oval 6"/>
                <p:cNvSpPr>
                  <a:spLocks noRot="1" noChangeAspect="1" noMove="1" noResize="1" noEditPoints="1" noAdjustHandles="1" noChangeArrowheads="1" noChangeShapeType="1" noTextEdit="1"/>
                </p:cNvSpPr>
                <p:nvPr/>
              </p:nvSpPr>
              <p:spPr>
                <a:xfrm>
                  <a:off x="7096390" y="5940582"/>
                  <a:ext cx="872968" cy="872968"/>
                </a:xfrm>
                <a:prstGeom prst="ellipse">
                  <a:avLst/>
                </a:prstGeom>
                <a:blipFill>
                  <a:blip r:embed="rId4"/>
                  <a:stretch>
                    <a:fillRect/>
                  </a:stretch>
                </a:blipFill>
                <a:ln w="38100" cap="flat" cmpd="sng" algn="ctr">
                  <a:solidFill>
                    <a:sysClr val="windowText" lastClr="000000"/>
                  </a:solid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val 7"/>
                <p:cNvSpPr/>
                <p:nvPr/>
              </p:nvSpPr>
              <p:spPr>
                <a:xfrm>
                  <a:off x="5743331" y="5940582"/>
                  <a:ext cx="872968" cy="872968"/>
                </a:xfrm>
                <a:prstGeom prst="ellipse">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IN"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Choice>
          <mc:Fallback xmlns="">
            <p:sp>
              <p:nvSpPr>
                <p:cNvPr id="8" name="Oval 7"/>
                <p:cNvSpPr>
                  <a:spLocks noRot="1" noChangeAspect="1" noMove="1" noResize="1" noEditPoints="1" noAdjustHandles="1" noChangeArrowheads="1" noChangeShapeType="1" noTextEdit="1"/>
                </p:cNvSpPr>
                <p:nvPr/>
              </p:nvSpPr>
              <p:spPr>
                <a:xfrm>
                  <a:off x="5743331" y="5940582"/>
                  <a:ext cx="872968" cy="872968"/>
                </a:xfrm>
                <a:prstGeom prst="ellipse">
                  <a:avLst/>
                </a:prstGeom>
                <a:blipFill>
                  <a:blip r:embed="rId5"/>
                  <a:stretch>
                    <a:fillRect/>
                  </a:stretch>
                </a:blipFill>
                <a:ln w="38100" cap="flat" cmpd="sng" algn="ctr">
                  <a:solidFill>
                    <a:sysClr val="windowText" lastClr="000000"/>
                  </a:solidFill>
                  <a:prstDash val="solid"/>
                  <a:miter lim="800000"/>
                </a:ln>
                <a:effectLst/>
              </p:spPr>
              <p:txBody>
                <a:bodyPr/>
                <a:lstStyle/>
                <a:p>
                  <a:r>
                    <a:rPr lang="en-IN">
                      <a:noFill/>
                    </a:rPr>
                    <a:t> </a:t>
                  </a:r>
                </a:p>
              </p:txBody>
            </p:sp>
          </mc:Fallback>
        </mc:AlternateContent>
      </p:grpSp>
      <p:pic>
        <p:nvPicPr>
          <p:cNvPr id="19" name="Picture 18"/>
          <p:cNvPicPr>
            <a:picLocks noChangeAspect="1"/>
          </p:cNvPicPr>
          <p:nvPr/>
        </p:nvPicPr>
        <p:blipFill>
          <a:blip r:embed="rId6"/>
          <a:srcRect b="48649"/>
          <a:stretch>
            <a:fillRect/>
          </a:stretch>
        </p:blipFill>
        <p:spPr>
          <a:xfrm>
            <a:off x="8291749" y="2885279"/>
            <a:ext cx="878490" cy="454843"/>
          </a:xfrm>
          <a:custGeom>
            <a:avLst/>
            <a:gdLst>
              <a:gd name="connsiteX0" fmla="*/ 0 w 878490"/>
              <a:gd name="connsiteY0" fmla="*/ 0 h 454843"/>
              <a:gd name="connsiteX1" fmla="*/ 878490 w 878490"/>
              <a:gd name="connsiteY1" fmla="*/ 0 h 454843"/>
              <a:gd name="connsiteX2" fmla="*/ 878490 w 878490"/>
              <a:gd name="connsiteY2" fmla="*/ 454843 h 454843"/>
              <a:gd name="connsiteX3" fmla="*/ 0 w 878490"/>
              <a:gd name="connsiteY3" fmla="*/ 454843 h 454843"/>
            </a:gdLst>
            <a:ahLst/>
            <a:cxnLst>
              <a:cxn ang="0">
                <a:pos x="connsiteX0" y="connsiteY0"/>
              </a:cxn>
              <a:cxn ang="0">
                <a:pos x="connsiteX1" y="connsiteY1"/>
              </a:cxn>
              <a:cxn ang="0">
                <a:pos x="connsiteX2" y="connsiteY2"/>
              </a:cxn>
              <a:cxn ang="0">
                <a:pos x="connsiteX3" y="connsiteY3"/>
              </a:cxn>
            </a:cxnLst>
            <a:rect l="l" t="t" r="r" b="b"/>
            <a:pathLst>
              <a:path w="878490" h="454843">
                <a:moveTo>
                  <a:pt x="0" y="0"/>
                </a:moveTo>
                <a:lnTo>
                  <a:pt x="878490" y="0"/>
                </a:lnTo>
                <a:lnTo>
                  <a:pt x="878490" y="454843"/>
                </a:lnTo>
                <a:lnTo>
                  <a:pt x="0" y="454843"/>
                </a:lnTo>
                <a:close/>
              </a:path>
            </a:pathLst>
          </a:custGeom>
        </p:spPr>
      </p:pic>
      <p:grpSp>
        <p:nvGrpSpPr>
          <p:cNvPr id="25" name="Group 24"/>
          <p:cNvGrpSpPr/>
          <p:nvPr/>
        </p:nvGrpSpPr>
        <p:grpSpPr>
          <a:xfrm>
            <a:off x="8280932" y="4114265"/>
            <a:ext cx="3572750" cy="442875"/>
            <a:chOff x="8769396" y="3947644"/>
            <a:chExt cx="3572750" cy="442875"/>
          </a:xfrm>
        </p:grpSpPr>
        <p:pic>
          <p:nvPicPr>
            <p:cNvPr id="22" name="Picture 21"/>
            <p:cNvPicPr>
              <a:picLocks noChangeAspect="1"/>
            </p:cNvPicPr>
            <p:nvPr/>
          </p:nvPicPr>
          <p:blipFill>
            <a:blip r:embed="rId6"/>
            <a:srcRect t="50000"/>
            <a:stretch>
              <a:fillRect/>
            </a:stretch>
          </p:blipFill>
          <p:spPr>
            <a:xfrm>
              <a:off x="11463656" y="3947644"/>
              <a:ext cx="878490" cy="442875"/>
            </a:xfrm>
            <a:custGeom>
              <a:avLst/>
              <a:gdLst>
                <a:gd name="connsiteX0" fmla="*/ 0 w 878490"/>
                <a:gd name="connsiteY0" fmla="*/ 0 h 442875"/>
                <a:gd name="connsiteX1" fmla="*/ 878490 w 878490"/>
                <a:gd name="connsiteY1" fmla="*/ 0 h 442875"/>
                <a:gd name="connsiteX2" fmla="*/ 878490 w 878490"/>
                <a:gd name="connsiteY2" fmla="*/ 442875 h 442875"/>
                <a:gd name="connsiteX3" fmla="*/ 0 w 878490"/>
                <a:gd name="connsiteY3" fmla="*/ 442875 h 442875"/>
              </a:gdLst>
              <a:ahLst/>
              <a:cxnLst>
                <a:cxn ang="0">
                  <a:pos x="connsiteX0" y="connsiteY0"/>
                </a:cxn>
                <a:cxn ang="0">
                  <a:pos x="connsiteX1" y="connsiteY1"/>
                </a:cxn>
                <a:cxn ang="0">
                  <a:pos x="connsiteX2" y="connsiteY2"/>
                </a:cxn>
                <a:cxn ang="0">
                  <a:pos x="connsiteX3" y="connsiteY3"/>
                </a:cxn>
              </a:cxnLst>
              <a:rect l="l" t="t" r="r" b="b"/>
              <a:pathLst>
                <a:path w="878490" h="442875">
                  <a:moveTo>
                    <a:pt x="0" y="0"/>
                  </a:moveTo>
                  <a:lnTo>
                    <a:pt x="878490" y="0"/>
                  </a:lnTo>
                  <a:lnTo>
                    <a:pt x="878490" y="442875"/>
                  </a:lnTo>
                  <a:lnTo>
                    <a:pt x="0" y="442875"/>
                  </a:lnTo>
                  <a:close/>
                </a:path>
              </a:pathLst>
            </a:custGeom>
          </p:spPr>
        </p:pic>
        <p:pic>
          <p:nvPicPr>
            <p:cNvPr id="23" name="Picture 22"/>
            <p:cNvPicPr>
              <a:picLocks noChangeAspect="1"/>
            </p:cNvPicPr>
            <p:nvPr/>
          </p:nvPicPr>
          <p:blipFill>
            <a:blip r:embed="rId6"/>
            <a:srcRect t="50000"/>
            <a:stretch>
              <a:fillRect/>
            </a:stretch>
          </p:blipFill>
          <p:spPr>
            <a:xfrm>
              <a:off x="8769396" y="3947644"/>
              <a:ext cx="878490" cy="442875"/>
            </a:xfrm>
            <a:custGeom>
              <a:avLst/>
              <a:gdLst>
                <a:gd name="connsiteX0" fmla="*/ 0 w 878490"/>
                <a:gd name="connsiteY0" fmla="*/ 0 h 442875"/>
                <a:gd name="connsiteX1" fmla="*/ 878490 w 878490"/>
                <a:gd name="connsiteY1" fmla="*/ 0 h 442875"/>
                <a:gd name="connsiteX2" fmla="*/ 878490 w 878490"/>
                <a:gd name="connsiteY2" fmla="*/ 442875 h 442875"/>
                <a:gd name="connsiteX3" fmla="*/ 0 w 878490"/>
                <a:gd name="connsiteY3" fmla="*/ 442875 h 442875"/>
              </a:gdLst>
              <a:ahLst/>
              <a:cxnLst>
                <a:cxn ang="0">
                  <a:pos x="connsiteX0" y="connsiteY0"/>
                </a:cxn>
                <a:cxn ang="0">
                  <a:pos x="connsiteX1" y="connsiteY1"/>
                </a:cxn>
                <a:cxn ang="0">
                  <a:pos x="connsiteX2" y="connsiteY2"/>
                </a:cxn>
                <a:cxn ang="0">
                  <a:pos x="connsiteX3" y="connsiteY3"/>
                </a:cxn>
              </a:cxnLst>
              <a:rect l="l" t="t" r="r" b="b"/>
              <a:pathLst>
                <a:path w="878490" h="442875">
                  <a:moveTo>
                    <a:pt x="0" y="0"/>
                  </a:moveTo>
                  <a:lnTo>
                    <a:pt x="878490" y="0"/>
                  </a:lnTo>
                  <a:lnTo>
                    <a:pt x="878490" y="442875"/>
                  </a:lnTo>
                  <a:lnTo>
                    <a:pt x="0" y="442875"/>
                  </a:lnTo>
                  <a:close/>
                </a:path>
              </a:pathLst>
            </a:custGeom>
          </p:spPr>
        </p:pic>
      </p:grpSp>
      <p:pic>
        <p:nvPicPr>
          <p:cNvPr id="24" name="Picture 23"/>
          <p:cNvPicPr>
            <a:picLocks noChangeAspect="1"/>
          </p:cNvPicPr>
          <p:nvPr/>
        </p:nvPicPr>
        <p:blipFill>
          <a:blip r:embed="rId6"/>
          <a:srcRect b="48649"/>
          <a:stretch>
            <a:fillRect/>
          </a:stretch>
        </p:blipFill>
        <p:spPr>
          <a:xfrm>
            <a:off x="10975192" y="2885278"/>
            <a:ext cx="878490" cy="454843"/>
          </a:xfrm>
          <a:custGeom>
            <a:avLst/>
            <a:gdLst>
              <a:gd name="connsiteX0" fmla="*/ 0 w 878490"/>
              <a:gd name="connsiteY0" fmla="*/ 0 h 454843"/>
              <a:gd name="connsiteX1" fmla="*/ 878490 w 878490"/>
              <a:gd name="connsiteY1" fmla="*/ 0 h 454843"/>
              <a:gd name="connsiteX2" fmla="*/ 878490 w 878490"/>
              <a:gd name="connsiteY2" fmla="*/ 454843 h 454843"/>
              <a:gd name="connsiteX3" fmla="*/ 0 w 878490"/>
              <a:gd name="connsiteY3" fmla="*/ 454843 h 454843"/>
            </a:gdLst>
            <a:ahLst/>
            <a:cxnLst>
              <a:cxn ang="0">
                <a:pos x="connsiteX0" y="connsiteY0"/>
              </a:cxn>
              <a:cxn ang="0">
                <a:pos x="connsiteX1" y="connsiteY1"/>
              </a:cxn>
              <a:cxn ang="0">
                <a:pos x="connsiteX2" y="connsiteY2"/>
              </a:cxn>
              <a:cxn ang="0">
                <a:pos x="connsiteX3" y="connsiteY3"/>
              </a:cxn>
            </a:cxnLst>
            <a:rect l="l" t="t" r="r" b="b"/>
            <a:pathLst>
              <a:path w="878490" h="454843">
                <a:moveTo>
                  <a:pt x="0" y="0"/>
                </a:moveTo>
                <a:lnTo>
                  <a:pt x="878490" y="0"/>
                </a:lnTo>
                <a:lnTo>
                  <a:pt x="878490" y="454843"/>
                </a:lnTo>
                <a:lnTo>
                  <a:pt x="0" y="454843"/>
                </a:lnTo>
                <a:close/>
              </a:path>
            </a:pathLst>
          </a:custGeom>
        </p:spPr>
      </p:pic>
      <p:cxnSp>
        <p:nvCxnSpPr>
          <p:cNvPr id="31" name="Straight Arrow Connector 30"/>
          <p:cNvCxnSpPr>
            <a:endCxn id="88" idx="2"/>
          </p:cNvCxnSpPr>
          <p:nvPr/>
        </p:nvCxnSpPr>
        <p:spPr>
          <a:xfrm flipV="1">
            <a:off x="8716602" y="1989464"/>
            <a:ext cx="1346955" cy="892563"/>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8" name="Straight Arrow Connector 37"/>
          <p:cNvCxnSpPr/>
          <p:nvPr/>
        </p:nvCxnSpPr>
        <p:spPr>
          <a:xfrm flipV="1">
            <a:off x="8730994" y="3332560"/>
            <a:ext cx="0" cy="781705"/>
          </a:xfrm>
          <a:prstGeom prst="straightConnector1">
            <a:avLst/>
          </a:prstGeom>
          <a:noFill/>
          <a:ln w="38100" cap="flat" cmpd="sng" algn="ctr">
            <a:solidFill>
              <a:sysClr val="windowText" lastClr="000000"/>
            </a:solidFill>
            <a:prstDash val="solid"/>
            <a:miter lim="800000"/>
            <a:tailEnd type="triangle" w="med" len="lg"/>
          </a:ln>
          <a:effectLst/>
        </p:spPr>
      </p:cxnSp>
      <p:grpSp>
        <p:nvGrpSpPr>
          <p:cNvPr id="146" name="Group 145"/>
          <p:cNvGrpSpPr/>
          <p:nvPr/>
        </p:nvGrpSpPr>
        <p:grpSpPr>
          <a:xfrm>
            <a:off x="8710558" y="4550582"/>
            <a:ext cx="2706640" cy="1390000"/>
            <a:chOff x="8710558" y="4550582"/>
            <a:chExt cx="2706640" cy="1390000"/>
          </a:xfrm>
        </p:grpSpPr>
        <p:cxnSp>
          <p:nvCxnSpPr>
            <p:cNvPr id="28" name="Straight Arrow Connector 27"/>
            <p:cNvCxnSpPr>
              <a:stCxn id="6" idx="0"/>
            </p:cNvCxnSpPr>
            <p:nvPr/>
          </p:nvCxnSpPr>
          <p:spPr>
            <a:xfrm flipV="1">
              <a:off x="8716602" y="4563698"/>
              <a:ext cx="2688738" cy="1376884"/>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9" name="Straight Arrow Connector 28"/>
            <p:cNvCxnSpPr>
              <a:stCxn id="8" idx="0"/>
            </p:cNvCxnSpPr>
            <p:nvPr/>
          </p:nvCxnSpPr>
          <p:spPr>
            <a:xfrm flipH="1" flipV="1">
              <a:off x="8719625" y="4600738"/>
              <a:ext cx="1344514" cy="1339844"/>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4" name="Straight Arrow Connector 33"/>
            <p:cNvCxnSpPr>
              <a:stCxn id="6" idx="0"/>
            </p:cNvCxnSpPr>
            <p:nvPr/>
          </p:nvCxnSpPr>
          <p:spPr>
            <a:xfrm flipV="1">
              <a:off x="8716602" y="4557140"/>
              <a:ext cx="0" cy="138344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6" name="Straight Arrow Connector 55"/>
            <p:cNvCxnSpPr>
              <a:stCxn id="7" idx="0"/>
            </p:cNvCxnSpPr>
            <p:nvPr/>
          </p:nvCxnSpPr>
          <p:spPr>
            <a:xfrm flipH="1" flipV="1">
              <a:off x="8710558" y="4575660"/>
              <a:ext cx="2706640" cy="136492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1" name="Straight Arrow Connector 60"/>
            <p:cNvCxnSpPr>
              <a:stCxn id="7" idx="0"/>
            </p:cNvCxnSpPr>
            <p:nvPr/>
          </p:nvCxnSpPr>
          <p:spPr>
            <a:xfrm flipH="1" flipV="1">
              <a:off x="11412258" y="4557140"/>
              <a:ext cx="4940" cy="138344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6" name="Straight Arrow Connector 65"/>
            <p:cNvCxnSpPr>
              <a:stCxn id="8" idx="0"/>
            </p:cNvCxnSpPr>
            <p:nvPr/>
          </p:nvCxnSpPr>
          <p:spPr>
            <a:xfrm flipV="1">
              <a:off x="10064139" y="4550582"/>
              <a:ext cx="1348119" cy="1390000"/>
            </a:xfrm>
            <a:prstGeom prst="straightConnector1">
              <a:avLst/>
            </a:prstGeom>
            <a:noFill/>
            <a:ln w="38100" cap="flat" cmpd="sng" algn="ctr">
              <a:solidFill>
                <a:sysClr val="windowText" lastClr="000000"/>
              </a:solidFill>
              <a:prstDash val="solid"/>
              <a:miter lim="800000"/>
              <a:tailEnd type="triangle" w="med" len="lg"/>
            </a:ln>
            <a:effectLst/>
          </p:spPr>
        </p:cxnSp>
      </p:grpSp>
      <p:cxnSp>
        <p:nvCxnSpPr>
          <p:cNvPr id="81" name="Straight Arrow Connector 80"/>
          <p:cNvCxnSpPr/>
          <p:nvPr/>
        </p:nvCxnSpPr>
        <p:spPr>
          <a:xfrm flipV="1">
            <a:off x="11405340" y="3332560"/>
            <a:ext cx="0" cy="781705"/>
          </a:xfrm>
          <a:prstGeom prst="straightConnector1">
            <a:avLst/>
          </a:prstGeom>
          <a:noFill/>
          <a:ln w="38100" cap="flat" cmpd="sng" algn="ctr">
            <a:solidFill>
              <a:sysClr val="windowText" lastClr="000000"/>
            </a:solidFill>
            <a:prstDash val="solid"/>
            <a:miter lim="800000"/>
            <a:tailEnd type="triangle" w="med" len="lg"/>
          </a:ln>
          <a:effectLst/>
        </p:spPr>
      </p:cxnSp>
      <p:pic>
        <p:nvPicPr>
          <p:cNvPr id="88" name="Picture 87"/>
          <p:cNvPicPr>
            <a:picLocks noChangeAspect="1"/>
          </p:cNvPicPr>
          <p:nvPr/>
        </p:nvPicPr>
        <p:blipFill>
          <a:blip r:embed="rId7"/>
          <a:stretch>
            <a:fillRect/>
          </a:stretch>
        </p:blipFill>
        <p:spPr>
          <a:xfrm>
            <a:off x="9626490" y="1108107"/>
            <a:ext cx="874133" cy="881357"/>
          </a:xfrm>
          <a:prstGeom prst="rect">
            <a:avLst/>
          </a:prstGeom>
        </p:spPr>
      </p:pic>
      <p:cxnSp>
        <p:nvCxnSpPr>
          <p:cNvPr id="92" name="Straight Arrow Connector 91"/>
          <p:cNvCxnSpPr>
            <a:endCxn id="88" idx="2"/>
          </p:cNvCxnSpPr>
          <p:nvPr/>
        </p:nvCxnSpPr>
        <p:spPr>
          <a:xfrm flipH="1" flipV="1">
            <a:off x="10063557" y="1989464"/>
            <a:ext cx="1348701" cy="917641"/>
          </a:xfrm>
          <a:prstGeom prst="straightConnector1">
            <a:avLst/>
          </a:prstGeom>
          <a:noFill/>
          <a:ln w="38100" cap="flat" cmpd="sng" algn="ctr">
            <a:solidFill>
              <a:sysClr val="windowText" lastClr="000000"/>
            </a:solidFill>
            <a:prstDash val="solid"/>
            <a:miter lim="800000"/>
            <a:tailEnd type="triangle" w="med" len="lg"/>
          </a:ln>
          <a:effectLst/>
        </p:spPr>
      </p:cxnSp>
      <p:grpSp>
        <p:nvGrpSpPr>
          <p:cNvPr id="145" name="Group 144"/>
          <p:cNvGrpSpPr/>
          <p:nvPr/>
        </p:nvGrpSpPr>
        <p:grpSpPr>
          <a:xfrm>
            <a:off x="8497275" y="4849169"/>
            <a:ext cx="3269508" cy="596468"/>
            <a:chOff x="8497275" y="4849169"/>
            <a:chExt cx="3269508" cy="596468"/>
          </a:xfrm>
        </p:grpSpPr>
        <p:grpSp>
          <p:nvGrpSpPr>
            <p:cNvPr id="134" name="Group 133"/>
            <p:cNvGrpSpPr/>
            <p:nvPr/>
          </p:nvGrpSpPr>
          <p:grpSpPr>
            <a:xfrm>
              <a:off x="8497275" y="5045527"/>
              <a:ext cx="596405" cy="400110"/>
              <a:chOff x="8497275" y="5045527"/>
              <a:chExt cx="596405" cy="400110"/>
            </a:xfrm>
          </p:grpSpPr>
          <p:sp>
            <p:nvSpPr>
              <p:cNvPr id="117" name="Rectangle 116"/>
              <p:cNvSpPr/>
              <p:nvPr/>
            </p:nvSpPr>
            <p:spPr>
              <a:xfrm>
                <a:off x="8548981" y="5128844"/>
                <a:ext cx="334370"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4" name="TextBox 103"/>
                  <p:cNvSpPr txBox="1"/>
                  <p:nvPr/>
                </p:nvSpPr>
                <p:spPr>
                  <a:xfrm>
                    <a:off x="8497275" y="5045527"/>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FF0000"/>
                                  </a:solidFill>
                                  <a:latin typeface="Cambria Math" panose="02040503050406030204" pitchFamily="18" charset="0"/>
                                </a:rPr>
                              </m:ctrlPr>
                            </m:sSubPr>
                            <m:e>
                              <m:r>
                                <a:rPr lang="en-IN" sz="2000" b="0" i="1" smtClean="0">
                                  <a:solidFill>
                                    <a:srgbClr val="FF0000"/>
                                  </a:solidFill>
                                  <a:latin typeface="Cambria Math" panose="02040503050406030204" pitchFamily="18" charset="0"/>
                                </a:rPr>
                                <m:t>𝑤</m:t>
                              </m:r>
                            </m:e>
                            <m:sub>
                              <m:r>
                                <a:rPr lang="en-IN" sz="2000" b="0" i="1" smtClean="0">
                                  <a:solidFill>
                                    <a:srgbClr val="FF0000"/>
                                  </a:solidFill>
                                  <a:latin typeface="Cambria Math" panose="02040503050406030204" pitchFamily="18" charset="0"/>
                                </a:rPr>
                                <m:t>11</m:t>
                              </m:r>
                            </m:sub>
                          </m:sSub>
                        </m:oMath>
                      </m:oMathPara>
                    </a14:m>
                    <a:endParaRPr lang="en-IN" sz="2000" dirty="0">
                      <a:solidFill>
                        <a:srgbClr val="FF0000"/>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8497275" y="5045527"/>
                    <a:ext cx="596405" cy="400110"/>
                  </a:xfrm>
                  <a:prstGeom prst="rect">
                    <a:avLst/>
                  </a:prstGeom>
                  <a:blipFill>
                    <a:blip r:embed="rId8"/>
                    <a:stretch>
                      <a:fillRect/>
                    </a:stretch>
                  </a:blipFill>
                </p:spPr>
                <p:txBody>
                  <a:bodyPr/>
                  <a:lstStyle/>
                  <a:p>
                    <a:r>
                      <a:rPr lang="en-IN">
                        <a:noFill/>
                      </a:rPr>
                      <a:t> </a:t>
                    </a:r>
                  </a:p>
                </p:txBody>
              </p:sp>
            </mc:Fallback>
          </mc:AlternateContent>
        </p:grpSp>
        <p:grpSp>
          <p:nvGrpSpPr>
            <p:cNvPr id="129" name="Group 128"/>
            <p:cNvGrpSpPr/>
            <p:nvPr/>
          </p:nvGrpSpPr>
          <p:grpSpPr>
            <a:xfrm>
              <a:off x="11170378" y="5041823"/>
              <a:ext cx="596405" cy="400110"/>
              <a:chOff x="11170378" y="5041823"/>
              <a:chExt cx="596405" cy="400110"/>
            </a:xfrm>
          </p:grpSpPr>
          <p:sp>
            <p:nvSpPr>
              <p:cNvPr id="122" name="Rectangle 121"/>
              <p:cNvSpPr/>
              <p:nvPr/>
            </p:nvSpPr>
            <p:spPr>
              <a:xfrm>
                <a:off x="11253035" y="5128844"/>
                <a:ext cx="334370"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5" name="TextBox 104"/>
                  <p:cNvSpPr txBox="1"/>
                  <p:nvPr/>
                </p:nvSpPr>
                <p:spPr>
                  <a:xfrm>
                    <a:off x="11170378" y="5041823"/>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FF0000"/>
                                  </a:solidFill>
                                  <a:latin typeface="Cambria Math" panose="02040503050406030204" pitchFamily="18" charset="0"/>
                                </a:rPr>
                              </m:ctrlPr>
                            </m:sSubPr>
                            <m:e>
                              <m:r>
                                <a:rPr lang="en-IN" sz="2000" b="0" i="1" smtClean="0">
                                  <a:solidFill>
                                    <a:srgbClr val="FF0000"/>
                                  </a:solidFill>
                                  <a:latin typeface="Cambria Math" panose="02040503050406030204" pitchFamily="18" charset="0"/>
                                </a:rPr>
                                <m:t>𝑤</m:t>
                              </m:r>
                            </m:e>
                            <m:sub>
                              <m:r>
                                <a:rPr lang="en-IN" sz="2000" b="0" i="1" smtClean="0">
                                  <a:solidFill>
                                    <a:srgbClr val="FF0000"/>
                                  </a:solidFill>
                                  <a:latin typeface="Cambria Math" panose="02040503050406030204" pitchFamily="18" charset="0"/>
                                </a:rPr>
                                <m:t>23</m:t>
                              </m:r>
                            </m:sub>
                          </m:sSub>
                        </m:oMath>
                      </m:oMathPara>
                    </a14:m>
                    <a:endParaRPr lang="en-IN" sz="2000" dirty="0">
                      <a:solidFill>
                        <a:srgbClr val="FF0000"/>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11170378" y="5041823"/>
                    <a:ext cx="596405" cy="400110"/>
                  </a:xfrm>
                  <a:prstGeom prst="rect">
                    <a:avLst/>
                  </a:prstGeom>
                  <a:blipFill>
                    <a:blip r:embed="rId9"/>
                    <a:stretch>
                      <a:fillRect/>
                    </a:stretch>
                  </a:blipFill>
                </p:spPr>
                <p:txBody>
                  <a:bodyPr/>
                  <a:lstStyle/>
                  <a:p>
                    <a:r>
                      <a:rPr lang="en-IN">
                        <a:noFill/>
                      </a:rPr>
                      <a:t> </a:t>
                    </a:r>
                  </a:p>
                </p:txBody>
              </p:sp>
            </mc:Fallback>
          </mc:AlternateContent>
        </p:grpSp>
        <p:grpSp>
          <p:nvGrpSpPr>
            <p:cNvPr id="132" name="Group 131"/>
            <p:cNvGrpSpPr/>
            <p:nvPr/>
          </p:nvGrpSpPr>
          <p:grpSpPr>
            <a:xfrm>
              <a:off x="9540175" y="4852030"/>
              <a:ext cx="596405" cy="400110"/>
              <a:chOff x="9540175" y="4852030"/>
              <a:chExt cx="596405" cy="400110"/>
            </a:xfrm>
          </p:grpSpPr>
          <p:sp>
            <p:nvSpPr>
              <p:cNvPr id="125" name="Rectangle 124"/>
              <p:cNvSpPr/>
              <p:nvPr/>
            </p:nvSpPr>
            <p:spPr>
              <a:xfrm>
                <a:off x="9633565" y="4928659"/>
                <a:ext cx="384284"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6" name="TextBox 105"/>
                  <p:cNvSpPr txBox="1"/>
                  <p:nvPr/>
                </p:nvSpPr>
                <p:spPr>
                  <a:xfrm>
                    <a:off x="9540175" y="4852030"/>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FF0000"/>
                                  </a:solidFill>
                                  <a:latin typeface="Cambria Math" panose="02040503050406030204" pitchFamily="18" charset="0"/>
                                </a:rPr>
                              </m:ctrlPr>
                            </m:sSubPr>
                            <m:e>
                              <m:r>
                                <a:rPr lang="en-IN" sz="2000" b="0" i="1" smtClean="0">
                                  <a:solidFill>
                                    <a:srgbClr val="FF0000"/>
                                  </a:solidFill>
                                  <a:latin typeface="Cambria Math" panose="02040503050406030204" pitchFamily="18" charset="0"/>
                                </a:rPr>
                                <m:t>𝑤</m:t>
                              </m:r>
                            </m:e>
                            <m:sub>
                              <m:r>
                                <a:rPr lang="en-IN" sz="2000" b="0" i="1" smtClean="0">
                                  <a:solidFill>
                                    <a:srgbClr val="FF0000"/>
                                  </a:solidFill>
                                  <a:latin typeface="Cambria Math" panose="02040503050406030204" pitchFamily="18" charset="0"/>
                                </a:rPr>
                                <m:t>13</m:t>
                              </m:r>
                            </m:sub>
                          </m:sSub>
                        </m:oMath>
                      </m:oMathPara>
                    </a14:m>
                    <a:endParaRPr lang="en-IN" sz="2000" dirty="0">
                      <a:solidFill>
                        <a:srgbClr val="FF0000"/>
                      </a:solidFill>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9540175" y="4852030"/>
                    <a:ext cx="596405" cy="400110"/>
                  </a:xfrm>
                  <a:prstGeom prst="rect">
                    <a:avLst/>
                  </a:prstGeom>
                  <a:blipFill>
                    <a:blip r:embed="rId10"/>
                    <a:stretch>
                      <a:fillRect/>
                    </a:stretch>
                  </a:blipFill>
                </p:spPr>
                <p:txBody>
                  <a:bodyPr/>
                  <a:lstStyle/>
                  <a:p>
                    <a:r>
                      <a:rPr lang="en-IN">
                        <a:noFill/>
                      </a:rPr>
                      <a:t> </a:t>
                    </a:r>
                  </a:p>
                </p:txBody>
              </p:sp>
            </mc:Fallback>
          </mc:AlternateContent>
        </p:grpSp>
        <p:grpSp>
          <p:nvGrpSpPr>
            <p:cNvPr id="130" name="Group 129"/>
            <p:cNvGrpSpPr/>
            <p:nvPr/>
          </p:nvGrpSpPr>
          <p:grpSpPr>
            <a:xfrm>
              <a:off x="10614871" y="4949509"/>
              <a:ext cx="596405" cy="400110"/>
              <a:chOff x="10614871" y="4949509"/>
              <a:chExt cx="596405" cy="400110"/>
            </a:xfrm>
          </p:grpSpPr>
          <p:sp>
            <p:nvSpPr>
              <p:cNvPr id="124" name="Rectangle 123"/>
              <p:cNvSpPr/>
              <p:nvPr/>
            </p:nvSpPr>
            <p:spPr>
              <a:xfrm>
                <a:off x="10644426" y="5026643"/>
                <a:ext cx="334370"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7" name="TextBox 106"/>
                  <p:cNvSpPr txBox="1"/>
                  <p:nvPr/>
                </p:nvSpPr>
                <p:spPr>
                  <a:xfrm>
                    <a:off x="10614871" y="4949509"/>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FF0000"/>
                                  </a:solidFill>
                                  <a:latin typeface="Cambria Math" panose="02040503050406030204" pitchFamily="18" charset="0"/>
                                </a:rPr>
                              </m:ctrlPr>
                            </m:sSubPr>
                            <m:e>
                              <m:r>
                                <a:rPr lang="en-IN" sz="2000" b="0" i="1" smtClean="0">
                                  <a:solidFill>
                                    <a:srgbClr val="FF0000"/>
                                  </a:solidFill>
                                  <a:latin typeface="Cambria Math" panose="02040503050406030204" pitchFamily="18" charset="0"/>
                                </a:rPr>
                                <m:t>𝑤</m:t>
                              </m:r>
                            </m:e>
                            <m:sub>
                              <m:r>
                                <a:rPr lang="en-IN" sz="2000" b="0" i="1" smtClean="0">
                                  <a:solidFill>
                                    <a:srgbClr val="FF0000"/>
                                  </a:solidFill>
                                  <a:latin typeface="Cambria Math" panose="02040503050406030204" pitchFamily="18" charset="0"/>
                                </a:rPr>
                                <m:t>22</m:t>
                              </m:r>
                            </m:sub>
                          </m:sSub>
                        </m:oMath>
                      </m:oMathPara>
                    </a14:m>
                    <a:endParaRPr lang="en-IN" sz="2000" dirty="0">
                      <a:solidFill>
                        <a:srgbClr val="FF0000"/>
                      </a:solidFill>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10614871" y="4949509"/>
                    <a:ext cx="596405" cy="400110"/>
                  </a:xfrm>
                  <a:prstGeom prst="rect">
                    <a:avLst/>
                  </a:prstGeom>
                  <a:blipFill>
                    <a:blip r:embed="rId11"/>
                    <a:stretch>
                      <a:fillRect/>
                    </a:stretch>
                  </a:blipFill>
                </p:spPr>
                <p:txBody>
                  <a:bodyPr/>
                  <a:lstStyle/>
                  <a:p>
                    <a:r>
                      <a:rPr lang="en-IN">
                        <a:noFill/>
                      </a:rPr>
                      <a:t> </a:t>
                    </a:r>
                  </a:p>
                </p:txBody>
              </p:sp>
            </mc:Fallback>
          </mc:AlternateContent>
        </p:grpSp>
        <p:grpSp>
          <p:nvGrpSpPr>
            <p:cNvPr id="133" name="Group 132"/>
            <p:cNvGrpSpPr/>
            <p:nvPr/>
          </p:nvGrpSpPr>
          <p:grpSpPr>
            <a:xfrm>
              <a:off x="9011746" y="4906186"/>
              <a:ext cx="451611" cy="400110"/>
              <a:chOff x="9011746" y="4906186"/>
              <a:chExt cx="451611" cy="400110"/>
            </a:xfrm>
          </p:grpSpPr>
          <p:sp>
            <p:nvSpPr>
              <p:cNvPr id="123" name="Rectangle 122"/>
              <p:cNvSpPr/>
              <p:nvPr/>
            </p:nvSpPr>
            <p:spPr>
              <a:xfrm>
                <a:off x="9088564" y="5022663"/>
                <a:ext cx="374793"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8" name="TextBox 107"/>
                  <p:cNvSpPr txBox="1"/>
                  <p:nvPr/>
                </p:nvSpPr>
                <p:spPr>
                  <a:xfrm>
                    <a:off x="9011746" y="4906186"/>
                    <a:ext cx="37066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FF0000"/>
                                  </a:solidFill>
                                  <a:latin typeface="Cambria Math" panose="02040503050406030204" pitchFamily="18" charset="0"/>
                                </a:rPr>
                              </m:ctrlPr>
                            </m:sSubPr>
                            <m:e>
                              <m:r>
                                <a:rPr lang="en-IN" sz="2000" b="0" i="1" smtClean="0">
                                  <a:solidFill>
                                    <a:srgbClr val="FF0000"/>
                                  </a:solidFill>
                                  <a:latin typeface="Cambria Math" panose="02040503050406030204" pitchFamily="18" charset="0"/>
                                </a:rPr>
                                <m:t>𝑤</m:t>
                              </m:r>
                            </m:e>
                            <m:sub>
                              <m:r>
                                <a:rPr lang="en-IN" sz="2000" b="0" i="1" smtClean="0">
                                  <a:solidFill>
                                    <a:srgbClr val="FF0000"/>
                                  </a:solidFill>
                                  <a:latin typeface="Cambria Math" panose="02040503050406030204" pitchFamily="18" charset="0"/>
                                </a:rPr>
                                <m:t>12</m:t>
                              </m:r>
                            </m:sub>
                          </m:sSub>
                        </m:oMath>
                      </m:oMathPara>
                    </a14:m>
                    <a:endParaRPr lang="en-IN" sz="2000" dirty="0">
                      <a:solidFill>
                        <a:srgbClr val="FF0000"/>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9011746" y="4906186"/>
                    <a:ext cx="370669" cy="400110"/>
                  </a:xfrm>
                  <a:prstGeom prst="rect">
                    <a:avLst/>
                  </a:prstGeom>
                  <a:blipFill>
                    <a:blip r:embed="rId12"/>
                    <a:stretch>
                      <a:fillRect r="-49180" b="-1538"/>
                    </a:stretch>
                  </a:blipFill>
                </p:spPr>
                <p:txBody>
                  <a:bodyPr/>
                  <a:lstStyle/>
                  <a:p>
                    <a:r>
                      <a:rPr lang="en-IN">
                        <a:noFill/>
                      </a:rPr>
                      <a:t> </a:t>
                    </a:r>
                  </a:p>
                </p:txBody>
              </p:sp>
            </mc:Fallback>
          </mc:AlternateContent>
        </p:grpSp>
        <p:grpSp>
          <p:nvGrpSpPr>
            <p:cNvPr id="131" name="Group 130"/>
            <p:cNvGrpSpPr/>
            <p:nvPr/>
          </p:nvGrpSpPr>
          <p:grpSpPr>
            <a:xfrm>
              <a:off x="10120462" y="4849169"/>
              <a:ext cx="596405" cy="400110"/>
              <a:chOff x="10120462" y="4849169"/>
              <a:chExt cx="596405" cy="400110"/>
            </a:xfrm>
          </p:grpSpPr>
          <p:sp>
            <p:nvSpPr>
              <p:cNvPr id="126" name="Rectangle 125"/>
              <p:cNvSpPr/>
              <p:nvPr/>
            </p:nvSpPr>
            <p:spPr>
              <a:xfrm>
                <a:off x="10188056" y="4928658"/>
                <a:ext cx="334370"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8" name="TextBox 127"/>
                  <p:cNvSpPr txBox="1"/>
                  <p:nvPr/>
                </p:nvSpPr>
                <p:spPr>
                  <a:xfrm>
                    <a:off x="10120462" y="4849169"/>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FF0000"/>
                                  </a:solidFill>
                                  <a:latin typeface="Cambria Math" panose="02040503050406030204" pitchFamily="18" charset="0"/>
                                </a:rPr>
                              </m:ctrlPr>
                            </m:sSubPr>
                            <m:e>
                              <m:r>
                                <a:rPr lang="en-IN" sz="2000" b="0" i="1" smtClean="0">
                                  <a:solidFill>
                                    <a:srgbClr val="FF0000"/>
                                  </a:solidFill>
                                  <a:latin typeface="Cambria Math" panose="02040503050406030204" pitchFamily="18" charset="0"/>
                                </a:rPr>
                                <m:t>𝑤</m:t>
                              </m:r>
                            </m:e>
                            <m:sub>
                              <m:r>
                                <a:rPr lang="en-IN" sz="2000" b="0" i="1" smtClean="0">
                                  <a:solidFill>
                                    <a:srgbClr val="FF0000"/>
                                  </a:solidFill>
                                  <a:latin typeface="Cambria Math" panose="02040503050406030204" pitchFamily="18" charset="0"/>
                                </a:rPr>
                                <m:t>21</m:t>
                              </m:r>
                            </m:sub>
                          </m:sSub>
                        </m:oMath>
                      </m:oMathPara>
                    </a14:m>
                    <a:endParaRPr lang="en-IN" sz="2000" dirty="0">
                      <a:solidFill>
                        <a:srgbClr val="FF0000"/>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10120462" y="4849169"/>
                    <a:ext cx="596405" cy="400110"/>
                  </a:xfrm>
                  <a:prstGeom prst="rect">
                    <a:avLst/>
                  </a:prstGeom>
                  <a:blipFill>
                    <a:blip r:embed="rId13"/>
                    <a:stretch>
                      <a:fillRect/>
                    </a:stretch>
                  </a:blipFill>
                </p:spPr>
                <p:txBody>
                  <a:bodyPr/>
                  <a:lstStyle/>
                  <a:p>
                    <a:r>
                      <a:rPr lang="en-IN">
                        <a:noFill/>
                      </a:rPr>
                      <a:t> </a:t>
                    </a:r>
                  </a:p>
                </p:txBody>
              </p:sp>
            </mc:Fallback>
          </mc:AlternateContent>
        </p:grpSp>
      </p:grpSp>
      <p:grpSp>
        <p:nvGrpSpPr>
          <p:cNvPr id="147" name="Group 146"/>
          <p:cNvGrpSpPr/>
          <p:nvPr/>
        </p:nvGrpSpPr>
        <p:grpSpPr>
          <a:xfrm>
            <a:off x="9045773" y="2257551"/>
            <a:ext cx="1996572" cy="400110"/>
            <a:chOff x="9045773" y="2257551"/>
            <a:chExt cx="1996572" cy="400110"/>
          </a:xfrm>
        </p:grpSpPr>
        <p:grpSp>
          <p:nvGrpSpPr>
            <p:cNvPr id="135" name="Group 134"/>
            <p:cNvGrpSpPr/>
            <p:nvPr/>
          </p:nvGrpSpPr>
          <p:grpSpPr>
            <a:xfrm>
              <a:off x="9045773" y="2257551"/>
              <a:ext cx="596405" cy="400110"/>
              <a:chOff x="8447255" y="5045527"/>
              <a:chExt cx="596405" cy="400110"/>
            </a:xfrm>
          </p:grpSpPr>
          <p:sp>
            <p:nvSpPr>
              <p:cNvPr id="136" name="Rectangle 135"/>
              <p:cNvSpPr/>
              <p:nvPr/>
            </p:nvSpPr>
            <p:spPr>
              <a:xfrm>
                <a:off x="8548981" y="5128844"/>
                <a:ext cx="334370"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mc:AlternateContent xmlns:mc="http://schemas.openxmlformats.org/markup-compatibility/2006" xmlns:a14="http://schemas.microsoft.com/office/drawing/2010/main">
            <mc:Choice Requires="a14">
              <p:sp>
                <p:nvSpPr>
                  <p:cNvPr id="137" name="TextBox 136"/>
                  <p:cNvSpPr txBox="1"/>
                  <p:nvPr/>
                </p:nvSpPr>
                <p:spPr>
                  <a:xfrm>
                    <a:off x="8447255" y="5045527"/>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00B050"/>
                                  </a:solidFill>
                                  <a:latin typeface="Cambria Math" panose="02040503050406030204" pitchFamily="18" charset="0"/>
                                </a:rPr>
                              </m:ctrlPr>
                            </m:sSubPr>
                            <m:e>
                              <m:r>
                                <a:rPr lang="en-IN" sz="2000" b="0" i="1" smtClean="0">
                                  <a:solidFill>
                                    <a:srgbClr val="00B050"/>
                                  </a:solidFill>
                                  <a:latin typeface="Cambria Math" panose="02040503050406030204" pitchFamily="18" charset="0"/>
                                </a:rPr>
                                <m:t>𝑣</m:t>
                              </m:r>
                            </m:e>
                            <m:sub>
                              <m:r>
                                <a:rPr lang="en-IN" sz="2000" b="0" i="1" smtClean="0">
                                  <a:solidFill>
                                    <a:srgbClr val="00B050"/>
                                  </a:solidFill>
                                  <a:latin typeface="Cambria Math" panose="02040503050406030204" pitchFamily="18" charset="0"/>
                                </a:rPr>
                                <m:t>1</m:t>
                              </m:r>
                            </m:sub>
                          </m:sSub>
                        </m:oMath>
                      </m:oMathPara>
                    </a14:m>
                    <a:endParaRPr lang="en-IN" sz="2000" dirty="0">
                      <a:solidFill>
                        <a:srgbClr val="00B050"/>
                      </a:solidFill>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8447255" y="5045527"/>
                    <a:ext cx="596405" cy="400110"/>
                  </a:xfrm>
                  <a:prstGeom prst="rect">
                    <a:avLst/>
                  </a:prstGeom>
                  <a:blipFill>
                    <a:blip r:embed="rId14"/>
                    <a:stretch>
                      <a:fillRect/>
                    </a:stretch>
                  </a:blipFill>
                </p:spPr>
                <p:txBody>
                  <a:bodyPr/>
                  <a:lstStyle/>
                  <a:p>
                    <a:r>
                      <a:rPr lang="en-IN">
                        <a:noFill/>
                      </a:rPr>
                      <a:t> </a:t>
                    </a:r>
                  </a:p>
                </p:txBody>
              </p:sp>
            </mc:Fallback>
          </mc:AlternateContent>
        </p:grpSp>
        <p:grpSp>
          <p:nvGrpSpPr>
            <p:cNvPr id="138" name="Group 137"/>
            <p:cNvGrpSpPr/>
            <p:nvPr/>
          </p:nvGrpSpPr>
          <p:grpSpPr>
            <a:xfrm>
              <a:off x="10445940" y="2257551"/>
              <a:ext cx="596405" cy="400110"/>
              <a:chOff x="8447255" y="5045527"/>
              <a:chExt cx="596405" cy="400110"/>
            </a:xfrm>
          </p:grpSpPr>
          <p:sp>
            <p:nvSpPr>
              <p:cNvPr id="139" name="Rectangle 138"/>
              <p:cNvSpPr/>
              <p:nvPr/>
            </p:nvSpPr>
            <p:spPr>
              <a:xfrm>
                <a:off x="8548981" y="5128844"/>
                <a:ext cx="334370" cy="283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mc:AlternateContent xmlns:mc="http://schemas.openxmlformats.org/markup-compatibility/2006" xmlns:a14="http://schemas.microsoft.com/office/drawing/2010/main">
            <mc:Choice Requires="a14">
              <p:sp>
                <p:nvSpPr>
                  <p:cNvPr id="140" name="TextBox 139"/>
                  <p:cNvSpPr txBox="1"/>
                  <p:nvPr/>
                </p:nvSpPr>
                <p:spPr>
                  <a:xfrm>
                    <a:off x="8447255" y="5045527"/>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rgbClr val="00B050"/>
                                  </a:solidFill>
                                  <a:latin typeface="Cambria Math" panose="02040503050406030204" pitchFamily="18" charset="0"/>
                                </a:rPr>
                              </m:ctrlPr>
                            </m:sSubPr>
                            <m:e>
                              <m:r>
                                <a:rPr lang="en-IN" sz="2000" b="0" i="1" smtClean="0">
                                  <a:solidFill>
                                    <a:srgbClr val="00B050"/>
                                  </a:solidFill>
                                  <a:latin typeface="Cambria Math" panose="02040503050406030204" pitchFamily="18" charset="0"/>
                                </a:rPr>
                                <m:t>𝑣</m:t>
                              </m:r>
                            </m:e>
                            <m:sub>
                              <m:r>
                                <a:rPr lang="en-IN" sz="2000" b="0" i="1" smtClean="0">
                                  <a:solidFill>
                                    <a:srgbClr val="00B050"/>
                                  </a:solidFill>
                                  <a:latin typeface="Cambria Math" panose="02040503050406030204" pitchFamily="18" charset="0"/>
                                </a:rPr>
                                <m:t>2</m:t>
                              </m:r>
                            </m:sub>
                          </m:sSub>
                        </m:oMath>
                      </m:oMathPara>
                    </a14:m>
                    <a:endParaRPr lang="en-IN" sz="2000" dirty="0">
                      <a:solidFill>
                        <a:srgbClr val="00B050"/>
                      </a:solidFill>
                    </a:endParaRPr>
                  </a:p>
                </p:txBody>
              </p:sp>
            </mc:Choice>
            <mc:Fallback xmlns="">
              <p:sp>
                <p:nvSpPr>
                  <p:cNvPr id="140" name="TextBox 139"/>
                  <p:cNvSpPr txBox="1">
                    <a:spLocks noRot="1" noChangeAspect="1" noMove="1" noResize="1" noEditPoints="1" noAdjustHandles="1" noChangeArrowheads="1" noChangeShapeType="1" noTextEdit="1"/>
                  </p:cNvSpPr>
                  <p:nvPr/>
                </p:nvSpPr>
                <p:spPr>
                  <a:xfrm>
                    <a:off x="8447255" y="5045527"/>
                    <a:ext cx="596405" cy="400110"/>
                  </a:xfrm>
                  <a:prstGeom prst="rect">
                    <a:avLst/>
                  </a:prstGeom>
                  <a:blipFill>
                    <a:blip r:embed="rId15"/>
                    <a:stretch>
                      <a:fillRect/>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141" name="TextBox 140"/>
              <p:cNvSpPr txBox="1"/>
              <p:nvPr/>
            </p:nvSpPr>
            <p:spPr>
              <a:xfrm>
                <a:off x="8268666" y="3729357"/>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chemeClr val="tx1"/>
                              </a:solidFill>
                              <a:latin typeface="Cambria Math" panose="02040503050406030204" pitchFamily="18" charset="0"/>
                            </a:rPr>
                          </m:ctrlPr>
                        </m:sSubPr>
                        <m:e>
                          <m:r>
                            <a:rPr lang="en-IN" sz="2000" b="0" i="1" smtClean="0">
                              <a:solidFill>
                                <a:schemeClr val="tx1"/>
                              </a:solidFill>
                              <a:latin typeface="Cambria Math" panose="02040503050406030204" pitchFamily="18" charset="0"/>
                            </a:rPr>
                            <m:t>𝑎</m:t>
                          </m:r>
                        </m:e>
                        <m:sub>
                          <m:r>
                            <a:rPr lang="en-IN" sz="2000" b="0" i="1" smtClean="0">
                              <a:solidFill>
                                <a:schemeClr val="tx1"/>
                              </a:solidFill>
                              <a:latin typeface="Cambria Math" panose="02040503050406030204" pitchFamily="18" charset="0"/>
                            </a:rPr>
                            <m:t>1</m:t>
                          </m:r>
                        </m:sub>
                      </m:sSub>
                    </m:oMath>
                  </m:oMathPara>
                </a14:m>
                <a:endParaRPr lang="en-IN" sz="2000" dirty="0">
                  <a:solidFill>
                    <a:schemeClr val="tx1"/>
                  </a:solidFill>
                </a:endParaRPr>
              </a:p>
            </p:txBody>
          </p:sp>
        </mc:Choice>
        <mc:Fallback xmlns="">
          <p:sp>
            <p:nvSpPr>
              <p:cNvPr id="141" name="TextBox 140"/>
              <p:cNvSpPr txBox="1">
                <a:spLocks noRot="1" noChangeAspect="1" noMove="1" noResize="1" noEditPoints="1" noAdjustHandles="1" noChangeArrowheads="1" noChangeShapeType="1" noTextEdit="1"/>
              </p:cNvSpPr>
              <p:nvPr/>
            </p:nvSpPr>
            <p:spPr>
              <a:xfrm>
                <a:off x="8268666" y="3729357"/>
                <a:ext cx="596405" cy="400110"/>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2" name="TextBox 141"/>
              <p:cNvSpPr txBox="1"/>
              <p:nvPr/>
            </p:nvSpPr>
            <p:spPr>
              <a:xfrm>
                <a:off x="11253035" y="3729357"/>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chemeClr val="tx1"/>
                              </a:solidFill>
                              <a:latin typeface="Cambria Math" panose="02040503050406030204" pitchFamily="18" charset="0"/>
                            </a:rPr>
                          </m:ctrlPr>
                        </m:sSubPr>
                        <m:e>
                          <m:r>
                            <a:rPr lang="en-IN" sz="2000" b="0" i="1" smtClean="0">
                              <a:solidFill>
                                <a:schemeClr val="tx1"/>
                              </a:solidFill>
                              <a:latin typeface="Cambria Math" panose="02040503050406030204" pitchFamily="18" charset="0"/>
                            </a:rPr>
                            <m:t>𝑎</m:t>
                          </m:r>
                        </m:e>
                        <m:sub>
                          <m:r>
                            <a:rPr lang="en-IN" sz="2000" b="0" i="1" smtClean="0">
                              <a:solidFill>
                                <a:schemeClr val="tx1"/>
                              </a:solidFill>
                              <a:latin typeface="Cambria Math" panose="02040503050406030204" pitchFamily="18" charset="0"/>
                            </a:rPr>
                            <m:t>2</m:t>
                          </m:r>
                        </m:sub>
                      </m:sSub>
                    </m:oMath>
                  </m:oMathPara>
                </a14:m>
                <a:endParaRPr lang="en-IN" sz="2000" dirty="0">
                  <a:solidFill>
                    <a:schemeClr val="tx1"/>
                  </a:solidFill>
                </a:endParaRPr>
              </a:p>
            </p:txBody>
          </p:sp>
        </mc:Choice>
        <mc:Fallback xmlns="">
          <p:sp>
            <p:nvSpPr>
              <p:cNvPr id="142" name="TextBox 141"/>
              <p:cNvSpPr txBox="1">
                <a:spLocks noRot="1" noChangeAspect="1" noMove="1" noResize="1" noEditPoints="1" noAdjustHandles="1" noChangeArrowheads="1" noChangeShapeType="1" noTextEdit="1"/>
              </p:cNvSpPr>
              <p:nvPr/>
            </p:nvSpPr>
            <p:spPr>
              <a:xfrm>
                <a:off x="11253035" y="3729357"/>
                <a:ext cx="596405" cy="400110"/>
              </a:xfrm>
              <a:prstGeom prst="rect">
                <a:avLst/>
              </a:prstGeom>
              <a:blipFill>
                <a:blip r:embed="rId17"/>
                <a:stretch>
                  <a:fillRect b="-15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8266473" y="2537011"/>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chemeClr val="tx1"/>
                              </a:solidFill>
                              <a:latin typeface="Cambria Math" panose="02040503050406030204" pitchFamily="18" charset="0"/>
                            </a:rPr>
                          </m:ctrlPr>
                        </m:sSubPr>
                        <m:e>
                          <m:r>
                            <a:rPr lang="en-IN" sz="2000" b="0" i="1" smtClean="0">
                              <a:solidFill>
                                <a:schemeClr val="tx1"/>
                              </a:solidFill>
                              <a:latin typeface="Cambria Math" panose="02040503050406030204" pitchFamily="18" charset="0"/>
                            </a:rPr>
                            <m:t>h</m:t>
                          </m:r>
                        </m:e>
                        <m:sub>
                          <m:r>
                            <a:rPr lang="en-IN" sz="2000" b="0" i="1" smtClean="0">
                              <a:solidFill>
                                <a:schemeClr val="tx1"/>
                              </a:solidFill>
                              <a:latin typeface="Cambria Math" panose="02040503050406030204" pitchFamily="18" charset="0"/>
                            </a:rPr>
                            <m:t>1</m:t>
                          </m:r>
                        </m:sub>
                      </m:sSub>
                    </m:oMath>
                  </m:oMathPara>
                </a14:m>
                <a:endParaRPr lang="en-IN" sz="2000" dirty="0">
                  <a:solidFill>
                    <a:schemeClr val="tx1"/>
                  </a:solidFill>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8266473" y="2537011"/>
                <a:ext cx="596405" cy="400110"/>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11253035" y="2537011"/>
                <a:ext cx="5964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chemeClr val="tx1"/>
                              </a:solidFill>
                              <a:latin typeface="Cambria Math" panose="02040503050406030204" pitchFamily="18" charset="0"/>
                            </a:rPr>
                          </m:ctrlPr>
                        </m:sSubPr>
                        <m:e>
                          <m:r>
                            <a:rPr lang="en-IN" sz="2000" b="0" i="1" smtClean="0">
                              <a:solidFill>
                                <a:schemeClr val="tx1"/>
                              </a:solidFill>
                              <a:latin typeface="Cambria Math" panose="02040503050406030204" pitchFamily="18" charset="0"/>
                            </a:rPr>
                            <m:t>h</m:t>
                          </m:r>
                        </m:e>
                        <m:sub>
                          <m:r>
                            <a:rPr lang="en-IN" sz="2000" b="0" i="1" smtClean="0">
                              <a:solidFill>
                                <a:schemeClr val="tx1"/>
                              </a:solidFill>
                              <a:latin typeface="Cambria Math" panose="02040503050406030204" pitchFamily="18" charset="0"/>
                            </a:rPr>
                            <m:t>2</m:t>
                          </m:r>
                        </m:sub>
                      </m:sSub>
                    </m:oMath>
                  </m:oMathPara>
                </a14:m>
                <a:endParaRPr lang="en-IN" sz="2000" dirty="0">
                  <a:solidFill>
                    <a:schemeClr val="tx1"/>
                  </a:solidFill>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11253035" y="2537011"/>
                <a:ext cx="596405" cy="400110"/>
              </a:xfrm>
              <a:prstGeom prst="rect">
                <a:avLst/>
              </a:prstGeom>
              <a:blipFill>
                <a:blip r:embed="rId1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6650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wipe(down)">
                                      <p:cBhvr>
                                        <p:cTn id="20" dur="500"/>
                                        <p:tgtEl>
                                          <p:spTgt spid="14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22" presetClass="entr" presetSubtype="4"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down)">
                                      <p:cBhvr>
                                        <p:cTn id="51" dur="5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down)">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4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down)">
                                      <p:cBhvr>
                                        <p:cTn id="78" dur="500"/>
                                        <p:tgtEl>
                                          <p:spTgt spid="31"/>
                                        </p:tgtEl>
                                      </p:cBhvr>
                                    </p:animEffect>
                                  </p:childTnLst>
                                </p:cTn>
                              </p:par>
                              <p:par>
                                <p:cTn id="79" presetID="22" presetClass="entr" presetSubtype="4" fill="hold"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wipe(down)">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4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down)">
                                      <p:cBhvr>
                                        <p:cTn id="90" dur="500"/>
                                        <p:tgtEl>
                                          <p:spTgt spid="8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1" grpId="0"/>
      <p:bldP spid="142" grpId="0"/>
      <p:bldP spid="143" grpId="0"/>
      <p:bldP spid="1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Feedforward Deep Networks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grpSp>
        <p:nvGrpSpPr>
          <p:cNvPr id="82" name="Group 81"/>
          <p:cNvGrpSpPr/>
          <p:nvPr/>
        </p:nvGrpSpPr>
        <p:grpSpPr>
          <a:xfrm>
            <a:off x="2441865" y="4611957"/>
            <a:ext cx="7616175" cy="885750"/>
            <a:chOff x="2441865" y="4611957"/>
            <a:chExt cx="7616175" cy="885750"/>
          </a:xfrm>
        </p:grpSpPr>
        <p:pic>
          <p:nvPicPr>
            <p:cNvPr id="5" name="Picture 4"/>
            <p:cNvPicPr>
              <a:picLocks noChangeAspect="1"/>
            </p:cNvPicPr>
            <p:nvPr/>
          </p:nvPicPr>
          <p:blipFill>
            <a:blip r:embed="rId2"/>
            <a:stretch>
              <a:fillRect/>
            </a:stretch>
          </p:blipFill>
          <p:spPr>
            <a:xfrm>
              <a:off x="3789402" y="4611957"/>
              <a:ext cx="878490" cy="885750"/>
            </a:xfrm>
            <a:prstGeom prst="rect">
              <a:avLst/>
            </a:prstGeom>
          </p:spPr>
        </p:pic>
        <p:pic>
          <p:nvPicPr>
            <p:cNvPr id="6" name="Picture 5"/>
            <p:cNvPicPr>
              <a:picLocks noChangeAspect="1"/>
            </p:cNvPicPr>
            <p:nvPr/>
          </p:nvPicPr>
          <p:blipFill>
            <a:blip r:embed="rId2"/>
            <a:stretch>
              <a:fillRect/>
            </a:stretch>
          </p:blipFill>
          <p:spPr>
            <a:xfrm>
              <a:off x="5136939" y="4611957"/>
              <a:ext cx="878490" cy="885750"/>
            </a:xfrm>
            <a:prstGeom prst="rect">
              <a:avLst/>
            </a:prstGeom>
          </p:spPr>
        </p:pic>
        <p:pic>
          <p:nvPicPr>
            <p:cNvPr id="7" name="Picture 6"/>
            <p:cNvPicPr>
              <a:picLocks noChangeAspect="1"/>
            </p:cNvPicPr>
            <p:nvPr/>
          </p:nvPicPr>
          <p:blipFill>
            <a:blip r:embed="rId2"/>
            <a:stretch>
              <a:fillRect/>
            </a:stretch>
          </p:blipFill>
          <p:spPr>
            <a:xfrm>
              <a:off x="6484476" y="4611957"/>
              <a:ext cx="878490" cy="885750"/>
            </a:xfrm>
            <a:prstGeom prst="rect">
              <a:avLst/>
            </a:prstGeom>
          </p:spPr>
        </p:pic>
        <p:pic>
          <p:nvPicPr>
            <p:cNvPr id="8" name="Picture 7"/>
            <p:cNvPicPr>
              <a:picLocks noChangeAspect="1"/>
            </p:cNvPicPr>
            <p:nvPr/>
          </p:nvPicPr>
          <p:blipFill>
            <a:blip r:embed="rId2"/>
            <a:stretch>
              <a:fillRect/>
            </a:stretch>
          </p:blipFill>
          <p:spPr>
            <a:xfrm>
              <a:off x="7832013" y="4611957"/>
              <a:ext cx="878490" cy="885750"/>
            </a:xfrm>
            <a:prstGeom prst="rect">
              <a:avLst/>
            </a:prstGeom>
          </p:spPr>
        </p:pic>
        <p:pic>
          <p:nvPicPr>
            <p:cNvPr id="9" name="Picture 8"/>
            <p:cNvPicPr>
              <a:picLocks noChangeAspect="1"/>
            </p:cNvPicPr>
            <p:nvPr/>
          </p:nvPicPr>
          <p:blipFill>
            <a:blip r:embed="rId2"/>
            <a:stretch>
              <a:fillRect/>
            </a:stretch>
          </p:blipFill>
          <p:spPr>
            <a:xfrm>
              <a:off x="9179550" y="4611957"/>
              <a:ext cx="878490" cy="885750"/>
            </a:xfrm>
            <a:prstGeom prst="rect">
              <a:avLst/>
            </a:prstGeom>
          </p:spPr>
        </p:pic>
        <p:pic>
          <p:nvPicPr>
            <p:cNvPr id="10" name="Picture 9"/>
            <p:cNvPicPr>
              <a:picLocks noChangeAspect="1"/>
            </p:cNvPicPr>
            <p:nvPr/>
          </p:nvPicPr>
          <p:blipFill>
            <a:blip r:embed="rId2"/>
            <a:stretch>
              <a:fillRect/>
            </a:stretch>
          </p:blipFill>
          <p:spPr>
            <a:xfrm>
              <a:off x="2441865" y="4611957"/>
              <a:ext cx="878490" cy="885750"/>
            </a:xfrm>
            <a:prstGeom prst="rect">
              <a:avLst/>
            </a:prstGeom>
          </p:spPr>
        </p:pic>
      </p:grpSp>
      <p:grpSp>
        <p:nvGrpSpPr>
          <p:cNvPr id="84" name="Group 83"/>
          <p:cNvGrpSpPr/>
          <p:nvPr/>
        </p:nvGrpSpPr>
        <p:grpSpPr>
          <a:xfrm>
            <a:off x="3048257" y="2550345"/>
            <a:ext cx="6268638" cy="885750"/>
            <a:chOff x="3048257" y="2550345"/>
            <a:chExt cx="6268638" cy="885750"/>
          </a:xfrm>
        </p:grpSpPr>
        <p:pic>
          <p:nvPicPr>
            <p:cNvPr id="11" name="Picture 10"/>
            <p:cNvPicPr>
              <a:picLocks noChangeAspect="1"/>
            </p:cNvPicPr>
            <p:nvPr/>
          </p:nvPicPr>
          <p:blipFill>
            <a:blip r:embed="rId2"/>
            <a:stretch>
              <a:fillRect/>
            </a:stretch>
          </p:blipFill>
          <p:spPr>
            <a:xfrm>
              <a:off x="4395794" y="2550345"/>
              <a:ext cx="878490" cy="885750"/>
            </a:xfrm>
            <a:prstGeom prst="rect">
              <a:avLst/>
            </a:prstGeom>
          </p:spPr>
        </p:pic>
        <p:pic>
          <p:nvPicPr>
            <p:cNvPr id="12" name="Picture 11"/>
            <p:cNvPicPr>
              <a:picLocks noChangeAspect="1"/>
            </p:cNvPicPr>
            <p:nvPr/>
          </p:nvPicPr>
          <p:blipFill>
            <a:blip r:embed="rId2"/>
            <a:stretch>
              <a:fillRect/>
            </a:stretch>
          </p:blipFill>
          <p:spPr>
            <a:xfrm>
              <a:off x="5743331" y="2550345"/>
              <a:ext cx="878490" cy="885750"/>
            </a:xfrm>
            <a:prstGeom prst="rect">
              <a:avLst/>
            </a:prstGeom>
          </p:spPr>
        </p:pic>
        <p:pic>
          <p:nvPicPr>
            <p:cNvPr id="13" name="Picture 12"/>
            <p:cNvPicPr>
              <a:picLocks noChangeAspect="1"/>
            </p:cNvPicPr>
            <p:nvPr/>
          </p:nvPicPr>
          <p:blipFill>
            <a:blip r:embed="rId2"/>
            <a:stretch>
              <a:fillRect/>
            </a:stretch>
          </p:blipFill>
          <p:spPr>
            <a:xfrm>
              <a:off x="7090868" y="2550345"/>
              <a:ext cx="878490" cy="885750"/>
            </a:xfrm>
            <a:prstGeom prst="rect">
              <a:avLst/>
            </a:prstGeom>
          </p:spPr>
        </p:pic>
        <p:pic>
          <p:nvPicPr>
            <p:cNvPr id="14" name="Picture 13"/>
            <p:cNvPicPr>
              <a:picLocks noChangeAspect="1"/>
            </p:cNvPicPr>
            <p:nvPr/>
          </p:nvPicPr>
          <p:blipFill>
            <a:blip r:embed="rId2"/>
            <a:stretch>
              <a:fillRect/>
            </a:stretch>
          </p:blipFill>
          <p:spPr>
            <a:xfrm>
              <a:off x="8438405" y="2550345"/>
              <a:ext cx="878490" cy="885750"/>
            </a:xfrm>
            <a:prstGeom prst="rect">
              <a:avLst/>
            </a:prstGeom>
          </p:spPr>
        </p:pic>
        <p:pic>
          <p:nvPicPr>
            <p:cNvPr id="15" name="Picture 14"/>
            <p:cNvPicPr>
              <a:picLocks noChangeAspect="1"/>
            </p:cNvPicPr>
            <p:nvPr/>
          </p:nvPicPr>
          <p:blipFill>
            <a:blip r:embed="rId2"/>
            <a:stretch>
              <a:fillRect/>
            </a:stretch>
          </p:blipFill>
          <p:spPr>
            <a:xfrm>
              <a:off x="3048257" y="2550345"/>
              <a:ext cx="878490" cy="885750"/>
            </a:xfrm>
            <a:prstGeom prst="rect">
              <a:avLst/>
            </a:prstGeom>
          </p:spPr>
        </p:pic>
      </p:grpSp>
      <p:grpSp>
        <p:nvGrpSpPr>
          <p:cNvPr id="81" name="Group 80"/>
          <p:cNvGrpSpPr/>
          <p:nvPr/>
        </p:nvGrpSpPr>
        <p:grpSpPr>
          <a:xfrm>
            <a:off x="2881110" y="5497707"/>
            <a:ext cx="6737685" cy="879359"/>
            <a:chOff x="2881110" y="5497707"/>
            <a:chExt cx="6737685" cy="879359"/>
          </a:xfrm>
        </p:grpSpPr>
        <p:cxnSp>
          <p:nvCxnSpPr>
            <p:cNvPr id="21" name="Straight Arrow Connector 20"/>
            <p:cNvCxnSpPr>
              <a:stCxn id="16" idx="2"/>
              <a:endCxn id="10" idx="2"/>
            </p:cNvCxnSpPr>
            <p:nvPr/>
          </p:nvCxnSpPr>
          <p:spPr>
            <a:xfrm flipH="1" flipV="1">
              <a:off x="2881110" y="5497707"/>
              <a:ext cx="1514684"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2" name="Straight Arrow Connector 21"/>
            <p:cNvCxnSpPr>
              <a:stCxn id="16" idx="1"/>
              <a:endCxn id="5" idx="2"/>
            </p:cNvCxnSpPr>
            <p:nvPr/>
          </p:nvCxnSpPr>
          <p:spPr>
            <a:xfrm flipH="1" flipV="1">
              <a:off x="4228647" y="5497707"/>
              <a:ext cx="294990" cy="570718"/>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3" name="Straight Arrow Connector 22"/>
            <p:cNvCxnSpPr>
              <a:stCxn id="16" idx="6"/>
              <a:endCxn id="9" idx="2"/>
            </p:cNvCxnSpPr>
            <p:nvPr/>
          </p:nvCxnSpPr>
          <p:spPr>
            <a:xfrm flipV="1">
              <a:off x="5268762" y="5497707"/>
              <a:ext cx="4350033"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4" name="Straight Arrow Connector 23"/>
            <p:cNvCxnSpPr>
              <a:stCxn id="16" idx="6"/>
              <a:endCxn id="8" idx="2"/>
            </p:cNvCxnSpPr>
            <p:nvPr/>
          </p:nvCxnSpPr>
          <p:spPr>
            <a:xfrm flipV="1">
              <a:off x="5268762" y="5497707"/>
              <a:ext cx="3002496"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5" name="Straight Arrow Connector 24"/>
            <p:cNvCxnSpPr>
              <a:stCxn id="16" idx="6"/>
              <a:endCxn id="7" idx="2"/>
            </p:cNvCxnSpPr>
            <p:nvPr/>
          </p:nvCxnSpPr>
          <p:spPr>
            <a:xfrm flipV="1">
              <a:off x="5268762" y="5497707"/>
              <a:ext cx="1654959"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6" name="Straight Arrow Connector 25"/>
            <p:cNvCxnSpPr>
              <a:stCxn id="16" idx="7"/>
              <a:endCxn id="6" idx="2"/>
            </p:cNvCxnSpPr>
            <p:nvPr/>
          </p:nvCxnSpPr>
          <p:spPr>
            <a:xfrm flipV="1">
              <a:off x="5140919" y="5497707"/>
              <a:ext cx="435265" cy="570718"/>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7" name="Straight Arrow Connector 26"/>
            <p:cNvCxnSpPr>
              <a:stCxn id="17" idx="2"/>
              <a:endCxn id="10" idx="2"/>
            </p:cNvCxnSpPr>
            <p:nvPr/>
          </p:nvCxnSpPr>
          <p:spPr>
            <a:xfrm flipH="1" flipV="1">
              <a:off x="2881110" y="5497707"/>
              <a:ext cx="4215280"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8" name="Straight Arrow Connector 27"/>
            <p:cNvCxnSpPr>
              <a:stCxn id="17" idx="2"/>
              <a:endCxn id="5" idx="2"/>
            </p:cNvCxnSpPr>
            <p:nvPr/>
          </p:nvCxnSpPr>
          <p:spPr>
            <a:xfrm flipH="1" flipV="1">
              <a:off x="4228647" y="5497707"/>
              <a:ext cx="2867743"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29" name="Straight Arrow Connector 28"/>
            <p:cNvCxnSpPr>
              <a:stCxn id="17" idx="2"/>
              <a:endCxn id="6" idx="2"/>
            </p:cNvCxnSpPr>
            <p:nvPr/>
          </p:nvCxnSpPr>
          <p:spPr>
            <a:xfrm flipH="1" flipV="1">
              <a:off x="5576184" y="5497707"/>
              <a:ext cx="1520206" cy="879359"/>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0" name="Straight Arrow Connector 29"/>
            <p:cNvCxnSpPr>
              <a:stCxn id="17" idx="1"/>
              <a:endCxn id="7" idx="2"/>
            </p:cNvCxnSpPr>
            <p:nvPr/>
          </p:nvCxnSpPr>
          <p:spPr>
            <a:xfrm flipH="1" flipV="1">
              <a:off x="6923721" y="5497707"/>
              <a:ext cx="300512" cy="570718"/>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1" name="Straight Arrow Connector 30"/>
            <p:cNvCxnSpPr>
              <a:stCxn id="17" idx="7"/>
              <a:endCxn id="8" idx="2"/>
            </p:cNvCxnSpPr>
            <p:nvPr/>
          </p:nvCxnSpPr>
          <p:spPr>
            <a:xfrm flipV="1">
              <a:off x="7841515" y="5497707"/>
              <a:ext cx="429743" cy="570718"/>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2" name="Straight Arrow Connector 31"/>
            <p:cNvCxnSpPr>
              <a:stCxn id="17" idx="6"/>
              <a:endCxn id="9" idx="2"/>
            </p:cNvCxnSpPr>
            <p:nvPr/>
          </p:nvCxnSpPr>
          <p:spPr>
            <a:xfrm flipV="1">
              <a:off x="7969358" y="5497707"/>
              <a:ext cx="1649437" cy="879359"/>
            </a:xfrm>
            <a:prstGeom prst="straightConnector1">
              <a:avLst/>
            </a:prstGeom>
            <a:noFill/>
            <a:ln w="38100" cap="flat" cmpd="sng" algn="ctr">
              <a:solidFill>
                <a:sysClr val="windowText" lastClr="000000"/>
              </a:solidFill>
              <a:prstDash val="solid"/>
              <a:miter lim="800000"/>
              <a:tailEnd type="triangle" w="med" len="lg"/>
            </a:ln>
            <a:effectLst/>
          </p:spPr>
        </p:cxnSp>
      </p:grpSp>
      <p:grpSp>
        <p:nvGrpSpPr>
          <p:cNvPr id="80" name="Group 79"/>
          <p:cNvGrpSpPr/>
          <p:nvPr/>
        </p:nvGrpSpPr>
        <p:grpSpPr>
          <a:xfrm>
            <a:off x="4395794" y="5940582"/>
            <a:ext cx="3573564" cy="872968"/>
            <a:chOff x="4395794" y="5940582"/>
            <a:chExt cx="3573564" cy="872968"/>
          </a:xfrm>
        </p:grpSpPr>
        <p:sp>
          <p:nvSpPr>
            <p:cNvPr id="16" name="Oval 15"/>
            <p:cNvSpPr/>
            <p:nvPr/>
          </p:nvSpPr>
          <p:spPr>
            <a:xfrm>
              <a:off x="4395794" y="5940582"/>
              <a:ext cx="872968" cy="872968"/>
            </a:xfrm>
            <a:prstGeom prst="ellipse">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7" name="Oval 16"/>
            <p:cNvSpPr/>
            <p:nvPr/>
          </p:nvSpPr>
          <p:spPr>
            <a:xfrm>
              <a:off x="7096390" y="5940582"/>
              <a:ext cx="872968" cy="872968"/>
            </a:xfrm>
            <a:prstGeom prst="ellipse">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3" name="Oval 32"/>
            <p:cNvSpPr/>
            <p:nvPr/>
          </p:nvSpPr>
          <p:spPr>
            <a:xfrm>
              <a:off x="5743331" y="5940582"/>
              <a:ext cx="872968" cy="872968"/>
            </a:xfrm>
            <a:prstGeom prst="ellipse">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85" name="Group 84"/>
          <p:cNvGrpSpPr/>
          <p:nvPr/>
        </p:nvGrpSpPr>
        <p:grpSpPr>
          <a:xfrm>
            <a:off x="3487502" y="1766685"/>
            <a:ext cx="5390148" cy="783660"/>
            <a:chOff x="3487502" y="1766685"/>
            <a:chExt cx="5390148" cy="783660"/>
          </a:xfrm>
        </p:grpSpPr>
        <p:cxnSp>
          <p:nvCxnSpPr>
            <p:cNvPr id="34" name="Straight Arrow Connector 33"/>
            <p:cNvCxnSpPr>
              <a:stCxn id="15" idx="0"/>
              <a:endCxn id="44" idx="2"/>
            </p:cNvCxnSpPr>
            <p:nvPr/>
          </p:nvCxnSpPr>
          <p:spPr>
            <a:xfrm flipV="1">
              <a:off x="3487502" y="1766685"/>
              <a:ext cx="2085731"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5" name="Straight Arrow Connector 34"/>
            <p:cNvCxnSpPr>
              <a:stCxn id="15" idx="0"/>
              <a:endCxn id="45" idx="2"/>
            </p:cNvCxnSpPr>
            <p:nvPr/>
          </p:nvCxnSpPr>
          <p:spPr>
            <a:xfrm flipV="1">
              <a:off x="3487502" y="1766685"/>
              <a:ext cx="3433268"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6" name="Straight Arrow Connector 35"/>
            <p:cNvCxnSpPr>
              <a:stCxn id="14" idx="0"/>
              <a:endCxn id="45" idx="2"/>
            </p:cNvCxnSpPr>
            <p:nvPr/>
          </p:nvCxnSpPr>
          <p:spPr>
            <a:xfrm flipH="1" flipV="1">
              <a:off x="6920770" y="1766685"/>
              <a:ext cx="1956880"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7" name="Straight Arrow Connector 36"/>
            <p:cNvCxnSpPr>
              <a:stCxn id="14" idx="0"/>
              <a:endCxn id="44" idx="2"/>
            </p:cNvCxnSpPr>
            <p:nvPr/>
          </p:nvCxnSpPr>
          <p:spPr>
            <a:xfrm flipH="1" flipV="1">
              <a:off x="5573233" y="1766685"/>
              <a:ext cx="3304417"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8" name="Straight Arrow Connector 37"/>
            <p:cNvCxnSpPr>
              <a:stCxn id="11" idx="0"/>
              <a:endCxn id="44" idx="2"/>
            </p:cNvCxnSpPr>
            <p:nvPr/>
          </p:nvCxnSpPr>
          <p:spPr>
            <a:xfrm flipV="1">
              <a:off x="4835039" y="1766685"/>
              <a:ext cx="738194"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39" name="Straight Arrow Connector 38"/>
            <p:cNvCxnSpPr>
              <a:stCxn id="13" idx="0"/>
              <a:endCxn id="45" idx="2"/>
            </p:cNvCxnSpPr>
            <p:nvPr/>
          </p:nvCxnSpPr>
          <p:spPr>
            <a:xfrm flipH="1" flipV="1">
              <a:off x="6920770" y="1766685"/>
              <a:ext cx="609343"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0" name="Straight Arrow Connector 39"/>
            <p:cNvCxnSpPr>
              <a:stCxn id="13" idx="0"/>
              <a:endCxn id="44" idx="2"/>
            </p:cNvCxnSpPr>
            <p:nvPr/>
          </p:nvCxnSpPr>
          <p:spPr>
            <a:xfrm flipH="1" flipV="1">
              <a:off x="5573233" y="1766685"/>
              <a:ext cx="1956880"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1" name="Straight Arrow Connector 40"/>
            <p:cNvCxnSpPr>
              <a:stCxn id="11" idx="0"/>
              <a:endCxn id="45" idx="2"/>
            </p:cNvCxnSpPr>
            <p:nvPr/>
          </p:nvCxnSpPr>
          <p:spPr>
            <a:xfrm flipV="1">
              <a:off x="4835039" y="1766685"/>
              <a:ext cx="2085731"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2" name="Straight Arrow Connector 41"/>
            <p:cNvCxnSpPr>
              <a:stCxn id="12" idx="0"/>
              <a:endCxn id="45" idx="2"/>
            </p:cNvCxnSpPr>
            <p:nvPr/>
          </p:nvCxnSpPr>
          <p:spPr>
            <a:xfrm flipV="1">
              <a:off x="6182576" y="1766685"/>
              <a:ext cx="738194" cy="783660"/>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3" name="Straight Arrow Connector 42"/>
            <p:cNvCxnSpPr>
              <a:stCxn id="12" idx="0"/>
              <a:endCxn id="44" idx="2"/>
            </p:cNvCxnSpPr>
            <p:nvPr/>
          </p:nvCxnSpPr>
          <p:spPr>
            <a:xfrm flipH="1" flipV="1">
              <a:off x="5573233" y="1766685"/>
              <a:ext cx="609343" cy="783660"/>
            </a:xfrm>
            <a:prstGeom prst="straightConnector1">
              <a:avLst/>
            </a:prstGeom>
            <a:noFill/>
            <a:ln w="38100" cap="flat" cmpd="sng" algn="ctr">
              <a:solidFill>
                <a:sysClr val="windowText" lastClr="000000"/>
              </a:solidFill>
              <a:prstDash val="solid"/>
              <a:miter lim="800000"/>
              <a:tailEnd type="triangle" w="med" len="lg"/>
            </a:ln>
            <a:effectLst/>
          </p:spPr>
        </p:cxnSp>
      </p:grpSp>
      <p:grpSp>
        <p:nvGrpSpPr>
          <p:cNvPr id="83" name="Group 82"/>
          <p:cNvGrpSpPr/>
          <p:nvPr/>
        </p:nvGrpSpPr>
        <p:grpSpPr>
          <a:xfrm>
            <a:off x="2881110" y="3436095"/>
            <a:ext cx="6737685" cy="1175862"/>
            <a:chOff x="2881110" y="3436095"/>
            <a:chExt cx="6737685" cy="1175862"/>
          </a:xfrm>
        </p:grpSpPr>
        <p:cxnSp>
          <p:nvCxnSpPr>
            <p:cNvPr id="47" name="Straight Arrow Connector 46"/>
            <p:cNvCxnSpPr>
              <a:stCxn id="8" idx="0"/>
              <a:endCxn id="13" idx="2"/>
            </p:cNvCxnSpPr>
            <p:nvPr/>
          </p:nvCxnSpPr>
          <p:spPr>
            <a:xfrm flipH="1" flipV="1">
              <a:off x="7530113" y="3436095"/>
              <a:ext cx="741145"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8" name="Straight Arrow Connector 47"/>
            <p:cNvCxnSpPr>
              <a:stCxn id="9" idx="0"/>
              <a:endCxn id="13" idx="2"/>
            </p:cNvCxnSpPr>
            <p:nvPr/>
          </p:nvCxnSpPr>
          <p:spPr>
            <a:xfrm flipH="1" flipV="1">
              <a:off x="7530113" y="3436095"/>
              <a:ext cx="208868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49" name="Straight Arrow Connector 48"/>
            <p:cNvCxnSpPr>
              <a:stCxn id="9" idx="0"/>
              <a:endCxn id="12" idx="2"/>
            </p:cNvCxnSpPr>
            <p:nvPr/>
          </p:nvCxnSpPr>
          <p:spPr>
            <a:xfrm flipH="1" flipV="1">
              <a:off x="6182576" y="3436095"/>
              <a:ext cx="3436219"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0" name="Straight Arrow Connector 49"/>
            <p:cNvCxnSpPr>
              <a:stCxn id="9" idx="0"/>
              <a:endCxn id="11" idx="2"/>
            </p:cNvCxnSpPr>
            <p:nvPr/>
          </p:nvCxnSpPr>
          <p:spPr>
            <a:xfrm flipH="1" flipV="1">
              <a:off x="4835039" y="3436095"/>
              <a:ext cx="4783756"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1" name="Straight Arrow Connector 50"/>
            <p:cNvCxnSpPr>
              <a:stCxn id="9" idx="0"/>
              <a:endCxn id="15" idx="2"/>
            </p:cNvCxnSpPr>
            <p:nvPr/>
          </p:nvCxnSpPr>
          <p:spPr>
            <a:xfrm flipH="1" flipV="1">
              <a:off x="3487502" y="3436095"/>
              <a:ext cx="6131293"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2" name="Straight Arrow Connector 51"/>
            <p:cNvCxnSpPr>
              <a:stCxn id="10" idx="0"/>
              <a:endCxn id="15" idx="2"/>
            </p:cNvCxnSpPr>
            <p:nvPr/>
          </p:nvCxnSpPr>
          <p:spPr>
            <a:xfrm flipV="1">
              <a:off x="2881110" y="3436095"/>
              <a:ext cx="60639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3" name="Straight Arrow Connector 52"/>
            <p:cNvCxnSpPr>
              <a:stCxn id="10" idx="0"/>
              <a:endCxn id="11" idx="2"/>
            </p:cNvCxnSpPr>
            <p:nvPr/>
          </p:nvCxnSpPr>
          <p:spPr>
            <a:xfrm flipV="1">
              <a:off x="2881110" y="3436095"/>
              <a:ext cx="1953929"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4" name="Straight Arrow Connector 53"/>
            <p:cNvCxnSpPr>
              <a:stCxn id="10" idx="0"/>
              <a:endCxn id="12" idx="2"/>
            </p:cNvCxnSpPr>
            <p:nvPr/>
          </p:nvCxnSpPr>
          <p:spPr>
            <a:xfrm flipV="1">
              <a:off x="2881110" y="3436095"/>
              <a:ext cx="3301466"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5" name="Straight Arrow Connector 54"/>
            <p:cNvCxnSpPr>
              <a:stCxn id="10" idx="0"/>
              <a:endCxn id="13" idx="2"/>
            </p:cNvCxnSpPr>
            <p:nvPr/>
          </p:nvCxnSpPr>
          <p:spPr>
            <a:xfrm flipV="1">
              <a:off x="2881110" y="3436095"/>
              <a:ext cx="4649003"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6" name="Straight Arrow Connector 55"/>
            <p:cNvCxnSpPr>
              <a:stCxn id="10" idx="0"/>
              <a:endCxn id="14" idx="2"/>
            </p:cNvCxnSpPr>
            <p:nvPr/>
          </p:nvCxnSpPr>
          <p:spPr>
            <a:xfrm flipV="1">
              <a:off x="2881110" y="3436095"/>
              <a:ext cx="5996540"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7" name="Straight Arrow Connector 56"/>
            <p:cNvCxnSpPr>
              <a:stCxn id="5" idx="0"/>
              <a:endCxn id="11" idx="2"/>
            </p:cNvCxnSpPr>
            <p:nvPr/>
          </p:nvCxnSpPr>
          <p:spPr>
            <a:xfrm flipV="1">
              <a:off x="4228647" y="3436095"/>
              <a:ext cx="60639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8" name="Straight Arrow Connector 57"/>
            <p:cNvCxnSpPr>
              <a:stCxn id="8" idx="0"/>
              <a:endCxn id="14" idx="2"/>
            </p:cNvCxnSpPr>
            <p:nvPr/>
          </p:nvCxnSpPr>
          <p:spPr>
            <a:xfrm flipV="1">
              <a:off x="8271258" y="3436095"/>
              <a:ext cx="60639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59" name="Straight Arrow Connector 58"/>
            <p:cNvCxnSpPr>
              <a:stCxn id="5" idx="0"/>
              <a:endCxn id="12" idx="2"/>
            </p:cNvCxnSpPr>
            <p:nvPr/>
          </p:nvCxnSpPr>
          <p:spPr>
            <a:xfrm flipV="1">
              <a:off x="4228647" y="3436095"/>
              <a:ext cx="1953929"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0" name="Straight Arrow Connector 59"/>
            <p:cNvCxnSpPr>
              <a:stCxn id="8" idx="0"/>
              <a:endCxn id="12" idx="2"/>
            </p:cNvCxnSpPr>
            <p:nvPr/>
          </p:nvCxnSpPr>
          <p:spPr>
            <a:xfrm flipH="1" flipV="1">
              <a:off x="6182576" y="3436095"/>
              <a:ext cx="208868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1" name="Straight Arrow Connector 60"/>
            <p:cNvCxnSpPr>
              <a:stCxn id="6" idx="0"/>
              <a:endCxn id="12" idx="2"/>
            </p:cNvCxnSpPr>
            <p:nvPr/>
          </p:nvCxnSpPr>
          <p:spPr>
            <a:xfrm flipV="1">
              <a:off x="5576184" y="3436095"/>
              <a:ext cx="60639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2" name="Straight Arrow Connector 61"/>
            <p:cNvCxnSpPr>
              <a:stCxn id="7" idx="0"/>
              <a:endCxn id="12" idx="2"/>
            </p:cNvCxnSpPr>
            <p:nvPr/>
          </p:nvCxnSpPr>
          <p:spPr>
            <a:xfrm flipH="1" flipV="1">
              <a:off x="6182576" y="3436095"/>
              <a:ext cx="741145"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3" name="Straight Arrow Connector 62"/>
            <p:cNvCxnSpPr>
              <a:stCxn id="7" idx="0"/>
              <a:endCxn id="11" idx="2"/>
            </p:cNvCxnSpPr>
            <p:nvPr/>
          </p:nvCxnSpPr>
          <p:spPr>
            <a:xfrm flipH="1" flipV="1">
              <a:off x="4835039" y="3436095"/>
              <a:ext cx="208868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4" name="Straight Arrow Connector 63"/>
            <p:cNvCxnSpPr>
              <a:stCxn id="6" idx="0"/>
              <a:endCxn id="13" idx="2"/>
            </p:cNvCxnSpPr>
            <p:nvPr/>
          </p:nvCxnSpPr>
          <p:spPr>
            <a:xfrm flipV="1">
              <a:off x="5576184" y="3436095"/>
              <a:ext cx="1953929"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6" name="Straight Arrow Connector 65"/>
            <p:cNvCxnSpPr>
              <a:stCxn id="9" idx="0"/>
              <a:endCxn id="14" idx="2"/>
            </p:cNvCxnSpPr>
            <p:nvPr/>
          </p:nvCxnSpPr>
          <p:spPr>
            <a:xfrm flipH="1" flipV="1">
              <a:off x="8877650" y="3436095"/>
              <a:ext cx="741145"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7" name="Straight Arrow Connector 66"/>
            <p:cNvCxnSpPr>
              <a:stCxn id="6" idx="0"/>
              <a:endCxn id="11" idx="2"/>
            </p:cNvCxnSpPr>
            <p:nvPr/>
          </p:nvCxnSpPr>
          <p:spPr>
            <a:xfrm flipH="1" flipV="1">
              <a:off x="4835039" y="3436095"/>
              <a:ext cx="741145"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8" name="Straight Arrow Connector 67"/>
            <p:cNvCxnSpPr>
              <a:stCxn id="7" idx="0"/>
              <a:endCxn id="13" idx="2"/>
            </p:cNvCxnSpPr>
            <p:nvPr/>
          </p:nvCxnSpPr>
          <p:spPr>
            <a:xfrm flipV="1">
              <a:off x="6923721" y="3436095"/>
              <a:ext cx="606392" cy="1175862"/>
            </a:xfrm>
            <a:prstGeom prst="straightConnector1">
              <a:avLst/>
            </a:prstGeom>
            <a:noFill/>
            <a:ln w="38100" cap="flat" cmpd="sng" algn="ctr">
              <a:solidFill>
                <a:sysClr val="windowText" lastClr="000000"/>
              </a:solidFill>
              <a:prstDash val="solid"/>
              <a:miter lim="800000"/>
              <a:tailEnd type="triangle" w="med" len="lg"/>
            </a:ln>
            <a:effectLst/>
          </p:spPr>
        </p:cxnSp>
        <p:cxnSp>
          <p:nvCxnSpPr>
            <p:cNvPr id="69" name="Straight Arrow Connector 68"/>
            <p:cNvCxnSpPr>
              <a:stCxn id="5" idx="0"/>
              <a:endCxn id="15" idx="2"/>
            </p:cNvCxnSpPr>
            <p:nvPr/>
          </p:nvCxnSpPr>
          <p:spPr>
            <a:xfrm flipH="1" flipV="1">
              <a:off x="3487502" y="3436095"/>
              <a:ext cx="741145" cy="1175862"/>
            </a:xfrm>
            <a:prstGeom prst="straightConnector1">
              <a:avLst/>
            </a:prstGeom>
            <a:noFill/>
            <a:ln w="38100" cap="flat" cmpd="sng" algn="ctr">
              <a:solidFill>
                <a:sysClr val="windowText" lastClr="000000"/>
              </a:solidFill>
              <a:prstDash val="solid"/>
              <a:miter lim="800000"/>
              <a:tailEnd type="triangle" w="med" len="lg"/>
            </a:ln>
            <a:effectLst/>
          </p:spPr>
        </p:cxnSp>
      </p:grpSp>
      <p:cxnSp>
        <p:nvCxnSpPr>
          <p:cNvPr id="71" name="Straight Arrow Connector 70"/>
          <p:cNvCxnSpPr>
            <a:stCxn id="10" idx="0"/>
            <a:endCxn id="45" idx="2"/>
          </p:cNvCxnSpPr>
          <p:nvPr/>
        </p:nvCxnSpPr>
        <p:spPr>
          <a:xfrm flipV="1">
            <a:off x="2881110" y="1766685"/>
            <a:ext cx="4039660" cy="2845272"/>
          </a:xfrm>
          <a:prstGeom prst="straightConnector1">
            <a:avLst/>
          </a:prstGeom>
          <a:noFill/>
          <a:ln w="38100" cap="flat" cmpd="sng" algn="ctr">
            <a:solidFill>
              <a:srgbClr val="FF0000"/>
            </a:solidFill>
            <a:prstDash val="solid"/>
            <a:miter lim="800000"/>
            <a:tailEnd type="triangle" w="med" len="lg"/>
          </a:ln>
          <a:effectLst/>
        </p:spPr>
      </p:cxnSp>
      <p:cxnSp>
        <p:nvCxnSpPr>
          <p:cNvPr id="73" name="Straight Arrow Connector 72"/>
          <p:cNvCxnSpPr>
            <a:stCxn id="14" idx="2"/>
            <a:endCxn id="7" idx="0"/>
          </p:cNvCxnSpPr>
          <p:nvPr/>
        </p:nvCxnSpPr>
        <p:spPr>
          <a:xfrm flipH="1">
            <a:off x="6923721" y="3436095"/>
            <a:ext cx="1953929" cy="1175862"/>
          </a:xfrm>
          <a:prstGeom prst="straightConnector1">
            <a:avLst/>
          </a:prstGeom>
          <a:noFill/>
          <a:ln w="38100" cap="flat" cmpd="sng" algn="ctr">
            <a:solidFill>
              <a:srgbClr val="FF0000"/>
            </a:solidFill>
            <a:prstDash val="solid"/>
            <a:miter lim="800000"/>
            <a:tailEnd type="triangle" w="med" len="lg"/>
          </a:ln>
          <a:effectLst/>
        </p:spPr>
      </p:cxnSp>
      <p:grpSp>
        <p:nvGrpSpPr>
          <p:cNvPr id="86" name="Group 85"/>
          <p:cNvGrpSpPr/>
          <p:nvPr/>
        </p:nvGrpSpPr>
        <p:grpSpPr>
          <a:xfrm>
            <a:off x="5133988" y="880935"/>
            <a:ext cx="2226027" cy="885750"/>
            <a:chOff x="5133988" y="880935"/>
            <a:chExt cx="2226027" cy="885750"/>
          </a:xfrm>
        </p:grpSpPr>
        <p:pic>
          <p:nvPicPr>
            <p:cNvPr id="44" name="Picture 43"/>
            <p:cNvPicPr>
              <a:picLocks noChangeAspect="1"/>
            </p:cNvPicPr>
            <p:nvPr/>
          </p:nvPicPr>
          <p:blipFill>
            <a:blip r:embed="rId2"/>
            <a:stretch>
              <a:fillRect/>
            </a:stretch>
          </p:blipFill>
          <p:spPr>
            <a:xfrm>
              <a:off x="5133988" y="880935"/>
              <a:ext cx="878490" cy="885750"/>
            </a:xfrm>
            <a:prstGeom prst="rect">
              <a:avLst/>
            </a:prstGeom>
          </p:spPr>
        </p:pic>
        <p:pic>
          <p:nvPicPr>
            <p:cNvPr id="45" name="Picture 44"/>
            <p:cNvPicPr>
              <a:picLocks noChangeAspect="1"/>
            </p:cNvPicPr>
            <p:nvPr/>
          </p:nvPicPr>
          <p:blipFill>
            <a:blip r:embed="rId2"/>
            <a:stretch>
              <a:fillRect/>
            </a:stretch>
          </p:blipFill>
          <p:spPr>
            <a:xfrm>
              <a:off x="6481525" y="880935"/>
              <a:ext cx="878490" cy="885750"/>
            </a:xfrm>
            <a:prstGeom prst="rect">
              <a:avLst/>
            </a:prstGeom>
          </p:spPr>
        </p:pic>
        <p:sp>
          <p:nvSpPr>
            <p:cNvPr id="74" name="Rectangle 73"/>
            <p:cNvSpPr/>
            <p:nvPr/>
          </p:nvSpPr>
          <p:spPr>
            <a:xfrm>
              <a:off x="5414192" y="946760"/>
              <a:ext cx="318081" cy="31900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5" name="Rectangle 74"/>
            <p:cNvSpPr/>
            <p:nvPr/>
          </p:nvSpPr>
          <p:spPr>
            <a:xfrm>
              <a:off x="6772787" y="946760"/>
              <a:ext cx="318081" cy="31900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6" name="TextBox 75"/>
                <p:cNvSpPr txBox="1"/>
                <p:nvPr/>
              </p:nvSpPr>
              <p:spPr>
                <a:xfrm>
                  <a:off x="5353245" y="887326"/>
                  <a:ext cx="48064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𝑓</m:t>
                        </m:r>
                      </m:oMath>
                    </m:oMathPara>
                  </a14:m>
                  <a:endParaRPr kumimoji="0" lang="en-US" sz="2400" i="1" u="none" strike="noStrike" kern="0" cap="none" spc="0" normalizeH="0" baseline="0" noProof="0" dirty="0" smtClean="0">
                    <a:ln>
                      <a:noFill/>
                    </a:ln>
                    <a:solidFill>
                      <a:prstClr val="black"/>
                    </a:solidFill>
                    <a:effectLst/>
                    <a:uLnTx/>
                    <a:uFillTx/>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5353245" y="887326"/>
                  <a:ext cx="480649" cy="461665"/>
                </a:xfrm>
                <a:prstGeom prst="rect">
                  <a:avLst/>
                </a:prstGeom>
                <a:blipFill>
                  <a:blip r:embed="rId3"/>
                  <a:stretch>
                    <a:fillRect b="-18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6697376" y="887326"/>
                  <a:ext cx="5268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400" b="0" i="1" u="none" strike="noStrike" kern="0" cap="none" spc="0" normalizeH="0" baseline="0" noProof="0" smtClean="0">
                            <a:ln>
                              <a:noFill/>
                            </a:ln>
                            <a:solidFill>
                              <a:prstClr val="black"/>
                            </a:solidFill>
                            <a:effectLst/>
                            <a:uLnTx/>
                            <a:uFillTx/>
                            <a:latin typeface="Cambria Math" panose="02040503050406030204" pitchFamily="18" charset="0"/>
                          </a:rPr>
                          <m:t>𝑓</m:t>
                        </m:r>
                      </m:oMath>
                    </m:oMathPara>
                  </a14:m>
                  <a:endParaRPr kumimoji="0" lang="en-US" sz="2400" b="0" i="1" u="none" strike="noStrike" kern="0" cap="none" spc="0" normalizeH="0" baseline="0" noProof="0" dirty="0" smtClean="0">
                    <a:ln>
                      <a:noFill/>
                    </a:ln>
                    <a:solidFill>
                      <a:prstClr val="black"/>
                    </a:solidFill>
                    <a:effectLst/>
                    <a:uLnTx/>
                    <a:uFillTx/>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6697376" y="887326"/>
                  <a:ext cx="526857" cy="461665"/>
                </a:xfrm>
                <a:prstGeom prst="rect">
                  <a:avLst/>
                </a:prstGeom>
                <a:blipFill>
                  <a:blip r:embed="rId4"/>
                  <a:stretch>
                    <a:fillRect b="-18667"/>
                  </a:stretch>
                </a:blipFill>
              </p:spPr>
              <p:txBody>
                <a:bodyPr/>
                <a:lstStyle/>
                <a:p>
                  <a:r>
                    <a:rPr lang="en-IN">
                      <a:noFill/>
                    </a:rPr>
                    <a:t> </a:t>
                  </a:r>
                </a:p>
              </p:txBody>
            </p:sp>
          </mc:Fallback>
        </mc:AlternateContent>
      </p:grpSp>
      <p:sp>
        <p:nvSpPr>
          <p:cNvPr id="87" name="Rectangle 86"/>
          <p:cNvSpPr/>
          <p:nvPr/>
        </p:nvSpPr>
        <p:spPr>
          <a:xfrm>
            <a:off x="2441865" y="4434833"/>
            <a:ext cx="7616175" cy="60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p:cNvSpPr/>
          <p:nvPr/>
        </p:nvSpPr>
        <p:spPr>
          <a:xfrm>
            <a:off x="3048256" y="2274403"/>
            <a:ext cx="6268639" cy="71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p:cNvSpPr/>
          <p:nvPr/>
        </p:nvSpPr>
        <p:spPr>
          <a:xfrm>
            <a:off x="5133988" y="786181"/>
            <a:ext cx="2226027" cy="536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0" name="Group 89"/>
          <p:cNvGrpSpPr/>
          <p:nvPr/>
        </p:nvGrpSpPr>
        <p:grpSpPr>
          <a:xfrm>
            <a:off x="10493162" y="42939"/>
            <a:ext cx="1468606" cy="1238929"/>
            <a:chOff x="12383748" y="1219011"/>
            <a:chExt cx="1862104" cy="1570887"/>
          </a:xfrm>
        </p:grpSpPr>
        <p:sp>
          <p:nvSpPr>
            <p:cNvPr id="91" name="Freeform 9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9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Freeform 9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96" name="Rectangular Callout 95"/>
              <p:cNvSpPr/>
              <p:nvPr/>
            </p:nvSpPr>
            <p:spPr>
              <a:xfrm>
                <a:off x="3048256" y="278627"/>
                <a:ext cx="7283991" cy="868956"/>
              </a:xfrm>
              <a:prstGeom prst="wedgeRectCallout">
                <a:avLst>
                  <a:gd name="adj1" fmla="val 62737"/>
                  <a:gd name="adj2" fmla="val 5415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Some networks do allow “skip”, “feedback” connections, others allow activation </a:t>
                </a:r>
                <a:r>
                  <a:rPr lang="en-US" sz="2400" dirty="0" err="1" smtClean="0">
                    <a:solidFill>
                      <a:schemeClr val="tx1"/>
                    </a:solidFill>
                    <a:latin typeface="+mj-lt"/>
                  </a:rPr>
                  <a:t>fn</a:t>
                </a:r>
                <a:r>
                  <a:rPr lang="en-US"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𝑓</m:t>
                    </m:r>
                  </m:oMath>
                </a14:m>
                <a:r>
                  <a:rPr lang="en-US" sz="2400" dirty="0" smtClean="0">
                    <a:solidFill>
                      <a:schemeClr val="tx1"/>
                    </a:solidFill>
                    <a:latin typeface="+mj-lt"/>
                  </a:rPr>
                  <a:t> to change from layer to layer</a:t>
                </a:r>
                <a:endParaRPr lang="en-US" sz="2400" b="1" dirty="0">
                  <a:solidFill>
                    <a:schemeClr val="tx1"/>
                  </a:solidFill>
                  <a:latin typeface="+mj-lt"/>
                </a:endParaRPr>
              </a:p>
            </p:txBody>
          </p:sp>
        </mc:Choice>
        <mc:Fallback xmlns="">
          <p:sp>
            <p:nvSpPr>
              <p:cNvPr id="96" name="Rectangular Callout 95"/>
              <p:cNvSpPr>
                <a:spLocks noRot="1" noChangeAspect="1" noMove="1" noResize="1" noEditPoints="1" noAdjustHandles="1" noChangeArrowheads="1" noChangeShapeType="1" noTextEdit="1"/>
              </p:cNvSpPr>
              <p:nvPr/>
            </p:nvSpPr>
            <p:spPr>
              <a:xfrm>
                <a:off x="3048256" y="278627"/>
                <a:ext cx="7283991" cy="868956"/>
              </a:xfrm>
              <a:prstGeom prst="wedgeRectCallout">
                <a:avLst>
                  <a:gd name="adj1" fmla="val 62737"/>
                  <a:gd name="adj2" fmla="val 54150"/>
                </a:avLst>
              </a:prstGeom>
              <a:blipFill>
                <a:blip r:embed="rId5"/>
                <a:stretch>
                  <a:fillRect t="-1299" b="-6494"/>
                </a:stretch>
              </a:blipFill>
              <a:ln w="38100">
                <a:solidFill>
                  <a:schemeClr val="accent1"/>
                </a:solidFill>
              </a:ln>
            </p:spPr>
            <p:txBody>
              <a:bodyPr/>
              <a:lstStyle/>
              <a:p>
                <a:r>
                  <a:rPr lang="en-IN">
                    <a:noFill/>
                  </a:rPr>
                  <a:t> </a:t>
                </a:r>
              </a:p>
            </p:txBody>
          </p:sp>
        </mc:Fallback>
      </mc:AlternateContent>
      <p:sp>
        <p:nvSpPr>
          <p:cNvPr id="46" name="Rectangular Callout 45"/>
          <p:cNvSpPr/>
          <p:nvPr/>
        </p:nvSpPr>
        <p:spPr>
          <a:xfrm>
            <a:off x="8574454" y="1385411"/>
            <a:ext cx="3536157" cy="1258981"/>
          </a:xfrm>
          <a:prstGeom prst="wedgeRectCallout">
            <a:avLst>
              <a:gd name="adj1" fmla="val -79740"/>
              <a:gd name="adj2" fmla="val -38774"/>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One output node needed for binary </a:t>
            </a:r>
            <a:r>
              <a:rPr kumimoji="0" lang="en-IN" sz="2400" b="0" i="0" u="none" strike="noStrike" kern="0" cap="none" spc="0" normalizeH="0" baseline="0" noProof="0" dirty="0" err="1" smtClean="0">
                <a:ln>
                  <a:noFill/>
                </a:ln>
                <a:solidFill>
                  <a:prstClr val="black"/>
                </a:solidFill>
                <a:effectLst/>
                <a:uLnTx/>
                <a:uFillTx/>
                <a:latin typeface="+mj-lt"/>
                <a:ea typeface="+mn-ea"/>
                <a:cs typeface="+mn-cs"/>
              </a:rPr>
              <a:t>classfn</a:t>
            </a:r>
            <a:r>
              <a:rPr kumimoji="0" lang="en-IN" sz="2400" b="0" i="0" u="none" strike="noStrike" kern="0" cap="none" spc="0" normalizeH="0" baseline="0" noProof="0" dirty="0" smtClean="0">
                <a:ln>
                  <a:noFill/>
                </a:ln>
                <a:solidFill>
                  <a:prstClr val="black"/>
                </a:solidFill>
                <a:effectLst/>
                <a:uLnTx/>
                <a:uFillTx/>
                <a:latin typeface="+mj-lt"/>
                <a:ea typeface="+mn-ea"/>
                <a:cs typeface="+mn-cs"/>
              </a:rPr>
              <a:t>, </a:t>
            </a:r>
            <a:r>
              <a:rPr kumimoji="0" lang="en-IN" sz="2400" b="0" i="0" u="none" strike="noStrike" kern="0" cap="none" spc="0" normalizeH="0" baseline="0" noProof="0" dirty="0" err="1" smtClean="0">
                <a:ln>
                  <a:noFill/>
                </a:ln>
                <a:solidFill>
                  <a:prstClr val="black"/>
                </a:solidFill>
                <a:effectLst/>
                <a:uLnTx/>
                <a:uFillTx/>
                <a:latin typeface="+mj-lt"/>
                <a:ea typeface="+mn-ea"/>
                <a:cs typeface="+mn-cs"/>
              </a:rPr>
              <a:t>regresn</a:t>
            </a:r>
            <a:r>
              <a:rPr kumimoji="0" lang="en-IN" sz="2400" b="0" i="0" u="none" strike="noStrike" kern="0" cap="none" spc="0" normalizeH="0" baseline="0" noProof="0" dirty="0" smtClean="0">
                <a:ln>
                  <a:noFill/>
                </a:ln>
                <a:solidFill>
                  <a:prstClr val="black"/>
                </a:solidFill>
                <a:effectLst/>
                <a:uLnTx/>
                <a:uFillTx/>
                <a:latin typeface="+mj-lt"/>
                <a:ea typeface="+mn-ea"/>
                <a:cs typeface="+mn-cs"/>
              </a:rPr>
              <a:t>, more for multi-label/class</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65" name="Rectangular Callout 64"/>
          <p:cNvSpPr/>
          <p:nvPr/>
        </p:nvSpPr>
        <p:spPr>
          <a:xfrm>
            <a:off x="126209" y="3729260"/>
            <a:ext cx="2285854" cy="1500285"/>
          </a:xfrm>
          <a:prstGeom prst="wedgeRectCallout">
            <a:avLst>
              <a:gd name="adj1" fmla="val 80247"/>
              <a:gd name="adj2" fmla="val -32613"/>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Connections b/w layers usually “dense” – all pairs connected</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70" name="Rectangular Callout 69"/>
          <p:cNvSpPr/>
          <p:nvPr/>
        </p:nvSpPr>
        <p:spPr>
          <a:xfrm>
            <a:off x="135805" y="2714225"/>
            <a:ext cx="2742189" cy="760610"/>
          </a:xfrm>
          <a:prstGeom prst="wedgeRectCallout">
            <a:avLst>
              <a:gd name="adj1" fmla="val 87881"/>
              <a:gd name="adj2" fmla="val 76972"/>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Cannot</a:t>
            </a:r>
            <a:r>
              <a:rPr kumimoji="0" lang="en-IN" sz="2400" b="0" i="0" u="none" strike="noStrike" kern="0" cap="none" spc="0" normalizeH="0" noProof="0" dirty="0" smtClean="0">
                <a:ln>
                  <a:noFill/>
                </a:ln>
                <a:solidFill>
                  <a:prstClr val="black"/>
                </a:solidFill>
                <a:effectLst/>
                <a:uLnTx/>
                <a:uFillTx/>
                <a:latin typeface="+mj-lt"/>
                <a:ea typeface="+mn-ea"/>
                <a:cs typeface="+mn-cs"/>
              </a:rPr>
              <a:t> skip layers in classical FF networks</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72" name="Rectangular Callout 71"/>
          <p:cNvSpPr/>
          <p:nvPr/>
        </p:nvSpPr>
        <p:spPr>
          <a:xfrm>
            <a:off x="9920695" y="2809016"/>
            <a:ext cx="1934283" cy="760610"/>
          </a:xfrm>
          <a:prstGeom prst="wedgeRectCallout">
            <a:avLst>
              <a:gd name="adj1" fmla="val -123178"/>
              <a:gd name="adj2" fmla="val 76665"/>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No “reverse” links allowed</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sp>
        <p:nvSpPr>
          <p:cNvPr id="78" name="Rectangular Callout 77"/>
          <p:cNvSpPr/>
          <p:nvPr/>
        </p:nvSpPr>
        <p:spPr>
          <a:xfrm>
            <a:off x="167207" y="942957"/>
            <a:ext cx="2712345" cy="1116207"/>
          </a:xfrm>
          <a:prstGeom prst="wedgeRectCallout">
            <a:avLst>
              <a:gd name="adj1" fmla="val 101396"/>
              <a:gd name="adj2" fmla="val 53714"/>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This architecture is </a:t>
            </a:r>
            <a:r>
              <a:rPr lang="en-IN" sz="2400" kern="0" dirty="0" smtClean="0">
                <a:solidFill>
                  <a:prstClr val="black"/>
                </a:solidFill>
                <a:latin typeface="+mj-lt"/>
              </a:rPr>
              <a:t>often called a </a:t>
            </a:r>
            <a:r>
              <a:rPr kumimoji="0" lang="en-IN" sz="2400" b="0" i="0" u="none" strike="noStrike" kern="0" cap="none" spc="0" normalizeH="0" baseline="0" noProof="0" dirty="0" smtClean="0">
                <a:ln>
                  <a:noFill/>
                </a:ln>
                <a:solidFill>
                  <a:prstClr val="black"/>
                </a:solidFill>
                <a:effectLst/>
                <a:uLnTx/>
                <a:uFillTx/>
                <a:latin typeface="+mj-lt"/>
                <a:ea typeface="+mn-ea"/>
                <a:cs typeface="+mn-cs"/>
              </a:rPr>
              <a:t>Multi-layered </a:t>
            </a:r>
            <a:r>
              <a:rPr kumimoji="0" lang="en-US" sz="2400" b="0" i="0" u="none" strike="noStrike" kern="0" cap="none" spc="0" normalizeH="0" baseline="0" noProof="0" dirty="0" smtClean="0">
                <a:ln>
                  <a:noFill/>
                </a:ln>
                <a:solidFill>
                  <a:prstClr val="black"/>
                </a:solidFill>
                <a:effectLst/>
                <a:uLnTx/>
                <a:uFillTx/>
                <a:latin typeface="+mj-lt"/>
                <a:ea typeface="+mn-ea"/>
                <a:cs typeface="+mn-cs"/>
              </a:rPr>
              <a:t>perceptron</a:t>
            </a:r>
          </a:p>
        </p:txBody>
      </p:sp>
      <p:sp>
        <p:nvSpPr>
          <p:cNvPr id="20" name="Rectangular Callout 19"/>
          <p:cNvSpPr/>
          <p:nvPr/>
        </p:nvSpPr>
        <p:spPr>
          <a:xfrm>
            <a:off x="916620" y="5454180"/>
            <a:ext cx="1528006" cy="760610"/>
          </a:xfrm>
          <a:prstGeom prst="wedgeRectCallout">
            <a:avLst>
              <a:gd name="adj1" fmla="val 151821"/>
              <a:gd name="adj2" fmla="val 2647"/>
            </a:avLst>
          </a:prstGeom>
          <a:solidFill>
            <a:sysClr val="window" lastClr="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smtClean="0">
                <a:ln>
                  <a:noFill/>
                </a:ln>
                <a:solidFill>
                  <a:prstClr val="black"/>
                </a:solidFill>
                <a:effectLst/>
                <a:uLnTx/>
                <a:uFillTx/>
                <a:latin typeface="+mj-lt"/>
                <a:ea typeface="+mn-ea"/>
                <a:cs typeface="+mn-cs"/>
              </a:rPr>
              <a:t>All weights are learnt</a:t>
            </a:r>
            <a:endParaRPr kumimoji="0" lang="en-US" sz="2400" b="1" i="0" u="none" strike="noStrike" kern="0" cap="none" spc="0" normalizeH="0" baseline="0" noProof="0" dirty="0" smtClean="0">
              <a:ln>
                <a:noFill/>
              </a:ln>
              <a:solidFill>
                <a:prstClr val="black"/>
              </a:solidFill>
              <a:effectLst/>
              <a:uLnTx/>
              <a:uFillTx/>
              <a:latin typeface="+mj-lt"/>
              <a:ea typeface="+mn-ea"/>
              <a:cs typeface="+mn-cs"/>
            </a:endParaRPr>
          </a:p>
        </p:txBody>
      </p:sp>
      <p:grpSp>
        <p:nvGrpSpPr>
          <p:cNvPr id="104" name="Group 103"/>
          <p:cNvGrpSpPr/>
          <p:nvPr/>
        </p:nvGrpSpPr>
        <p:grpSpPr>
          <a:xfrm>
            <a:off x="5268760" y="5052762"/>
            <a:ext cx="1788059" cy="1015663"/>
            <a:chOff x="5268760" y="5052762"/>
            <a:chExt cx="1788059" cy="1015663"/>
          </a:xfrm>
        </p:grpSpPr>
        <p:sp>
          <p:nvSpPr>
            <p:cNvPr id="97" name="Rectangle 96"/>
            <p:cNvSpPr/>
            <p:nvPr/>
          </p:nvSpPr>
          <p:spPr>
            <a:xfrm>
              <a:off x="5268760" y="5487435"/>
              <a:ext cx="1788059" cy="419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0" name="TextBox 99"/>
                <p:cNvSpPr txBox="1"/>
                <p:nvPr/>
              </p:nvSpPr>
              <p:spPr>
                <a:xfrm>
                  <a:off x="5833894" y="5052762"/>
                  <a:ext cx="823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6000" b="0" i="1" smtClean="0">
                            <a:latin typeface="Cambria Math" panose="02040503050406030204" pitchFamily="18" charset="0"/>
                          </a:rPr>
                          <m:t>𝑈</m:t>
                        </m:r>
                      </m:oMath>
                    </m:oMathPara>
                  </a14:m>
                  <a:endParaRPr lang="en-IN" sz="60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5833894" y="5052762"/>
                  <a:ext cx="823251" cy="1015663"/>
                </a:xfrm>
                <a:prstGeom prst="rect">
                  <a:avLst/>
                </a:prstGeom>
                <a:blipFill>
                  <a:blip r:embed="rId6"/>
                  <a:stretch>
                    <a:fillRect/>
                  </a:stretch>
                </a:blipFill>
              </p:spPr>
              <p:txBody>
                <a:bodyPr/>
                <a:lstStyle/>
                <a:p>
                  <a:r>
                    <a:rPr lang="en-IN">
                      <a:noFill/>
                    </a:rPr>
                    <a:t> </a:t>
                  </a:r>
                </a:p>
              </p:txBody>
            </p:sp>
          </mc:Fallback>
        </mc:AlternateContent>
      </p:grpSp>
      <p:grpSp>
        <p:nvGrpSpPr>
          <p:cNvPr id="105" name="Group 104"/>
          <p:cNvGrpSpPr/>
          <p:nvPr/>
        </p:nvGrpSpPr>
        <p:grpSpPr>
          <a:xfrm>
            <a:off x="5268761" y="3313095"/>
            <a:ext cx="1792305" cy="1309134"/>
            <a:chOff x="5268761" y="3313095"/>
            <a:chExt cx="1792305" cy="1309134"/>
          </a:xfrm>
        </p:grpSpPr>
        <p:sp>
          <p:nvSpPr>
            <p:cNvPr id="98" name="Rectangle 97"/>
            <p:cNvSpPr/>
            <p:nvPr/>
          </p:nvSpPr>
          <p:spPr>
            <a:xfrm>
              <a:off x="5268761" y="3432215"/>
              <a:ext cx="1792305" cy="1190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2" name="TextBox 101"/>
                <p:cNvSpPr txBox="1"/>
                <p:nvPr/>
              </p:nvSpPr>
              <p:spPr>
                <a:xfrm>
                  <a:off x="5833894" y="3313095"/>
                  <a:ext cx="823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6000" b="0" i="1" smtClean="0">
                            <a:latin typeface="Cambria Math" panose="02040503050406030204" pitchFamily="18" charset="0"/>
                          </a:rPr>
                          <m:t>𝑉</m:t>
                        </m:r>
                      </m:oMath>
                    </m:oMathPara>
                  </a14:m>
                  <a:endParaRPr lang="en-IN" sz="60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5833894" y="3313095"/>
                  <a:ext cx="823251" cy="1015663"/>
                </a:xfrm>
                <a:prstGeom prst="rect">
                  <a:avLst/>
                </a:prstGeom>
                <a:blipFill>
                  <a:blip r:embed="rId7"/>
                  <a:stretch>
                    <a:fillRect/>
                  </a:stretch>
                </a:blipFill>
              </p:spPr>
              <p:txBody>
                <a:bodyPr/>
                <a:lstStyle/>
                <a:p>
                  <a:r>
                    <a:rPr lang="en-IN">
                      <a:noFill/>
                    </a:rPr>
                    <a:t> </a:t>
                  </a:r>
                </a:p>
              </p:txBody>
            </p:sp>
          </mc:Fallback>
        </mc:AlternateContent>
      </p:grpSp>
      <p:grpSp>
        <p:nvGrpSpPr>
          <p:cNvPr id="106" name="Group 105"/>
          <p:cNvGrpSpPr/>
          <p:nvPr/>
        </p:nvGrpSpPr>
        <p:grpSpPr>
          <a:xfrm>
            <a:off x="5268760" y="1546745"/>
            <a:ext cx="1788059" cy="1015663"/>
            <a:chOff x="5268760" y="1546745"/>
            <a:chExt cx="1788059" cy="1015663"/>
          </a:xfrm>
        </p:grpSpPr>
        <p:sp>
          <p:nvSpPr>
            <p:cNvPr id="99" name="Rectangle 98"/>
            <p:cNvSpPr/>
            <p:nvPr/>
          </p:nvSpPr>
          <p:spPr>
            <a:xfrm>
              <a:off x="5268760" y="1767154"/>
              <a:ext cx="1788059" cy="77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3" name="TextBox 102"/>
                <p:cNvSpPr txBox="1"/>
                <p:nvPr/>
              </p:nvSpPr>
              <p:spPr>
                <a:xfrm>
                  <a:off x="5833894" y="1546745"/>
                  <a:ext cx="823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6000" b="0" i="1" smtClean="0">
                            <a:latin typeface="Cambria Math" panose="02040503050406030204" pitchFamily="18" charset="0"/>
                          </a:rPr>
                          <m:t>𝑊</m:t>
                        </m:r>
                      </m:oMath>
                    </m:oMathPara>
                  </a14:m>
                  <a:endParaRPr lang="en-IN" sz="60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5833894" y="1546745"/>
                  <a:ext cx="823251" cy="1015663"/>
                </a:xfrm>
                <a:prstGeom prst="rect">
                  <a:avLst/>
                </a:prstGeom>
                <a:blipFill>
                  <a:blip r:embed="rId8"/>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07" name="TextBox 106"/>
              <p:cNvSpPr txBox="1"/>
              <p:nvPr/>
            </p:nvSpPr>
            <p:spPr>
              <a:xfrm>
                <a:off x="8077444" y="6004556"/>
                <a:ext cx="4114556" cy="829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𝑓</m:t>
                      </m:r>
                      <m:d>
                        <m:dPr>
                          <m:ctrlPr>
                            <a:rPr lang="en-IN" sz="3200" b="0" i="1" smtClean="0">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𝑊</m:t>
                              </m:r>
                            </m:e>
                            <m:sup>
                              <m:r>
                                <a:rPr lang="en-IN" sz="3200" b="0" i="1" smtClean="0">
                                  <a:latin typeface="Cambria Math" panose="02040503050406030204" pitchFamily="18" charset="0"/>
                                </a:rPr>
                                <m:t>⊤</m:t>
                              </m:r>
                            </m:sup>
                          </m:sSup>
                          <m:r>
                            <a:rPr lang="en-IN" sz="3200" b="0" i="1" smtClean="0">
                              <a:latin typeface="Cambria Math" panose="02040503050406030204" pitchFamily="18" charset="0"/>
                            </a:rPr>
                            <m:t>𝑓</m:t>
                          </m:r>
                          <m:d>
                            <m:dPr>
                              <m:ctrlPr>
                                <a:rPr lang="en-IN" sz="3200" b="0" i="1" smtClean="0">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𝑉</m:t>
                                  </m:r>
                                </m:e>
                                <m:sup>
                                  <m:r>
                                    <a:rPr lang="en-IN" sz="3200" b="0" i="1" smtClean="0">
                                      <a:latin typeface="Cambria Math" panose="02040503050406030204" pitchFamily="18" charset="0"/>
                                    </a:rPr>
                                    <m:t>⊤</m:t>
                                  </m:r>
                                </m:sup>
                              </m:sSup>
                              <m:r>
                                <a:rPr lang="en-IN" sz="3200" b="0" i="1" smtClean="0">
                                  <a:latin typeface="Cambria Math" panose="02040503050406030204" pitchFamily="18" charset="0"/>
                                </a:rPr>
                                <m:t>𝑓</m:t>
                              </m:r>
                              <m:d>
                                <m:dPr>
                                  <m:ctrlPr>
                                    <a:rPr lang="en-IN" sz="3200" b="0" i="1" smtClean="0">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𝑈</m:t>
                                      </m:r>
                                    </m:e>
                                    <m:sup>
                                      <m:r>
                                        <a:rPr lang="en-IN" sz="3200" b="0" i="1" smtClean="0">
                                          <a:latin typeface="Cambria Math" panose="02040503050406030204" pitchFamily="18" charset="0"/>
                                        </a:rPr>
                                        <m:t>⊤</m:t>
                                      </m:r>
                                    </m:sup>
                                  </m:sSup>
                                  <m:r>
                                    <a:rPr lang="en-IN" sz="3200" b="1" i="0" smtClean="0">
                                      <a:latin typeface="Cambria Math" panose="02040503050406030204" pitchFamily="18" charset="0"/>
                                    </a:rPr>
                                    <m:t>𝐱</m:t>
                                  </m:r>
                                </m:e>
                              </m:d>
                            </m:e>
                          </m:d>
                        </m:e>
                      </m:d>
                    </m:oMath>
                  </m:oMathPara>
                </a14:m>
                <a:endParaRPr lang="en-IN" sz="1600" dirty="0"/>
              </a:p>
            </p:txBody>
          </p:sp>
        </mc:Choice>
        <mc:Fallback xmlns="">
          <p:sp>
            <p:nvSpPr>
              <p:cNvPr id="107" name="TextBox 106"/>
              <p:cNvSpPr txBox="1">
                <a:spLocks noRot="1" noChangeAspect="1" noMove="1" noResize="1" noEditPoints="1" noAdjustHandles="1" noChangeArrowheads="1" noChangeShapeType="1" noTextEdit="1"/>
              </p:cNvSpPr>
              <p:nvPr/>
            </p:nvSpPr>
            <p:spPr>
              <a:xfrm>
                <a:off x="8077444" y="6004556"/>
                <a:ext cx="4114556" cy="82933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10148603" y="4321107"/>
                <a:ext cx="1981616" cy="15753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𝑈</m:t>
                      </m:r>
                      <m:r>
                        <a:rPr lang="en-IN" sz="3200" b="0" i="1" smtClean="0">
                          <a:latin typeface="Cambria Math" panose="02040503050406030204" pitchFamily="18" charset="0"/>
                        </a:rPr>
                        <m:t>∈</m:t>
                      </m:r>
                      <m:sSup>
                        <m:sSupPr>
                          <m:ctrlPr>
                            <a:rPr lang="en-IN" sz="3200" b="0" i="1" smtClean="0">
                              <a:latin typeface="Cambria Math" panose="02040503050406030204" pitchFamily="18" charset="0"/>
                              <a:ea typeface="Cambria Math" panose="02040503050406030204" pitchFamily="18" charset="0"/>
                            </a:rPr>
                          </m:ctrlPr>
                        </m:sSupPr>
                        <m:e>
                          <m:r>
                            <a:rPr lang="en-IN" sz="3200" b="0" i="1" smtClean="0">
                              <a:latin typeface="Cambria Math" panose="02040503050406030204" pitchFamily="18" charset="0"/>
                              <a:ea typeface="Cambria Math" panose="02040503050406030204" pitchFamily="18" charset="0"/>
                            </a:rPr>
                            <m:t>ℝ</m:t>
                          </m:r>
                        </m:e>
                        <m:sup>
                          <m:r>
                            <a:rPr lang="en-IN" sz="3200" b="0" i="1" smtClean="0">
                              <a:latin typeface="Cambria Math" panose="02040503050406030204" pitchFamily="18" charset="0"/>
                              <a:ea typeface="Cambria Math" panose="02040503050406030204" pitchFamily="18" charset="0"/>
                            </a:rPr>
                            <m:t>3×6</m:t>
                          </m:r>
                        </m:sup>
                      </m:sSup>
                    </m:oMath>
                  </m:oMathPara>
                </a14:m>
                <a:endParaRPr lang="en-IN" sz="3200"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𝑉</m:t>
                      </m:r>
                      <m:r>
                        <a:rPr lang="en-IN" sz="3200" i="1">
                          <a:latin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i="1">
                              <a:latin typeface="Cambria Math" panose="02040503050406030204" pitchFamily="18" charset="0"/>
                              <a:ea typeface="Cambria Math" panose="02040503050406030204" pitchFamily="18" charset="0"/>
                            </a:rPr>
                            <m:t>ℝ</m:t>
                          </m:r>
                        </m:e>
                        <m:sup>
                          <m:r>
                            <a:rPr lang="en-IN" sz="3200" b="0" i="1" smtClean="0">
                              <a:latin typeface="Cambria Math" panose="02040503050406030204" pitchFamily="18" charset="0"/>
                              <a:ea typeface="Cambria Math" panose="02040503050406030204" pitchFamily="18" charset="0"/>
                            </a:rPr>
                            <m:t>6</m:t>
                          </m:r>
                          <m:r>
                            <a:rPr lang="en-IN" sz="3200" i="1">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5</m:t>
                          </m:r>
                        </m:sup>
                      </m:sSup>
                    </m:oMath>
                  </m:oMathPara>
                </a14:m>
                <a:endParaRPr lang="en-IN" sz="320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𝑊</m:t>
                      </m:r>
                      <m:r>
                        <a:rPr lang="en-IN" sz="3200" i="1">
                          <a:latin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i="1">
                              <a:latin typeface="Cambria Math" panose="02040503050406030204" pitchFamily="18" charset="0"/>
                              <a:ea typeface="Cambria Math" panose="02040503050406030204" pitchFamily="18" charset="0"/>
                            </a:rPr>
                            <m:t>ℝ</m:t>
                          </m:r>
                        </m:e>
                        <m:sup>
                          <m:r>
                            <a:rPr lang="en-IN" sz="3200" b="0" i="1" smtClean="0">
                              <a:latin typeface="Cambria Math" panose="02040503050406030204" pitchFamily="18" charset="0"/>
                              <a:ea typeface="Cambria Math" panose="02040503050406030204" pitchFamily="18" charset="0"/>
                            </a:rPr>
                            <m:t>5</m:t>
                          </m:r>
                          <m:r>
                            <a:rPr lang="en-IN" sz="3200" i="1">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2</m:t>
                          </m:r>
                        </m:sup>
                      </m:sSup>
                    </m:oMath>
                  </m:oMathPara>
                </a14:m>
                <a:endParaRPr lang="en-IN" sz="3200" b="0" dirty="0" smtClean="0">
                  <a:ea typeface="Cambria Math" panose="02040503050406030204" pitchFamily="18" charset="0"/>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10148603" y="4321107"/>
                <a:ext cx="1981616" cy="1575303"/>
              </a:xfrm>
              <a:prstGeom prst="rect">
                <a:avLst/>
              </a:prstGeom>
              <a:blipFill>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359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down)">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down)">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wipe(down)">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7"/>
                                        </p:tgtEl>
                                      </p:cBhvr>
                                    </p:animEffect>
                                    <p:set>
                                      <p:cBhvr>
                                        <p:cTn id="22" dur="1" fill="hold">
                                          <p:stCondLst>
                                            <p:cond delay="499"/>
                                          </p:stCondLst>
                                        </p:cTn>
                                        <p:tgtEl>
                                          <p:spTgt spid="8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down)">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down)">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88"/>
                                        </p:tgtEl>
                                      </p:cBhvr>
                                    </p:animEffect>
                                    <p:set>
                                      <p:cBhvr>
                                        <p:cTn id="37" dur="1" fill="hold">
                                          <p:stCondLst>
                                            <p:cond delay="499"/>
                                          </p:stCondLst>
                                        </p:cTn>
                                        <p:tgtEl>
                                          <p:spTgt spid="8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down)">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down)">
                                      <p:cBhvr>
                                        <p:cTn id="47" dur="500"/>
                                        <p:tgtEl>
                                          <p:spTgt spid="8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89"/>
                                        </p:tgtEl>
                                      </p:cBhvr>
                                    </p:animEffect>
                                    <p:set>
                                      <p:cBhvr>
                                        <p:cTn id="52" dur="1" fill="hold">
                                          <p:stCondLst>
                                            <p:cond delay="499"/>
                                          </p:stCondLst>
                                        </p:cTn>
                                        <p:tgtEl>
                                          <p:spTgt spid="8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wipe(left)">
                                      <p:cBhvr>
                                        <p:cTn id="57" dur="500"/>
                                        <p:tgtEl>
                                          <p:spTgt spid="7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wipe(left)">
                                      <p:cBhvr>
                                        <p:cTn id="62" dur="500"/>
                                        <p:tgtEl>
                                          <p:spTgt spid="70"/>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left)">
                                      <p:cBhvr>
                                        <p:cTn id="66" dur="500"/>
                                        <p:tgtEl>
                                          <p:spTgt spid="7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nodeType="clickEffect">
                                  <p:stCondLst>
                                    <p:cond delay="0"/>
                                  </p:stCondLst>
                                  <p:childTnLst>
                                    <p:animEffect transition="out" filter="wipe(left)">
                                      <p:cBhvr>
                                        <p:cTn id="70" dur="500"/>
                                        <p:tgtEl>
                                          <p:spTgt spid="71"/>
                                        </p:tgtEl>
                                      </p:cBhvr>
                                    </p:animEffect>
                                    <p:set>
                                      <p:cBhvr>
                                        <p:cTn id="71" dur="1" fill="hold">
                                          <p:stCondLst>
                                            <p:cond delay="499"/>
                                          </p:stCondLst>
                                        </p:cTn>
                                        <p:tgtEl>
                                          <p:spTgt spid="7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right)">
                                      <p:cBhvr>
                                        <p:cTn id="76" dur="500"/>
                                        <p:tgtEl>
                                          <p:spTgt spid="72"/>
                                        </p:tgtEl>
                                      </p:cBhvr>
                                    </p:animEffect>
                                  </p:childTnLst>
                                </p:cTn>
                              </p:par>
                            </p:childTnLst>
                          </p:cTn>
                        </p:par>
                        <p:par>
                          <p:cTn id="77" fill="hold">
                            <p:stCondLst>
                              <p:cond delay="500"/>
                            </p:stCondLst>
                            <p:childTnLst>
                              <p:par>
                                <p:cTn id="78" presetID="22" presetClass="entr" presetSubtype="2"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right)">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8" fill="hold" nodeType="clickEffect">
                                  <p:stCondLst>
                                    <p:cond delay="0"/>
                                  </p:stCondLst>
                                  <p:childTnLst>
                                    <p:animEffect transition="out" filter="wipe(left)">
                                      <p:cBhvr>
                                        <p:cTn id="84" dur="500"/>
                                        <p:tgtEl>
                                          <p:spTgt spid="73"/>
                                        </p:tgtEl>
                                      </p:cBhvr>
                                    </p:animEffect>
                                    <p:set>
                                      <p:cBhvr>
                                        <p:cTn id="85" dur="1" fill="hold">
                                          <p:stCondLst>
                                            <p:cond delay="499"/>
                                          </p:stCondLst>
                                        </p:cTn>
                                        <p:tgtEl>
                                          <p:spTgt spid="7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right)">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wipe(left)">
                                      <p:cBhvr>
                                        <p:cTn id="100" dur="500"/>
                                        <p:tgtEl>
                                          <p:spTgt spid="65"/>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0"/>
                                        </p:tgtEl>
                                        <p:attrNameLst>
                                          <p:attrName>style.visibility</p:attrName>
                                        </p:attrNameLst>
                                      </p:cBhvr>
                                      <p:to>
                                        <p:strVal val="visible"/>
                                      </p:to>
                                    </p:set>
                                  </p:childTnLst>
                                </p:cTn>
                              </p:par>
                            </p:childTnLst>
                          </p:cTn>
                        </p:par>
                        <p:par>
                          <p:cTn id="105" fill="hold">
                            <p:stCondLst>
                              <p:cond delay="0"/>
                            </p:stCondLst>
                            <p:childTnLst>
                              <p:par>
                                <p:cTn id="106" presetID="22" presetClass="entr" presetSubtype="2" fill="hold" grpId="0" nodeType="after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wipe(right)">
                                      <p:cBhvr>
                                        <p:cTn id="108" dur="500"/>
                                        <p:tgtEl>
                                          <p:spTgt spid="9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wipe(down)">
                                      <p:cBhvr>
                                        <p:cTn id="113" dur="500"/>
                                        <p:tgtEl>
                                          <p:spTgt spid="10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wipe(down)">
                                      <p:cBhvr>
                                        <p:cTn id="118" dur="500"/>
                                        <p:tgtEl>
                                          <p:spTgt spid="10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nodeType="clickEffect">
                                  <p:stCondLst>
                                    <p:cond delay="0"/>
                                  </p:stCondLst>
                                  <p:childTnLst>
                                    <p:set>
                                      <p:cBhvr>
                                        <p:cTn id="122" dur="1" fill="hold">
                                          <p:stCondLst>
                                            <p:cond delay="0"/>
                                          </p:stCondLst>
                                        </p:cTn>
                                        <p:tgtEl>
                                          <p:spTgt spid="106"/>
                                        </p:tgtEl>
                                        <p:attrNameLst>
                                          <p:attrName>style.visibility</p:attrName>
                                        </p:attrNameLst>
                                      </p:cBhvr>
                                      <p:to>
                                        <p:strVal val="visible"/>
                                      </p:to>
                                    </p:set>
                                    <p:animEffect transition="in" filter="wipe(down)">
                                      <p:cBhvr>
                                        <p:cTn id="123" dur="500"/>
                                        <p:tgtEl>
                                          <p:spTgt spid="10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10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6" grpId="0" animBg="1"/>
      <p:bldP spid="46" grpId="0" animBg="1"/>
      <p:bldP spid="65" grpId="0" animBg="1"/>
      <p:bldP spid="70" grpId="0" animBg="1"/>
      <p:bldP spid="72" grpId="0" animBg="1"/>
      <p:bldP spid="78" grpId="0" animBg="1"/>
      <p:bldP spid="20" grpId="0" animBg="1"/>
      <p:bldP spid="107" grpId="0"/>
      <p:bldP spid="108"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83.00425"/>
  <p:tag name="ORIGINALWIDTH" val="296.0152"/>
  <p:tag name="LATEXADDIN" val="\documentclass{article}&#10;\usepackage{amsmath,amssymb}&#10;\usepackage{olo}&#10;\pagestyle{empty}&#10;\begin{document}&#10;&#10;\[&#10;f(\vt) = \vz&#10;\]&#10;&#10;\end{document}"/>
  <p:tag name="IGUANATEXSIZE" val="28"/>
  <p:tag name="IGUANATEXCURSOR" val="121"/>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2022</TotalTime>
  <Words>12293</Words>
  <Application>Microsoft Office PowerPoint</Application>
  <PresentationFormat>Widescreen</PresentationFormat>
  <Paragraphs>958</Paragraphs>
  <Slides>63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Cambria Math</vt:lpstr>
      <vt:lpstr>Nexa Book</vt:lpstr>
      <vt:lpstr>Webdings</vt:lpstr>
      <vt:lpstr>Wingdings</vt:lpstr>
      <vt:lpstr>Metropolitan</vt:lpstr>
      <vt:lpstr>Deep Learning</vt:lpstr>
      <vt:lpstr>A New Perspective on Non-linear Learning</vt:lpstr>
      <vt:lpstr>From Kernel Learning to Deep Learning</vt:lpstr>
      <vt:lpstr>Deep Learning Basics</vt:lpstr>
      <vt:lpstr>Kernel Learning viewed as Deep Learning</vt:lpstr>
      <vt:lpstr>The “Neuron” in Deep/Neural Networks</vt:lpstr>
      <vt:lpstr>Common Activation Functions</vt:lpstr>
      <vt:lpstr>Toy Example</vt:lpstr>
      <vt:lpstr>Feedforward Deep Networks</vt:lpstr>
      <vt:lpstr>Deep Networks</vt:lpstr>
      <vt:lpstr>Deep Networks Learn Features</vt:lpstr>
      <vt:lpstr>Some General Comments</vt:lpstr>
      <vt:lpstr>Deep Learning or Wide Learning?</vt:lpstr>
      <vt:lpstr>Toy “Proof” for Universality of Sigmoid NN</vt:lpstr>
      <vt:lpstr>Multi-output Deep Networks</vt:lpstr>
      <vt:lpstr>Loss Functions for Deep Learning</vt:lpstr>
      <vt:lpstr>Training Deep Networks</vt:lpstr>
      <vt:lpstr>Training a Perceptron</vt:lpstr>
      <vt:lpstr>Choosing a Descent Direction</vt:lpstr>
      <vt:lpstr>How to prevent overfitting?</vt:lpstr>
      <vt:lpstr>How to prevent overfitting?</vt:lpstr>
      <vt:lpstr>Dropout</vt:lpstr>
      <vt:lpstr>Dropout at Work</vt:lpstr>
      <vt:lpstr>Backprop for Multi-output Deep Networks</vt:lpstr>
      <vt:lpstr>Training Multilayer NN</vt:lpstr>
      <vt:lpstr>Chain Rule Revisited</vt:lpstr>
      <vt:lpstr>Multivariate Chain Rule</vt:lpstr>
      <vt:lpstr>Multivariate Chain Rule</vt:lpstr>
      <vt:lpstr>Back to Backpropagation</vt:lpstr>
      <vt:lpstr>Back to Backpropagation</vt:lpstr>
      <vt:lpstr>Back to Backpropagation</vt:lpstr>
      <vt:lpstr>Back to Backpropagation</vt:lpstr>
      <vt:lpstr>Bookkeeping in Backprop</vt:lpstr>
      <vt:lpstr>Generative Neural Networks</vt:lpstr>
      <vt:lpstr>Autoencoders</vt:lpstr>
      <vt:lpstr>Autoencoders</vt:lpstr>
      <vt:lpstr>Regularized Autoencoders</vt:lpstr>
      <vt:lpstr>Generative Adversarial Networks</vt:lpstr>
      <vt:lpstr>GANs – a toy depiction</vt:lpstr>
      <vt:lpstr>Convolutional Networks</vt:lpstr>
      <vt:lpstr>Feedforward Networks can be massive</vt:lpstr>
      <vt:lpstr>Structured Data needs Local Features</vt:lpstr>
      <vt:lpstr>Convolution Operation</vt:lpstr>
      <vt:lpstr>Convolution Operation</vt:lpstr>
      <vt:lpstr>Convolution Operation</vt:lpstr>
      <vt:lpstr>2D Convolutions</vt:lpstr>
      <vt:lpstr>Convolutional Neural Network</vt:lpstr>
      <vt:lpstr>Pooling Operations</vt:lpstr>
      <vt:lpstr>Simple Operations using Conv and Pool</vt:lpstr>
      <vt:lpstr>Pooling and Strides – an example</vt:lpstr>
      <vt:lpstr>Pooling and Strides – an example</vt:lpstr>
      <vt:lpstr>Using CNNs in Computer Vision</vt:lpstr>
      <vt:lpstr>Recurrent Networks</vt:lpstr>
      <vt:lpstr>Structured Data needs Local Features</vt:lpstr>
      <vt:lpstr>Learning with Sequence Data</vt:lpstr>
      <vt:lpstr>Learning with Sequence Data</vt:lpstr>
      <vt:lpstr>Recurrent Neural Networks</vt:lpstr>
      <vt:lpstr>Recurrent Neural Networks</vt:lpstr>
      <vt:lpstr>RNN Variants</vt:lpstr>
      <vt:lpstr>RNN Variants</vt:lpstr>
      <vt:lpstr>Applications of RNNs</vt:lpstr>
      <vt:lpstr>Backprop with RNNs</vt:lpstr>
      <vt:lpstr>Backprop with RNNs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110</cp:revision>
  <dcterms:created xsi:type="dcterms:W3CDTF">2018-07-30T05:08:11Z</dcterms:created>
  <dcterms:modified xsi:type="dcterms:W3CDTF">2020-05-13T13:50:07Z</dcterms:modified>
</cp:coreProperties>
</file>